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2" r:id="rId1"/>
  </p:sldMasterIdLst>
  <p:sldIdLst>
    <p:sldId id="256" r:id="rId2"/>
    <p:sldId id="257" r:id="rId3"/>
    <p:sldId id="276" r:id="rId4"/>
    <p:sldId id="275" r:id="rId5"/>
    <p:sldId id="280" r:id="rId6"/>
    <p:sldId id="258" r:id="rId7"/>
    <p:sldId id="281" r:id="rId8"/>
    <p:sldId id="288" r:id="rId9"/>
    <p:sldId id="283" r:id="rId10"/>
    <p:sldId id="284" r:id="rId11"/>
    <p:sldId id="272" r:id="rId12"/>
    <p:sldId id="270" r:id="rId13"/>
    <p:sldId id="271" r:id="rId14"/>
    <p:sldId id="260" r:id="rId15"/>
    <p:sldId id="279" r:id="rId16"/>
    <p:sldId id="262" r:id="rId17"/>
    <p:sldId id="289" r:id="rId18"/>
    <p:sldId id="291" r:id="rId19"/>
    <p:sldId id="290" r:id="rId20"/>
    <p:sldId id="285" r:id="rId21"/>
    <p:sldId id="287" r:id="rId22"/>
    <p:sldId id="264" r:id="rId23"/>
    <p:sldId id="265" r:id="rId24"/>
    <p:sldId id="292" r:id="rId25"/>
    <p:sldId id="286" r:id="rId26"/>
    <p:sldId id="267" r:id="rId27"/>
    <p:sldId id="268" r:id="rId28"/>
    <p:sldId id="261" r:id="rId29"/>
    <p:sldId id="293"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480"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40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DA922F-1CD8-EA42-B227-801EB8F162D3}" type="datetimeFigureOut">
              <a:rPr lang="en-US" smtClean="0"/>
              <a:t>8/9/12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1B360-10BA-694B-9176-A8FEA9813BD7}"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DA922F-1CD8-EA42-B227-801EB8F162D3}" type="datetimeFigureOut">
              <a:rPr lang="en-US" smtClean="0"/>
              <a:t>8/9/12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1B360-10BA-694B-9176-A8FEA9813BD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DA922F-1CD8-EA42-B227-801EB8F162D3}" type="datetimeFigureOut">
              <a:rPr lang="en-US" smtClean="0"/>
              <a:t>8/9/12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1B360-10BA-694B-9176-A8FEA9813BD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DA922F-1CD8-EA42-B227-801EB8F162D3}" type="datetimeFigureOut">
              <a:rPr lang="en-US" smtClean="0"/>
              <a:t>8/9/12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1B360-10BA-694B-9176-A8FEA9813BD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DA922F-1CD8-EA42-B227-801EB8F162D3}" type="datetimeFigureOut">
              <a:rPr lang="en-US" smtClean="0"/>
              <a:t>8/9/12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1B360-10BA-694B-9176-A8FEA9813BD7}"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DA922F-1CD8-EA42-B227-801EB8F162D3}" type="datetimeFigureOut">
              <a:rPr lang="en-US" smtClean="0"/>
              <a:t>8/9/12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1B360-10BA-694B-9176-A8FEA9813BD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DA922F-1CD8-EA42-B227-801EB8F162D3}" type="datetimeFigureOut">
              <a:rPr lang="en-US" smtClean="0"/>
              <a:t>8/9/12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41B360-10BA-694B-9176-A8FEA9813BD7}"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DA922F-1CD8-EA42-B227-801EB8F162D3}" type="datetimeFigureOut">
              <a:rPr lang="en-US" smtClean="0"/>
              <a:t>8/9/12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41B360-10BA-694B-9176-A8FEA9813BD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DA922F-1CD8-EA42-B227-801EB8F162D3}" type="datetimeFigureOut">
              <a:rPr lang="en-US" smtClean="0"/>
              <a:t>8/9/12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41B360-10BA-694B-9176-A8FEA9813BD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DA922F-1CD8-EA42-B227-801EB8F162D3}" type="datetimeFigureOut">
              <a:rPr lang="en-US" smtClean="0"/>
              <a:t>8/9/12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1B360-10BA-694B-9176-A8FEA9813BD7}"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DA922F-1CD8-EA42-B227-801EB8F162D3}" type="datetimeFigureOut">
              <a:rPr lang="en-US" smtClean="0"/>
              <a:t>8/9/12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1B360-10BA-694B-9176-A8FEA9813BD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6DA922F-1CD8-EA42-B227-801EB8F162D3}" type="datetimeFigureOut">
              <a:rPr lang="en-US" smtClean="0"/>
              <a:t>8/9/12</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141B360-10BA-694B-9176-A8FEA9813BD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spcBef>
          <a:spcPct val="0"/>
        </a:spcBef>
        <a:buNone/>
        <a:defRPr sz="36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Lucida Grande"/>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 Id="rId3" Type="http://schemas.openxmlformats.org/officeDocument/2006/relationships/image" Target="../media/image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 Id="rId3" Type="http://schemas.openxmlformats.org/officeDocument/2006/relationships/image" Target="../media/image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 Id="rId3" Type="http://schemas.openxmlformats.org/officeDocument/2006/relationships/image" Target="../media/image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 Id="rId3" Type="http://schemas.openxmlformats.org/officeDocument/2006/relationships/image" Target="../media/image10.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kddcup.yahoo.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Discussion of </a:t>
            </a:r>
            <a:r>
              <a:rPr lang="en-US" dirty="0" err="1" smtClean="0"/>
              <a:t>DataSETS</a:t>
            </a:r>
            <a:endParaRPr lang="en-US" dirty="0"/>
          </a:p>
        </p:txBody>
      </p:sp>
      <p:sp>
        <p:nvSpPr>
          <p:cNvPr id="3" name="Subtitle 2"/>
          <p:cNvSpPr>
            <a:spLocks noGrp="1"/>
          </p:cNvSpPr>
          <p:nvPr>
            <p:ph type="subTitle" idx="1"/>
          </p:nvPr>
        </p:nvSpPr>
        <p:spPr>
          <a:xfrm>
            <a:off x="685800" y="3505200"/>
            <a:ext cx="7848600" cy="1752600"/>
          </a:xfrm>
        </p:spPr>
        <p:txBody>
          <a:bodyPr/>
          <a:lstStyle/>
          <a:p>
            <a:r>
              <a:rPr lang="en-US" dirty="0"/>
              <a:t>SAMSI: Computational Advertising Workshop 2012</a:t>
            </a:r>
          </a:p>
        </p:txBody>
      </p:sp>
    </p:spTree>
    <p:extLst>
      <p:ext uri="{BB962C8B-B14F-4D97-AF65-F5344CB8AC3E}">
        <p14:creationId xmlns:p14="http://schemas.microsoft.com/office/powerpoint/2010/main" val="24957076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Features: Different Users, Different Article Pool</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1500" dirty="0" smtClean="0"/>
              <a:t>1241420100 109574 0</a:t>
            </a:r>
          </a:p>
          <a:p>
            <a:pPr marL="0" indent="0">
              <a:buNone/>
            </a:pPr>
            <a:r>
              <a:rPr lang="en-US" sz="1500" dirty="0" smtClean="0"/>
              <a:t>|user 2:0.098523 3:0.006926 4:0.011453 5:0.066320 6:0.816778 1:1.000000</a:t>
            </a:r>
          </a:p>
          <a:p>
            <a:pPr marL="0" indent="0">
              <a:buNone/>
            </a:pPr>
            <a:r>
              <a:rPr lang="en-US" sz="1500" dirty="0" smtClean="0"/>
              <a:t>|109476 2:0.421669 3:0.000011 4:0.010902 5:0.309585 6:0.257833 1:1.000000</a:t>
            </a:r>
          </a:p>
          <a:p>
            <a:pPr marL="0" indent="0">
              <a:buNone/>
            </a:pPr>
            <a:r>
              <a:rPr lang="en-US" sz="1500" dirty="0" smtClean="0"/>
              <a:t>|109588 2:0.306652 3:0.000038 4:0.231417 5:0.178307 6:0.283587 1:1.000000</a:t>
            </a:r>
          </a:p>
          <a:p>
            <a:pPr marL="0" indent="0">
              <a:buNone/>
            </a:pPr>
            <a:r>
              <a:rPr lang="en-US" sz="1500" dirty="0" smtClean="0"/>
              <a:t>|109536 2:0.348058 3:0.000031 4:0.016792 5:0.411669 6:0.223450 1:1.000000</a:t>
            </a:r>
          </a:p>
          <a:p>
            <a:pPr marL="0" indent="0">
              <a:buNone/>
            </a:pPr>
            <a:r>
              <a:rPr lang="en-US" sz="1500" dirty="0" smtClean="0"/>
              <a:t>...</a:t>
            </a:r>
          </a:p>
          <a:p>
            <a:pPr marL="0" indent="0">
              <a:buNone/>
            </a:pPr>
            <a:r>
              <a:rPr lang="en-US" sz="1500" dirty="0" smtClean="0"/>
              <a:t>|109572 2:0.330608 3:0.000722 4:0.293220 5:0.139609 6:0.235841 1:1.000000</a:t>
            </a:r>
          </a:p>
          <a:p>
            <a:pPr marL="0" indent="0">
              <a:buNone/>
            </a:pPr>
            <a:r>
              <a:rPr lang="en-US" sz="1500" dirty="0" smtClean="0"/>
              <a:t>|109589 2:0.214605 3:0.000037 4:0.410493 5:0.097704 6:0.277162 1:1.000000</a:t>
            </a:r>
          </a:p>
          <a:p>
            <a:pPr marL="0" indent="0">
              <a:buNone/>
            </a:pPr>
            <a:endParaRPr lang="en-US" sz="1500" dirty="0" smtClean="0"/>
          </a:p>
          <a:p>
            <a:pPr marL="0" indent="0">
              <a:buNone/>
            </a:pPr>
            <a:r>
              <a:rPr lang="en-US" sz="1500" dirty="0" smtClean="0"/>
              <a:t>=======================================================================</a:t>
            </a:r>
          </a:p>
          <a:p>
            <a:pPr marL="0" indent="0">
              <a:buNone/>
            </a:pPr>
            <a:endParaRPr lang="en-US" sz="1500" dirty="0"/>
          </a:p>
          <a:p>
            <a:pPr marL="0" indent="0">
              <a:buNone/>
            </a:pPr>
            <a:r>
              <a:rPr lang="en-US" sz="1500" dirty="0" smtClean="0"/>
              <a:t>1241498100 109609 0</a:t>
            </a:r>
          </a:p>
          <a:p>
            <a:pPr marL="0" indent="0">
              <a:buNone/>
            </a:pPr>
            <a:r>
              <a:rPr lang="en-US" sz="1500" dirty="0" smtClean="0"/>
              <a:t>|user 2:0.372187 3:0.021751 4:0.156025 5:0.445635 6:0.004402 1:1.000000</a:t>
            </a:r>
          </a:p>
          <a:p>
            <a:pPr marL="0" indent="0">
              <a:buNone/>
            </a:pPr>
            <a:r>
              <a:rPr lang="en-US" sz="1500" dirty="0" smtClean="0"/>
              <a:t>|109476 2:0.421669 3:0.000011 4:0.010902 5:0.309585 6:0.257833 1:1.000000</a:t>
            </a:r>
          </a:p>
          <a:p>
            <a:pPr marL="0" indent="0">
              <a:buNone/>
            </a:pPr>
            <a:r>
              <a:rPr lang="en-US" sz="1500" dirty="0" smtClean="0"/>
              <a:t>|109517 2:0.283292 3:0.000001 4:0.022054 5:0.502895 6:0.191758 1:1.000000</a:t>
            </a:r>
          </a:p>
          <a:p>
            <a:pPr marL="0" indent="0">
              <a:buNone/>
            </a:pPr>
            <a:r>
              <a:rPr lang="en-US" sz="1500" dirty="0" smtClean="0"/>
              <a:t>|109594 2:0.252976 3:0.000033 4:0.215572 5:0.202255 6:0.329164 1:1.000000</a:t>
            </a:r>
          </a:p>
          <a:p>
            <a:pPr marL="0" indent="0">
              <a:buNone/>
            </a:pPr>
            <a:r>
              <a:rPr lang="en-US" sz="1500" dirty="0" smtClean="0"/>
              <a:t>...</a:t>
            </a:r>
          </a:p>
          <a:p>
            <a:pPr marL="0" indent="0">
              <a:buNone/>
            </a:pPr>
            <a:r>
              <a:rPr lang="en-US" sz="1500" dirty="0" smtClean="0"/>
              <a:t>|109596 2:0.306008 3:0.000450 4:0.077048 5:0.230439 6:0.386055 1:1.000000</a:t>
            </a:r>
          </a:p>
          <a:p>
            <a:pPr marL="0" indent="0">
              <a:buNone/>
            </a:pPr>
            <a:r>
              <a:rPr lang="en-US" sz="1500" dirty="0" smtClean="0"/>
              <a:t>|109597 2:0.149443 3:0.030898 4:0.070599 5:0.131723 6:0.617337 1:1.000000</a:t>
            </a:r>
          </a:p>
          <a:p>
            <a:pPr marL="0" indent="0">
              <a:buNone/>
            </a:pPr>
            <a:endParaRPr lang="en-US" dirty="0" smtClean="0"/>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684679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a:t>
            </a:r>
            <a:endParaRPr lang="en-US" dirty="0"/>
          </a:p>
        </p:txBody>
      </p:sp>
      <p:sp>
        <p:nvSpPr>
          <p:cNvPr id="3" name="Content Placeholder 2"/>
          <p:cNvSpPr>
            <a:spLocks noGrp="1"/>
          </p:cNvSpPr>
          <p:nvPr>
            <p:ph idx="1"/>
          </p:nvPr>
        </p:nvSpPr>
        <p:spPr/>
        <p:txBody>
          <a:bodyPr/>
          <a:lstStyle/>
          <a:p>
            <a:r>
              <a:rPr lang="en-US" dirty="0" smtClean="0"/>
              <a:t>On May 4, 2009:</a:t>
            </a:r>
          </a:p>
          <a:p>
            <a:pPr lvl="1"/>
            <a:r>
              <a:rPr lang="en-US" dirty="0" smtClean="0"/>
              <a:t>5,432,561 visit event recorded.</a:t>
            </a:r>
          </a:p>
          <a:p>
            <a:pPr lvl="1"/>
            <a:r>
              <a:rPr lang="en-US" dirty="0" smtClean="0"/>
              <a:t>Every 300s, snapshots of user click behavior were taken.</a:t>
            </a:r>
          </a:p>
          <a:p>
            <a:pPr lvl="1"/>
            <a:r>
              <a:rPr lang="en-US" dirty="0" smtClean="0"/>
              <a:t>Every time, 20 articles were available in the content pool.</a:t>
            </a:r>
          </a:p>
          <a:p>
            <a:pPr lvl="1"/>
            <a:r>
              <a:rPr lang="en-US" dirty="0" smtClean="0"/>
              <a:t>Totally 47 articles were shown on the day.</a:t>
            </a:r>
          </a:p>
          <a:p>
            <a:pPr marL="0" indent="0">
              <a:buNone/>
            </a:pPr>
            <a:endParaRPr lang="en-US" dirty="0" smtClean="0"/>
          </a:p>
          <a:p>
            <a:r>
              <a:rPr lang="en-US" dirty="0" smtClean="0"/>
              <a:t>Article </a:t>
            </a:r>
            <a:r>
              <a:rPr lang="en-US" dirty="0" smtClean="0"/>
              <a:t>views </a:t>
            </a:r>
            <a:r>
              <a:rPr lang="en-US" dirty="0" smtClean="0"/>
              <a:t>and </a:t>
            </a:r>
            <a:r>
              <a:rPr lang="en-US" dirty="0" smtClean="0"/>
              <a:t>clicks are changing </a:t>
            </a:r>
            <a:r>
              <a:rPr lang="en-US" dirty="0" smtClean="0"/>
              <a:t>over time. </a:t>
            </a:r>
            <a:endParaRPr lang="en-US" dirty="0"/>
          </a:p>
        </p:txBody>
      </p:sp>
    </p:spTree>
    <p:extLst>
      <p:ext uri="{BB962C8B-B14F-4D97-AF65-F5344CB8AC3E}">
        <p14:creationId xmlns:p14="http://schemas.microsoft.com/office/powerpoint/2010/main" val="348522491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Article 109476: </a:t>
            </a:r>
            <a:r>
              <a:rPr lang="en-US" dirty="0"/>
              <a:t>Views and Click Through Rate</a:t>
            </a:r>
          </a:p>
        </p:txBody>
      </p:sp>
      <p:pic>
        <p:nvPicPr>
          <p:cNvPr id="7" name="Picture 6"/>
          <p:cNvPicPr>
            <a:picLocks noChangeAspect="1"/>
          </p:cNvPicPr>
          <p:nvPr/>
        </p:nvPicPr>
        <p:blipFill>
          <a:blip r:embed="rId2"/>
          <a:stretch>
            <a:fillRect/>
          </a:stretch>
        </p:blipFill>
        <p:spPr>
          <a:xfrm>
            <a:off x="0" y="1943100"/>
            <a:ext cx="4572000" cy="4572000"/>
          </a:xfrm>
          <a:prstGeom prst="rect">
            <a:avLst/>
          </a:prstGeom>
        </p:spPr>
      </p:pic>
      <p:pic>
        <p:nvPicPr>
          <p:cNvPr id="8" name="Picture 7"/>
          <p:cNvPicPr>
            <a:picLocks noChangeAspect="1"/>
          </p:cNvPicPr>
          <p:nvPr/>
        </p:nvPicPr>
        <p:blipFill>
          <a:blip r:embed="rId3"/>
          <a:stretch>
            <a:fillRect/>
          </a:stretch>
        </p:blipFill>
        <p:spPr>
          <a:xfrm>
            <a:off x="4572000" y="1943100"/>
            <a:ext cx="4572000" cy="4572000"/>
          </a:xfrm>
          <a:prstGeom prst="rect">
            <a:avLst/>
          </a:prstGeom>
        </p:spPr>
      </p:pic>
    </p:spTree>
    <p:extLst>
      <p:ext uri="{BB962C8B-B14F-4D97-AF65-F5344CB8AC3E}">
        <p14:creationId xmlns:p14="http://schemas.microsoft.com/office/powerpoint/2010/main" val="39052840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Article </a:t>
            </a:r>
            <a:r>
              <a:rPr lang="en-US" dirty="0" smtClean="0"/>
              <a:t>109578: Views and Click Through Rate</a:t>
            </a:r>
            <a:endParaRPr lang="en-US" dirty="0"/>
          </a:p>
        </p:txBody>
      </p:sp>
      <p:pic>
        <p:nvPicPr>
          <p:cNvPr id="7" name="Picture 6"/>
          <p:cNvPicPr>
            <a:picLocks noChangeAspect="1"/>
          </p:cNvPicPr>
          <p:nvPr/>
        </p:nvPicPr>
        <p:blipFill>
          <a:blip r:embed="rId2"/>
          <a:stretch>
            <a:fillRect/>
          </a:stretch>
        </p:blipFill>
        <p:spPr>
          <a:xfrm>
            <a:off x="0" y="1955800"/>
            <a:ext cx="4572000" cy="4572000"/>
          </a:xfrm>
          <a:prstGeom prst="rect">
            <a:avLst/>
          </a:prstGeom>
        </p:spPr>
      </p:pic>
      <p:pic>
        <p:nvPicPr>
          <p:cNvPr id="8" name="Picture 7"/>
          <p:cNvPicPr>
            <a:picLocks noChangeAspect="1"/>
          </p:cNvPicPr>
          <p:nvPr/>
        </p:nvPicPr>
        <p:blipFill>
          <a:blip r:embed="rId3"/>
          <a:stretch>
            <a:fillRect/>
          </a:stretch>
        </p:blipFill>
        <p:spPr>
          <a:xfrm>
            <a:off x="4724400" y="1955800"/>
            <a:ext cx="4572000" cy="4572000"/>
          </a:xfrm>
          <a:prstGeom prst="rect">
            <a:avLst/>
          </a:prstGeom>
        </p:spPr>
      </p:pic>
    </p:spTree>
    <p:extLst>
      <p:ext uri="{BB962C8B-B14F-4D97-AF65-F5344CB8AC3E}">
        <p14:creationId xmlns:p14="http://schemas.microsoft.com/office/powerpoint/2010/main" val="15647387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Front Page Today Module User Click Log Data</a:t>
            </a:r>
            <a:endParaRPr lang="en-US" dirty="0"/>
          </a:p>
        </p:txBody>
      </p:sp>
      <p:sp>
        <p:nvSpPr>
          <p:cNvPr id="3" name="Content Placeholder 2"/>
          <p:cNvSpPr>
            <a:spLocks noGrp="1"/>
          </p:cNvSpPr>
          <p:nvPr>
            <p:ph idx="1"/>
          </p:nvPr>
        </p:nvSpPr>
        <p:spPr/>
        <p:txBody>
          <a:bodyPr>
            <a:normAutofit/>
          </a:bodyPr>
          <a:lstStyle/>
          <a:p>
            <a:pPr>
              <a:buFont typeface="Wingdings" charset="2"/>
              <a:buChar char="q"/>
            </a:pPr>
            <a:r>
              <a:rPr lang="en-US" dirty="0" smtClean="0"/>
              <a:t> A </a:t>
            </a:r>
            <a:r>
              <a:rPr lang="en-US" dirty="0" smtClean="0"/>
              <a:t>unique property of this data set is that the displayed article is chosen uniformly at random from the candidate article pool.  </a:t>
            </a:r>
            <a:endParaRPr lang="en-US" dirty="0" smtClean="0"/>
          </a:p>
          <a:p>
            <a:endParaRPr lang="en-US" dirty="0"/>
          </a:p>
          <a:p>
            <a:pPr>
              <a:buFont typeface="Wingdings" charset="2"/>
              <a:buChar char="q"/>
            </a:pPr>
            <a:r>
              <a:rPr lang="en-US" dirty="0" smtClean="0"/>
              <a:t> Therefore</a:t>
            </a:r>
            <a:r>
              <a:rPr lang="en-US" dirty="0" smtClean="0"/>
              <a:t>, one can use an unbiased *offline* evaluation method [2,3] to compare bandit algorithms in a reliable way.  Performance of some of the popular bandit algorithms can be found [2].</a:t>
            </a:r>
          </a:p>
          <a:p>
            <a:endParaRPr lang="en-US" dirty="0"/>
          </a:p>
        </p:txBody>
      </p:sp>
    </p:spTree>
    <p:extLst>
      <p:ext uri="{BB962C8B-B14F-4D97-AF65-F5344CB8AC3E}">
        <p14:creationId xmlns:p14="http://schemas.microsoft.com/office/powerpoint/2010/main" val="40795451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Yahoo! Datasets</a:t>
            </a:r>
            <a:endParaRPr lang="en-US" dirty="0"/>
          </a:p>
        </p:txBody>
      </p:sp>
      <p:sp>
        <p:nvSpPr>
          <p:cNvPr id="3" name="Content Placeholder 2"/>
          <p:cNvSpPr>
            <a:spLocks noGrp="1"/>
          </p:cNvSpPr>
          <p:nvPr>
            <p:ph idx="1"/>
          </p:nvPr>
        </p:nvSpPr>
        <p:spPr/>
        <p:txBody>
          <a:bodyPr/>
          <a:lstStyle/>
          <a:p>
            <a:r>
              <a:rPr lang="en-US" dirty="0" smtClean="0"/>
              <a:t>Rating Data</a:t>
            </a:r>
          </a:p>
          <a:p>
            <a:pPr marL="731520" lvl="1" indent="-457200">
              <a:buFont typeface="+mj-lt"/>
              <a:buAutoNum type="arabicPeriod"/>
            </a:pPr>
            <a:r>
              <a:rPr lang="en-US" dirty="0" smtClean="0"/>
              <a:t>Front Page Today Module User Click Log Data</a:t>
            </a:r>
          </a:p>
          <a:p>
            <a:pPr marL="731520" lvl="1" indent="-457200">
              <a:buFont typeface="+mj-lt"/>
              <a:buAutoNum type="arabicPeriod"/>
            </a:pPr>
            <a:r>
              <a:rPr lang="en-US" dirty="0" smtClean="0">
                <a:solidFill>
                  <a:srgbClr val="0000FF"/>
                </a:solidFill>
              </a:rPr>
              <a:t>Music User Ratings of Musical Artists</a:t>
            </a:r>
          </a:p>
          <a:p>
            <a:pPr lvl="1"/>
            <a:endParaRPr lang="en-US" dirty="0" smtClean="0"/>
          </a:p>
          <a:p>
            <a:r>
              <a:rPr lang="en-US" dirty="0" smtClean="0"/>
              <a:t>Advertising and Marketing Data</a:t>
            </a:r>
          </a:p>
          <a:p>
            <a:pPr marL="731520" lvl="1" indent="-457200">
              <a:buFont typeface="+mj-lt"/>
              <a:buAutoNum type="arabicPeriod"/>
            </a:pPr>
            <a:r>
              <a:rPr lang="en-US" dirty="0" smtClean="0"/>
              <a:t>Search Marketing Advertiser Bid-Impression-Click data on competing Keywords</a:t>
            </a:r>
          </a:p>
          <a:p>
            <a:pPr marL="731520" lvl="1" indent="-457200">
              <a:buFont typeface="+mj-lt"/>
              <a:buAutoNum type="arabicPeriod"/>
            </a:pPr>
            <a:r>
              <a:rPr lang="en-US" dirty="0" smtClean="0"/>
              <a:t>Search Marketing Advertiser Bidding Data</a:t>
            </a:r>
            <a:endParaRPr lang="en-US" dirty="0"/>
          </a:p>
        </p:txBody>
      </p:sp>
    </p:spTree>
    <p:extLst>
      <p:ext uri="{BB962C8B-B14F-4D97-AF65-F5344CB8AC3E}">
        <p14:creationId xmlns:p14="http://schemas.microsoft.com/office/powerpoint/2010/main" val="27711192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Music User Ratings of Musical Artists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The dataset contains 115,579,440</a:t>
            </a:r>
            <a:r>
              <a:rPr lang="en-US" dirty="0" smtClean="0"/>
              <a:t> </a:t>
            </a:r>
            <a:r>
              <a:rPr lang="en-US" dirty="0"/>
              <a:t>ratings of 98,211 artists by 1,948,882 anonymous </a:t>
            </a:r>
            <a:r>
              <a:rPr lang="en-US" dirty="0" smtClean="0"/>
              <a:t>Yahoo</a:t>
            </a:r>
            <a:r>
              <a:rPr lang="en-US" dirty="0"/>
              <a:t>! Music users over the course of a one month period sometime prior to March 2004. </a:t>
            </a:r>
            <a:endParaRPr lang="en-US" dirty="0" smtClean="0"/>
          </a:p>
          <a:p>
            <a:pPr marL="457200" indent="-457200">
              <a:buFont typeface="+mj-lt"/>
              <a:buAutoNum type="arabicParenR"/>
            </a:pPr>
            <a:endParaRPr lang="en-US" dirty="0" smtClean="0"/>
          </a:p>
          <a:p>
            <a:pPr marL="457200" indent="-457200">
              <a:buFont typeface="+mj-lt"/>
              <a:buAutoNum type="arabicParenR"/>
            </a:pPr>
            <a:r>
              <a:rPr lang="en-US" dirty="0" smtClean="0"/>
              <a:t>User </a:t>
            </a:r>
            <a:r>
              <a:rPr lang="en-US" dirty="0"/>
              <a:t>ratings of music </a:t>
            </a:r>
            <a:r>
              <a:rPr lang="en-US" dirty="0" smtClean="0"/>
              <a:t>artists</a:t>
            </a:r>
            <a:r>
              <a:rPr lang="en-US" dirty="0" smtClean="0"/>
              <a:t>:</a:t>
            </a:r>
            <a:r>
              <a:rPr lang="en-US" dirty="0" smtClean="0"/>
              <a:t> </a:t>
            </a:r>
            <a:r>
              <a:rPr lang="en-US" dirty="0" smtClean="0"/>
              <a:t>ydata</a:t>
            </a:r>
            <a:r>
              <a:rPr lang="en-US" dirty="0" smtClean="0"/>
              <a:t>-ymusic-user-artist-ratings-v1_0.</a:t>
            </a:r>
            <a:r>
              <a:rPr lang="en-US" dirty="0" smtClean="0"/>
              <a:t>txt.gz</a:t>
            </a:r>
            <a:endParaRPr lang="en-US" dirty="0" smtClean="0"/>
          </a:p>
          <a:p>
            <a:pPr lvl="1"/>
            <a:endParaRPr lang="en-US" dirty="0" smtClean="0"/>
          </a:p>
          <a:p>
            <a:pPr lvl="1"/>
            <a:r>
              <a:rPr lang="en-US" dirty="0" smtClean="0"/>
              <a:t>Snippet:</a:t>
            </a:r>
          </a:p>
          <a:p>
            <a:pPr marL="548640" lvl="2" indent="0">
              <a:buNone/>
            </a:pPr>
            <a:r>
              <a:rPr lang="en-US" dirty="0" smtClean="0"/>
              <a:t>1	1000125	90</a:t>
            </a:r>
          </a:p>
          <a:p>
            <a:pPr marL="548640" lvl="2" indent="0">
              <a:buNone/>
            </a:pPr>
            <a:r>
              <a:rPr lang="en-US" dirty="0" smtClean="0"/>
              <a:t>1	1006373	100</a:t>
            </a:r>
          </a:p>
          <a:p>
            <a:pPr marL="548640" lvl="2" indent="0">
              <a:buNone/>
            </a:pPr>
            <a:r>
              <a:rPr lang="en-US" dirty="0" smtClean="0"/>
              <a:t>1	</a:t>
            </a:r>
            <a:r>
              <a:rPr lang="en-US" dirty="0" smtClean="0"/>
              <a:t>1006978	90</a:t>
            </a:r>
            <a:endParaRPr lang="en-US" dirty="0" smtClean="0"/>
          </a:p>
          <a:p>
            <a:pPr marL="548640" lvl="2" indent="0">
              <a:buNone/>
            </a:pPr>
            <a:r>
              <a:rPr lang="en-US" dirty="0" smtClean="0"/>
              <a:t>1	</a:t>
            </a:r>
            <a:r>
              <a:rPr lang="en-US" dirty="0" smtClean="0"/>
              <a:t>1007035	100</a:t>
            </a:r>
            <a:endParaRPr lang="en-US" dirty="0" smtClean="0"/>
          </a:p>
          <a:p>
            <a:pPr marL="548640" lvl="2" indent="0">
              <a:buNone/>
            </a:pPr>
            <a:r>
              <a:rPr lang="en-US" dirty="0" smtClean="0"/>
              <a:t>1	</a:t>
            </a:r>
            <a:r>
              <a:rPr lang="en-US" dirty="0" smtClean="0"/>
              <a:t>1007098	100</a:t>
            </a:r>
            <a:endParaRPr lang="en-US" dirty="0"/>
          </a:p>
          <a:p>
            <a:pPr lvl="1"/>
            <a:endParaRPr lang="en-US" dirty="0" smtClean="0"/>
          </a:p>
          <a:p>
            <a:pPr lvl="1"/>
            <a:r>
              <a:rPr lang="en-US" dirty="0"/>
              <a:t>The ratings are integers ranging from 0 to 100, except 255 (a special case that means "never play again")</a:t>
            </a:r>
            <a:r>
              <a:rPr lang="en-US" dirty="0" smtClean="0"/>
              <a:t>.</a:t>
            </a:r>
          </a:p>
          <a:p>
            <a:pPr lvl="1"/>
            <a:endParaRPr lang="en-US" dirty="0" smtClean="0"/>
          </a:p>
          <a:p>
            <a:pPr marL="457200" indent="-457200">
              <a:buFont typeface="+mj-lt"/>
              <a:buAutoNum type="arabicParenR"/>
            </a:pPr>
            <a:r>
              <a:rPr lang="en-US" dirty="0" smtClean="0"/>
              <a:t>Artist Id and name </a:t>
            </a:r>
            <a:r>
              <a:rPr lang="en-US" dirty="0"/>
              <a:t>of each musical </a:t>
            </a:r>
            <a:r>
              <a:rPr lang="en-US" dirty="0" smtClean="0"/>
              <a:t>artist: ydata</a:t>
            </a:r>
            <a:r>
              <a:rPr lang="en-US" dirty="0"/>
              <a:t>-ymusic-artist-names-v1_0.</a:t>
            </a:r>
            <a:r>
              <a:rPr lang="en-US" dirty="0" smtClean="0"/>
              <a:t>txt.gz</a:t>
            </a:r>
            <a:endParaRPr lang="en-US" dirty="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83280512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Music User Ratings of Musical Artists</a:t>
            </a:r>
          </a:p>
        </p:txBody>
      </p:sp>
      <p:sp>
        <p:nvSpPr>
          <p:cNvPr id="3" name="Content Placeholder 2"/>
          <p:cNvSpPr>
            <a:spLocks noGrp="1"/>
          </p:cNvSpPr>
          <p:nvPr>
            <p:ph idx="1"/>
          </p:nvPr>
        </p:nvSpPr>
        <p:spPr/>
        <p:txBody>
          <a:bodyPr/>
          <a:lstStyle/>
          <a:p>
            <a:r>
              <a:rPr lang="en-US" dirty="0" smtClean="0"/>
              <a:t>115,579,440 ratings on </a:t>
            </a:r>
            <a:r>
              <a:rPr lang="en-US" dirty="0"/>
              <a:t>98,211 artists by 1,948,882 </a:t>
            </a:r>
            <a:r>
              <a:rPr lang="en-US" dirty="0" smtClean="0"/>
              <a:t>users</a:t>
            </a:r>
          </a:p>
          <a:p>
            <a:r>
              <a:rPr lang="en-US" dirty="0" smtClean="0"/>
              <a:t>Long Tails: </a:t>
            </a:r>
          </a:p>
          <a:p>
            <a:pPr lvl="1"/>
            <a:r>
              <a:rPr lang="en-US" dirty="0" smtClean="0"/>
              <a:t>User: 1,310,771 did &gt; 10 ratings, 586,280 did &gt; 50 ratings</a:t>
            </a:r>
          </a:p>
          <a:p>
            <a:pPr lvl="1"/>
            <a:r>
              <a:rPr lang="en-US" dirty="0" smtClean="0"/>
              <a:t>Artist: 65,996 had &gt; 10 ratings, 29,745 had &gt; 50 ratings</a:t>
            </a:r>
          </a:p>
        </p:txBody>
      </p:sp>
      <p:pic>
        <p:nvPicPr>
          <p:cNvPr id="4" name="Picture 3" descr="user.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00" y="2908300"/>
            <a:ext cx="3657600" cy="3657600"/>
          </a:xfrm>
          <a:prstGeom prst="rect">
            <a:avLst/>
          </a:prstGeom>
        </p:spPr>
      </p:pic>
      <p:pic>
        <p:nvPicPr>
          <p:cNvPr id="5" name="Picture 4" descr="artis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5500" y="2908300"/>
            <a:ext cx="3657600" cy="3657600"/>
          </a:xfrm>
          <a:prstGeom prst="rect">
            <a:avLst/>
          </a:prstGeom>
        </p:spPr>
      </p:pic>
    </p:spTree>
    <p:extLst>
      <p:ext uri="{BB962C8B-B14F-4D97-AF65-F5344CB8AC3E}">
        <p14:creationId xmlns:p14="http://schemas.microsoft.com/office/powerpoint/2010/main" val="416807831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Music User Ratings of Musical Artists</a:t>
            </a:r>
          </a:p>
        </p:txBody>
      </p:sp>
      <p:pic>
        <p:nvPicPr>
          <p:cNvPr id="4" name="Picture 3" descr="rat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 y="1790700"/>
            <a:ext cx="4572000" cy="4572000"/>
          </a:xfrm>
          <a:prstGeom prst="rect">
            <a:avLst/>
          </a:prstGeom>
        </p:spPr>
      </p:pic>
      <p:pic>
        <p:nvPicPr>
          <p:cNvPr id="7" name="Picture 6" descr="scatt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500" y="2019300"/>
            <a:ext cx="4572000" cy="4572000"/>
          </a:xfrm>
          <a:prstGeom prst="rect">
            <a:avLst/>
          </a:prstGeom>
        </p:spPr>
      </p:pic>
      <p:sp>
        <p:nvSpPr>
          <p:cNvPr id="8" name="TextBox 7"/>
          <p:cNvSpPr txBox="1"/>
          <p:nvPr/>
        </p:nvSpPr>
        <p:spPr>
          <a:xfrm>
            <a:off x="342900" y="1524000"/>
            <a:ext cx="6438900" cy="369332"/>
          </a:xfrm>
          <a:prstGeom prst="rect">
            <a:avLst/>
          </a:prstGeom>
          <a:noFill/>
        </p:spPr>
        <p:txBody>
          <a:bodyPr wrap="square" rtlCol="0">
            <a:spAutoFit/>
          </a:bodyPr>
          <a:lstStyle/>
          <a:p>
            <a:pPr marL="285750" indent="-285750">
              <a:buFont typeface="Arial"/>
              <a:buChar char="•"/>
            </a:pPr>
            <a:r>
              <a:rPr lang="en-US" dirty="0" smtClean="0"/>
              <a:t>Only 49,995 artist have average rating &gt; 0</a:t>
            </a:r>
            <a:endParaRPr lang="en-US" dirty="0"/>
          </a:p>
        </p:txBody>
      </p:sp>
    </p:spTree>
    <p:extLst>
      <p:ext uri="{BB962C8B-B14F-4D97-AF65-F5344CB8AC3E}">
        <p14:creationId xmlns:p14="http://schemas.microsoft.com/office/powerpoint/2010/main" val="28506645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Music User Ratings of Musical Artists</a:t>
            </a:r>
          </a:p>
        </p:txBody>
      </p:sp>
      <p:sp>
        <p:nvSpPr>
          <p:cNvPr id="3" name="Content Placeholder 2"/>
          <p:cNvSpPr>
            <a:spLocks noGrp="1"/>
          </p:cNvSpPr>
          <p:nvPr>
            <p:ph idx="1"/>
          </p:nvPr>
        </p:nvSpPr>
        <p:spPr/>
        <p:txBody>
          <a:bodyPr/>
          <a:lstStyle/>
          <a:p>
            <a:pPr>
              <a:buFont typeface="Wingdings" charset="2"/>
              <a:buChar char="q"/>
            </a:pPr>
            <a:r>
              <a:rPr lang="en-US" dirty="0" smtClean="0"/>
              <a:t> Sparse ratings.</a:t>
            </a:r>
          </a:p>
          <a:p>
            <a:endParaRPr lang="en-US" dirty="0" smtClean="0"/>
          </a:p>
          <a:p>
            <a:pPr>
              <a:buFont typeface="Wingdings" charset="2"/>
              <a:buChar char="q"/>
            </a:pPr>
            <a:r>
              <a:rPr lang="en-US" dirty="0" smtClean="0"/>
              <a:t> Can be used to </a:t>
            </a:r>
            <a:r>
              <a:rPr lang="en-US" dirty="0"/>
              <a:t>validate recommender systems or collaborative filtering algorithms may use this dataset. </a:t>
            </a:r>
            <a:endParaRPr lang="en-US" dirty="0" smtClean="0"/>
          </a:p>
          <a:p>
            <a:endParaRPr lang="en-US" dirty="0"/>
          </a:p>
          <a:p>
            <a:pPr>
              <a:buFont typeface="Wingdings" charset="2"/>
              <a:buChar char="q"/>
            </a:pPr>
            <a:r>
              <a:rPr lang="en-US" dirty="0" smtClean="0"/>
              <a:t> The </a:t>
            </a:r>
            <a:r>
              <a:rPr lang="en-US" dirty="0"/>
              <a:t>dataset may serve as a test bed for matrix and graph algorithms including PCA and clustering algorithms [4,5]. </a:t>
            </a:r>
            <a:endParaRPr lang="en-US" dirty="0" smtClean="0"/>
          </a:p>
          <a:p>
            <a:pPr>
              <a:buFont typeface="Wingdings" charset="2"/>
              <a:buChar char="q"/>
            </a:pPr>
            <a:endParaRPr lang="en-US" dirty="0"/>
          </a:p>
          <a:p>
            <a:pPr>
              <a:buFont typeface="Wingdings" charset="2"/>
              <a:buChar char="q"/>
            </a:pPr>
            <a:r>
              <a:rPr lang="en-US" dirty="0" smtClean="0"/>
              <a:t> Similar topics have been </a:t>
            </a:r>
            <a:r>
              <a:rPr lang="en-US" dirty="0"/>
              <a:t>explored at </a:t>
            </a:r>
            <a:r>
              <a:rPr lang="en-US" dirty="0" smtClean="0">
                <a:hlinkClick r:id="rId2"/>
              </a:rPr>
              <a:t>KDD Cup</a:t>
            </a:r>
            <a:endParaRPr lang="en-US" dirty="0"/>
          </a:p>
        </p:txBody>
      </p:sp>
    </p:spTree>
    <p:extLst>
      <p:ext uri="{BB962C8B-B14F-4D97-AF65-F5344CB8AC3E}">
        <p14:creationId xmlns:p14="http://schemas.microsoft.com/office/powerpoint/2010/main" val="17748057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Yahoo! Datasets</a:t>
            </a:r>
            <a:endParaRPr lang="en-US" dirty="0"/>
          </a:p>
        </p:txBody>
      </p:sp>
      <p:sp>
        <p:nvSpPr>
          <p:cNvPr id="3" name="Content Placeholder 2"/>
          <p:cNvSpPr>
            <a:spLocks noGrp="1"/>
          </p:cNvSpPr>
          <p:nvPr>
            <p:ph idx="1"/>
          </p:nvPr>
        </p:nvSpPr>
        <p:spPr/>
        <p:txBody>
          <a:bodyPr/>
          <a:lstStyle/>
          <a:p>
            <a:r>
              <a:rPr lang="en-US" dirty="0" smtClean="0"/>
              <a:t>Rating Data</a:t>
            </a:r>
          </a:p>
          <a:p>
            <a:pPr marL="731520" lvl="1" indent="-457200">
              <a:buFont typeface="+mj-lt"/>
              <a:buAutoNum type="arabicPeriod"/>
            </a:pPr>
            <a:r>
              <a:rPr lang="en-US" dirty="0" smtClean="0"/>
              <a:t>Front Page Today Module User Click Log Data</a:t>
            </a:r>
          </a:p>
          <a:p>
            <a:pPr marL="731520" lvl="1" indent="-457200">
              <a:buFont typeface="+mj-lt"/>
              <a:buAutoNum type="arabicPeriod"/>
            </a:pPr>
            <a:r>
              <a:rPr lang="en-US" dirty="0" smtClean="0"/>
              <a:t>Music User Ratings of Musical Artists</a:t>
            </a:r>
          </a:p>
          <a:p>
            <a:pPr lvl="1"/>
            <a:endParaRPr lang="en-US" dirty="0" smtClean="0"/>
          </a:p>
          <a:p>
            <a:r>
              <a:rPr lang="en-US" dirty="0" smtClean="0"/>
              <a:t>Advertising and Marketing Data</a:t>
            </a:r>
          </a:p>
          <a:p>
            <a:pPr marL="731520" lvl="1" indent="-457200">
              <a:buFont typeface="+mj-lt"/>
              <a:buAutoNum type="arabicPeriod"/>
            </a:pPr>
            <a:r>
              <a:rPr lang="en-US" dirty="0" smtClean="0"/>
              <a:t>Search Marketing Advertiser Bid-Impression-Click data on competing Keywords</a:t>
            </a:r>
          </a:p>
          <a:p>
            <a:pPr marL="731520" lvl="1" indent="-457200">
              <a:buFont typeface="+mj-lt"/>
              <a:buAutoNum type="arabicPeriod"/>
            </a:pPr>
            <a:r>
              <a:rPr lang="en-US" dirty="0" smtClean="0"/>
              <a:t>Search Marketing Advertiser Bidding Data</a:t>
            </a:r>
            <a:endParaRPr lang="en-US" dirty="0"/>
          </a:p>
        </p:txBody>
      </p:sp>
    </p:spTree>
    <p:extLst>
      <p:ext uri="{BB962C8B-B14F-4D97-AF65-F5344CB8AC3E}">
        <p14:creationId xmlns:p14="http://schemas.microsoft.com/office/powerpoint/2010/main" val="1861286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Yahoo! Datasets</a:t>
            </a:r>
            <a:endParaRPr lang="en-US" dirty="0"/>
          </a:p>
        </p:txBody>
      </p:sp>
      <p:sp>
        <p:nvSpPr>
          <p:cNvPr id="3" name="Content Placeholder 2"/>
          <p:cNvSpPr>
            <a:spLocks noGrp="1"/>
          </p:cNvSpPr>
          <p:nvPr>
            <p:ph idx="1"/>
          </p:nvPr>
        </p:nvSpPr>
        <p:spPr/>
        <p:txBody>
          <a:bodyPr/>
          <a:lstStyle/>
          <a:p>
            <a:r>
              <a:rPr lang="en-US" dirty="0" smtClean="0"/>
              <a:t>Rating Data</a:t>
            </a:r>
          </a:p>
          <a:p>
            <a:pPr marL="731520" lvl="1" indent="-457200">
              <a:buFont typeface="+mj-lt"/>
              <a:buAutoNum type="arabicPeriod"/>
            </a:pPr>
            <a:r>
              <a:rPr lang="en-US" dirty="0" smtClean="0"/>
              <a:t>Front Page Today Module User Click Log Data</a:t>
            </a:r>
          </a:p>
          <a:p>
            <a:pPr marL="731520" lvl="1" indent="-457200">
              <a:buFont typeface="+mj-lt"/>
              <a:buAutoNum type="arabicPeriod"/>
            </a:pPr>
            <a:r>
              <a:rPr lang="en-US" dirty="0" smtClean="0">
                <a:solidFill>
                  <a:srgbClr val="292934"/>
                </a:solidFill>
              </a:rPr>
              <a:t>Music User Ratings of Musical Artists</a:t>
            </a:r>
          </a:p>
          <a:p>
            <a:pPr lvl="1"/>
            <a:endParaRPr lang="en-US" dirty="0" smtClean="0"/>
          </a:p>
          <a:p>
            <a:r>
              <a:rPr lang="en-US" dirty="0" smtClean="0"/>
              <a:t>Advertising and Marketing Data</a:t>
            </a:r>
          </a:p>
          <a:p>
            <a:pPr marL="731520" lvl="1" indent="-457200">
              <a:buFont typeface="+mj-lt"/>
              <a:buAutoNum type="arabicPeriod"/>
            </a:pPr>
            <a:r>
              <a:rPr lang="en-US" dirty="0" smtClean="0">
                <a:solidFill>
                  <a:srgbClr val="0000FF"/>
                </a:solidFill>
              </a:rPr>
              <a:t>Search Marketing Advertiser Bid-Impression-Click data on competing Keywords</a:t>
            </a:r>
          </a:p>
          <a:p>
            <a:pPr marL="731520" lvl="1" indent="-457200">
              <a:buFont typeface="+mj-lt"/>
              <a:buAutoNum type="arabicPeriod"/>
            </a:pPr>
            <a:r>
              <a:rPr lang="en-US" dirty="0" smtClean="0"/>
              <a:t>Search Marketing Advertiser Bidding Data</a:t>
            </a:r>
            <a:endParaRPr lang="en-US" dirty="0"/>
          </a:p>
        </p:txBody>
      </p:sp>
    </p:spTree>
    <p:extLst>
      <p:ext uri="{BB962C8B-B14F-4D97-AF65-F5344CB8AC3E}">
        <p14:creationId xmlns:p14="http://schemas.microsoft.com/office/powerpoint/2010/main" val="336138054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0" y="508000"/>
            <a:ext cx="9144000" cy="5832777"/>
          </a:xfrm>
          <a:prstGeom prst="rect">
            <a:avLst/>
          </a:prstGeom>
        </p:spPr>
      </p:pic>
      <p:sp>
        <p:nvSpPr>
          <p:cNvPr id="6" name="Frame 5"/>
          <p:cNvSpPr/>
          <p:nvPr/>
        </p:nvSpPr>
        <p:spPr>
          <a:xfrm>
            <a:off x="6604000" y="1524000"/>
            <a:ext cx="2540000" cy="5334000"/>
          </a:xfrm>
          <a:prstGeom prst="frame">
            <a:avLst>
              <a:gd name="adj1" fmla="val 2874"/>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 name="TextBox 6"/>
          <p:cNvSpPr txBox="1"/>
          <p:nvPr/>
        </p:nvSpPr>
        <p:spPr>
          <a:xfrm>
            <a:off x="4533900" y="1028700"/>
            <a:ext cx="3365500" cy="400110"/>
          </a:xfrm>
          <a:prstGeom prst="rect">
            <a:avLst/>
          </a:prstGeom>
          <a:noFill/>
        </p:spPr>
        <p:txBody>
          <a:bodyPr wrap="square" rtlCol="0">
            <a:spAutoFit/>
          </a:bodyPr>
          <a:lstStyle/>
          <a:p>
            <a:r>
              <a:rPr lang="en-US" sz="2000" b="1" dirty="0" smtClean="0">
                <a:solidFill>
                  <a:srgbClr val="FF0000"/>
                </a:solidFill>
              </a:rPr>
              <a:t>Bid the right to appear </a:t>
            </a:r>
            <a:endParaRPr lang="en-US" sz="2000" b="1" dirty="0">
              <a:solidFill>
                <a:srgbClr val="FF0000"/>
              </a:solidFill>
            </a:endParaRPr>
          </a:p>
        </p:txBody>
      </p:sp>
      <p:cxnSp>
        <p:nvCxnSpPr>
          <p:cNvPr id="9" name="Straight Arrow Connector 8"/>
          <p:cNvCxnSpPr/>
          <p:nvPr/>
        </p:nvCxnSpPr>
        <p:spPr>
          <a:xfrm>
            <a:off x="6032500" y="1524000"/>
            <a:ext cx="571500" cy="59690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372600" y="2139890"/>
            <a:ext cx="1346200" cy="400110"/>
          </a:xfrm>
          <a:prstGeom prst="rect">
            <a:avLst/>
          </a:prstGeom>
          <a:noFill/>
        </p:spPr>
        <p:txBody>
          <a:bodyPr wrap="square" rtlCol="0">
            <a:spAutoFit/>
          </a:bodyPr>
          <a:lstStyle/>
          <a:p>
            <a:r>
              <a:rPr lang="en-US" sz="2000" b="1" dirty="0" smtClean="0">
                <a:solidFill>
                  <a:srgbClr val="FF0000"/>
                </a:solidFill>
              </a:rPr>
              <a:t>Rank 1</a:t>
            </a:r>
            <a:endParaRPr lang="en-US" sz="2000" b="1" dirty="0">
              <a:solidFill>
                <a:srgbClr val="FF0000"/>
              </a:solidFill>
            </a:endParaRPr>
          </a:p>
        </p:txBody>
      </p:sp>
      <p:sp>
        <p:nvSpPr>
          <p:cNvPr id="12" name="TextBox 11"/>
          <p:cNvSpPr txBox="1"/>
          <p:nvPr/>
        </p:nvSpPr>
        <p:spPr>
          <a:xfrm>
            <a:off x="9372600" y="2870080"/>
            <a:ext cx="1346200" cy="400110"/>
          </a:xfrm>
          <a:prstGeom prst="rect">
            <a:avLst/>
          </a:prstGeom>
          <a:noFill/>
        </p:spPr>
        <p:txBody>
          <a:bodyPr wrap="square" rtlCol="0">
            <a:spAutoFit/>
          </a:bodyPr>
          <a:lstStyle/>
          <a:p>
            <a:r>
              <a:rPr lang="en-US" sz="2000" b="1" dirty="0" smtClean="0">
                <a:solidFill>
                  <a:srgbClr val="FF0000"/>
                </a:solidFill>
              </a:rPr>
              <a:t>Rank 2</a:t>
            </a:r>
            <a:endParaRPr lang="en-US" sz="2000" b="1" dirty="0">
              <a:solidFill>
                <a:srgbClr val="FF0000"/>
              </a:solidFill>
            </a:endParaRPr>
          </a:p>
        </p:txBody>
      </p:sp>
      <p:sp>
        <p:nvSpPr>
          <p:cNvPr id="13" name="TextBox 12"/>
          <p:cNvSpPr txBox="1"/>
          <p:nvPr/>
        </p:nvSpPr>
        <p:spPr>
          <a:xfrm>
            <a:off x="9372600" y="3670060"/>
            <a:ext cx="1346200" cy="400110"/>
          </a:xfrm>
          <a:prstGeom prst="rect">
            <a:avLst/>
          </a:prstGeom>
          <a:noFill/>
        </p:spPr>
        <p:txBody>
          <a:bodyPr wrap="square" rtlCol="0">
            <a:spAutoFit/>
          </a:bodyPr>
          <a:lstStyle/>
          <a:p>
            <a:r>
              <a:rPr lang="en-US" sz="2000" b="1" dirty="0" smtClean="0">
                <a:solidFill>
                  <a:srgbClr val="FF0000"/>
                </a:solidFill>
              </a:rPr>
              <a:t>…</a:t>
            </a:r>
            <a:endParaRPr lang="en-US" sz="2000" b="1" dirty="0">
              <a:solidFill>
                <a:srgbClr val="FF0000"/>
              </a:solidFill>
            </a:endParaRPr>
          </a:p>
        </p:txBody>
      </p:sp>
    </p:spTree>
    <p:extLst>
      <p:ext uri="{BB962C8B-B14F-4D97-AF65-F5344CB8AC3E}">
        <p14:creationId xmlns:p14="http://schemas.microsoft.com/office/powerpoint/2010/main" val="9382894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 Marketing Advertiser Bid-Impression-Click data on competing Keywords</a:t>
            </a:r>
            <a:br>
              <a:rPr lang="en-US" dirty="0" smtClean="0"/>
            </a:b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This dataset contains a small sample of advertiser's bid and revenue information over a period of 4 months. All bidder and keywords are </a:t>
            </a:r>
            <a:r>
              <a:rPr lang="en-US" sz="2000" dirty="0" err="1" smtClean="0"/>
              <a:t>anonymized</a:t>
            </a:r>
            <a:r>
              <a:rPr lang="en-US" sz="2000" dirty="0"/>
              <a:t>.</a:t>
            </a:r>
            <a:endParaRPr lang="en-US" sz="2000" dirty="0" smtClean="0"/>
          </a:p>
          <a:p>
            <a:pPr marL="0" indent="0">
              <a:buNone/>
            </a:pPr>
            <a:endParaRPr lang="en-US" sz="2000" dirty="0"/>
          </a:p>
          <a:p>
            <a:pPr marL="457200" indent="-457200">
              <a:buFont typeface="+mj-lt"/>
              <a:buAutoNum type="arabicParenR"/>
            </a:pPr>
            <a:r>
              <a:rPr lang="en-US" sz="2000" dirty="0" smtClean="0"/>
              <a:t>ydata-ysm-keyphrase-bid-imp-click-v1_0.gz contains the following fields: day, account id, rank, </a:t>
            </a:r>
            <a:r>
              <a:rPr lang="en-US" sz="2000" dirty="0" err="1" smtClean="0"/>
              <a:t>keyphrase</a:t>
            </a:r>
            <a:r>
              <a:rPr lang="en-US" sz="2000" dirty="0" smtClean="0"/>
              <a:t> (list </a:t>
            </a:r>
            <a:r>
              <a:rPr lang="en-US" sz="2000" dirty="0"/>
              <a:t>of </a:t>
            </a:r>
            <a:r>
              <a:rPr lang="en-US" sz="2000" dirty="0" smtClean="0"/>
              <a:t>keywords), average bid, impressions, clicks</a:t>
            </a:r>
          </a:p>
          <a:p>
            <a:pPr lvl="2"/>
            <a:r>
              <a:rPr lang="en-US" sz="2000" dirty="0"/>
              <a:t>Bid and revenue information is aggregated with a granularity of a day over advertiser account id, key phrase and rank. Apart from bid and revenue, impressions and clicks information is also included. </a:t>
            </a:r>
            <a:endParaRPr lang="en-US" sz="2000" dirty="0" smtClean="0"/>
          </a:p>
          <a:p>
            <a:pPr lvl="2"/>
            <a:endParaRPr lang="en-US" sz="2000" dirty="0"/>
          </a:p>
          <a:p>
            <a:pPr marL="457200" indent="-457200">
              <a:buFont typeface="+mj-lt"/>
              <a:buAutoNum type="arabicParenR"/>
            </a:pPr>
            <a:r>
              <a:rPr lang="en-US" sz="2000" dirty="0" smtClean="0"/>
              <a:t>ydata</a:t>
            </a:r>
            <a:r>
              <a:rPr lang="en-US" sz="2000" dirty="0"/>
              <a:t>-ysm-keyphrase-category-v1_0.</a:t>
            </a:r>
            <a:r>
              <a:rPr lang="en-US" sz="2000" dirty="0" smtClean="0"/>
              <a:t>txt </a:t>
            </a:r>
            <a:r>
              <a:rPr lang="en-US" sz="2000" dirty="0"/>
              <a:t>contains </a:t>
            </a:r>
            <a:r>
              <a:rPr lang="en-US" sz="2000" dirty="0" smtClean="0"/>
              <a:t>6 keywords</a:t>
            </a:r>
            <a:r>
              <a:rPr lang="en-US" sz="2000" dirty="0" smtClean="0"/>
              <a:t>.</a:t>
            </a:r>
          </a:p>
          <a:p>
            <a:pPr marL="457200" indent="-457200">
              <a:buFont typeface="+mj-lt"/>
              <a:buAutoNum type="arabicParenR"/>
            </a:pPr>
            <a:endParaRPr lang="en-US" dirty="0"/>
          </a:p>
          <a:p>
            <a:pPr marL="457200" indent="-457200">
              <a:buFont typeface="+mj-lt"/>
              <a:buAutoNum type="arabicParenR"/>
            </a:pPr>
            <a:endParaRPr lang="en-US" dirty="0" smtClean="0"/>
          </a:p>
          <a:p>
            <a:pPr marL="457200" indent="-457200">
              <a:buFont typeface="+mj-lt"/>
              <a:buAutoNum type="arabicParenR"/>
            </a:pPr>
            <a:endParaRPr lang="en-US" dirty="0"/>
          </a:p>
          <a:p>
            <a:pPr marL="457200" indent="-457200">
              <a:buFont typeface="+mj-lt"/>
              <a:buAutoNum type="arabicParenR"/>
            </a:pPr>
            <a:endParaRPr lang="en-US" dirty="0" smtClean="0"/>
          </a:p>
          <a:p>
            <a:pPr marL="457200" indent="-457200">
              <a:buFont typeface="+mj-lt"/>
              <a:buAutoNum type="arabicParenR"/>
            </a:pPr>
            <a:endParaRPr lang="en-US" dirty="0" smtClean="0"/>
          </a:p>
        </p:txBody>
      </p:sp>
    </p:spTree>
    <p:extLst>
      <p:ext uri="{BB962C8B-B14F-4D97-AF65-F5344CB8AC3E}">
        <p14:creationId xmlns:p14="http://schemas.microsoft.com/office/powerpoint/2010/main" val="90160583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 Marketing Advertiser Bid-Impression-Click data on competing Keywords</a:t>
            </a:r>
            <a:br>
              <a:rPr lang="en-US" dirty="0" smtClean="0"/>
            </a:b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sz="3300" dirty="0" smtClean="0"/>
              <a:t>Snippet:</a:t>
            </a:r>
          </a:p>
          <a:p>
            <a:pPr marL="0" indent="0">
              <a:buNone/>
            </a:pPr>
            <a:endParaRPr lang="en-US" dirty="0" smtClean="0"/>
          </a:p>
          <a:p>
            <a:pPr marL="0" indent="0">
              <a:buNone/>
            </a:pPr>
            <a:r>
              <a:rPr lang="en-US" dirty="0" smtClean="0"/>
              <a:t>1       08bade48-1081-488f-b459-6c75d75312ae    2       2affa525151b6c51 79021a2e2c836c1a 327e089362aac70c fca90e7f73f3c8ef af26d27737af376a    100.0     2.0     0.0</a:t>
            </a:r>
          </a:p>
          <a:p>
            <a:pPr marL="0" indent="0">
              <a:buNone/>
            </a:pPr>
            <a:r>
              <a:rPr lang="en-US" dirty="0" smtClean="0"/>
              <a:t>29      08bade48-1081-488f-b459-6c75d75312ae    3       769ed4a87b5010f4 3d4b990abb0867c8 cd74a8342d25d090 ab9f74ae002e80ff af26d27737af376a    100.0     1.0     0.0</a:t>
            </a:r>
          </a:p>
          <a:p>
            <a:pPr marL="0" indent="0">
              <a:buNone/>
            </a:pPr>
            <a:r>
              <a:rPr lang="en-US" dirty="0" smtClean="0"/>
              <a:t>29      08bade48-1081-488f-b459-6c75d75312ae    2       769ed4a87b5010f4 3d4b990abb0867c8 cd74a8342d25d090 ab9f74ae002e80ff af26d27737af376a    100.0     1.0     0.0</a:t>
            </a:r>
          </a:p>
          <a:p>
            <a:pPr marL="0" indent="0">
              <a:buNone/>
            </a:pPr>
            <a:r>
              <a:rPr lang="en-US" dirty="0" smtClean="0"/>
              <a:t>11      08bade48-1081-488f-b459-6c75d75312ae    1       769ed4a87b5010f4 3d4b990abb0867c8 cd74a8342d25d090 ab9f74ae002e80ff af26d27737af376a    100.0     2.0     0.0</a:t>
            </a:r>
          </a:p>
          <a:p>
            <a:pPr marL="0" indent="0">
              <a:buNone/>
            </a:pPr>
            <a:r>
              <a:rPr lang="en-US" dirty="0" smtClean="0"/>
              <a:t>76      08bade48-1081-488f-b459-6c75d75312ae    2       769ed4a87b5010f4 3d4b990abb0867c8 cd74a8342d25d090 ab9f74ae002e80ff af26d27737af376a    100.0     1.0     0.0</a:t>
            </a:r>
          </a:p>
          <a:p>
            <a:pPr marL="0" indent="0">
              <a:buNone/>
            </a:pPr>
            <a:r>
              <a:rPr lang="en-US" dirty="0" smtClean="0"/>
              <a:t>48      08bade48-1081-488f-b459-6c75d75312ae    3       2affa525151b6c51 79021a2e2c836c1a 327e089362aac70c fca90e7f73f3c8ef af26d27737af376a    100.0     2.0     0.0</a:t>
            </a:r>
          </a:p>
          <a:p>
            <a:pPr marL="0" indent="0">
              <a:buNone/>
            </a:pPr>
            <a:r>
              <a:rPr lang="en-US" dirty="0" smtClean="0"/>
              <a:t>97      08bade48-1081-488f-b459-6c75d75312ae    2       2affa525151b6c51 79021a2e2c836c1a 327e089362aac70c fca90e7f73f3c8ef af26d27737af376a    100.0     1.0     0.0</a:t>
            </a:r>
          </a:p>
          <a:p>
            <a:pPr marL="0" indent="0">
              <a:buNone/>
            </a:pPr>
            <a:r>
              <a:rPr lang="en-US" dirty="0" smtClean="0"/>
              <a:t>123     08bade48-1081-488f-b459-6c75d75312ae    5       769ed4a87b5010f4 3d4b990abb0867c8 cd74a8342d25d090 ab9f74ae002e80ff af26d27737af376a    100.0     1.0     0.0</a:t>
            </a:r>
          </a:p>
          <a:p>
            <a:pPr marL="0" indent="0">
              <a:buNone/>
            </a:pPr>
            <a:r>
              <a:rPr lang="en-US" dirty="0" smtClean="0"/>
              <a:t>119     08bade48-1081-488f-b459-6c75d75312ae    3       2affa525151b6c51 79021a2e2c836c1a 327e089362aac70c fca90e7f73f3c8ef af26d27737af376a    100.0     1.0     0.0</a:t>
            </a:r>
          </a:p>
          <a:p>
            <a:pPr marL="0" indent="0">
              <a:buNone/>
            </a:pPr>
            <a:r>
              <a:rPr lang="en-US" dirty="0" smtClean="0"/>
              <a:t>73      08bade48-1081-488f-b459-6c75d75312ae    1       2affa525151b6c51 79021a2e2c836c1a 327e089362aac70c fca90e7f73f3c8ef af26d27737af376a    100.0     1.0     0.0</a:t>
            </a:r>
          </a:p>
        </p:txBody>
      </p:sp>
    </p:spTree>
    <p:extLst>
      <p:ext uri="{BB962C8B-B14F-4D97-AF65-F5344CB8AC3E}">
        <p14:creationId xmlns:p14="http://schemas.microsoft.com/office/powerpoint/2010/main" val="69860217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Search Marketing Advertiser Bid-Impression-Click data on competing </a:t>
            </a:r>
            <a:r>
              <a:rPr lang="en-US" dirty="0" smtClean="0"/>
              <a:t>Keywords</a:t>
            </a:r>
            <a:endParaRPr lang="en-US" dirty="0"/>
          </a:p>
        </p:txBody>
      </p:sp>
      <p:sp>
        <p:nvSpPr>
          <p:cNvPr id="3" name="Content Placeholder 2"/>
          <p:cNvSpPr>
            <a:spLocks noGrp="1"/>
          </p:cNvSpPr>
          <p:nvPr>
            <p:ph idx="1"/>
          </p:nvPr>
        </p:nvSpPr>
        <p:spPr/>
        <p:txBody>
          <a:bodyPr/>
          <a:lstStyle/>
          <a:p>
            <a:pPr>
              <a:buFont typeface="Wingdings" charset="2"/>
              <a:buChar char="q"/>
            </a:pPr>
            <a:r>
              <a:rPr lang="en-US" dirty="0" smtClean="0"/>
              <a:t> Average bid over account Id, </a:t>
            </a:r>
            <a:r>
              <a:rPr lang="en-US" dirty="0" err="1" smtClean="0"/>
              <a:t>keyphrase</a:t>
            </a:r>
            <a:r>
              <a:rPr lang="en-US" dirty="0" smtClean="0"/>
              <a:t> and rank are given along with impressions and clicks.</a:t>
            </a:r>
          </a:p>
          <a:p>
            <a:pPr>
              <a:buFont typeface="Wingdings" charset="2"/>
              <a:buChar char="q"/>
            </a:pPr>
            <a:endParaRPr lang="en-US" dirty="0"/>
          </a:p>
          <a:p>
            <a:pPr>
              <a:buFont typeface="Wingdings" charset="2"/>
              <a:buChar char="q"/>
            </a:pPr>
            <a:r>
              <a:rPr lang="en-US" dirty="0"/>
              <a:t> </a:t>
            </a:r>
            <a:r>
              <a:rPr lang="en-US" dirty="0" smtClean="0"/>
              <a:t>Can be used to derive bidding strategy and doing optimization: across bidders, over time, over rank, over </a:t>
            </a:r>
            <a:r>
              <a:rPr lang="en-US" dirty="0" err="1" smtClean="0"/>
              <a:t>keyphrase</a:t>
            </a:r>
            <a:r>
              <a:rPr lang="en-US" dirty="0" smtClean="0"/>
              <a:t>.</a:t>
            </a:r>
          </a:p>
          <a:p>
            <a:pPr>
              <a:buFont typeface="Wingdings" charset="2"/>
              <a:buChar char="q"/>
            </a:pPr>
            <a:endParaRPr lang="en-US" dirty="0"/>
          </a:p>
          <a:p>
            <a:pPr marL="0" indent="0">
              <a:buNone/>
            </a:pPr>
            <a:endParaRPr lang="en-US" dirty="0" smtClean="0"/>
          </a:p>
        </p:txBody>
      </p:sp>
    </p:spTree>
    <p:extLst>
      <p:ext uri="{BB962C8B-B14F-4D97-AF65-F5344CB8AC3E}">
        <p14:creationId xmlns:p14="http://schemas.microsoft.com/office/powerpoint/2010/main" val="156621393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Yahoo! Datasets</a:t>
            </a:r>
            <a:endParaRPr lang="en-US" dirty="0"/>
          </a:p>
        </p:txBody>
      </p:sp>
      <p:sp>
        <p:nvSpPr>
          <p:cNvPr id="3" name="Content Placeholder 2"/>
          <p:cNvSpPr>
            <a:spLocks noGrp="1"/>
          </p:cNvSpPr>
          <p:nvPr>
            <p:ph idx="1"/>
          </p:nvPr>
        </p:nvSpPr>
        <p:spPr/>
        <p:txBody>
          <a:bodyPr/>
          <a:lstStyle/>
          <a:p>
            <a:r>
              <a:rPr lang="en-US" dirty="0" smtClean="0"/>
              <a:t>Rating Data</a:t>
            </a:r>
          </a:p>
          <a:p>
            <a:pPr marL="731520" lvl="1" indent="-457200">
              <a:buFont typeface="+mj-lt"/>
              <a:buAutoNum type="arabicPeriod"/>
            </a:pPr>
            <a:r>
              <a:rPr lang="en-US" dirty="0" smtClean="0"/>
              <a:t>Front Page Today Module User Click Log Data</a:t>
            </a:r>
          </a:p>
          <a:p>
            <a:pPr marL="731520" lvl="1" indent="-457200">
              <a:buFont typeface="+mj-lt"/>
              <a:buAutoNum type="arabicPeriod"/>
            </a:pPr>
            <a:r>
              <a:rPr lang="en-US" dirty="0" smtClean="0"/>
              <a:t>Music User Ratings of Musical Artists</a:t>
            </a:r>
          </a:p>
          <a:p>
            <a:pPr lvl="1"/>
            <a:endParaRPr lang="en-US" dirty="0" smtClean="0"/>
          </a:p>
          <a:p>
            <a:r>
              <a:rPr lang="en-US" dirty="0" smtClean="0"/>
              <a:t>Advertising and Marketing Data</a:t>
            </a:r>
          </a:p>
          <a:p>
            <a:pPr marL="731520" lvl="1" indent="-457200">
              <a:buFont typeface="+mj-lt"/>
              <a:buAutoNum type="arabicPeriod"/>
            </a:pPr>
            <a:r>
              <a:rPr lang="en-US" dirty="0" smtClean="0"/>
              <a:t>Search Marketing Advertiser Bid-Impression-Click data on competing Keywords</a:t>
            </a:r>
          </a:p>
          <a:p>
            <a:pPr marL="731520" lvl="1" indent="-457200">
              <a:buFont typeface="+mj-lt"/>
              <a:buAutoNum type="arabicPeriod"/>
            </a:pPr>
            <a:r>
              <a:rPr lang="en-US" dirty="0" smtClean="0">
                <a:solidFill>
                  <a:srgbClr val="0000FF"/>
                </a:solidFill>
              </a:rPr>
              <a:t>Search Marketing Advertiser Bidding Data</a:t>
            </a:r>
            <a:endParaRPr lang="en-US" dirty="0">
              <a:solidFill>
                <a:srgbClr val="0000FF"/>
              </a:solidFill>
            </a:endParaRPr>
          </a:p>
        </p:txBody>
      </p:sp>
    </p:spTree>
    <p:extLst>
      <p:ext uri="{BB962C8B-B14F-4D97-AF65-F5344CB8AC3E}">
        <p14:creationId xmlns:p14="http://schemas.microsoft.com/office/powerpoint/2010/main" val="6894498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Search Marketing Advertiser Bidding Data</a:t>
            </a:r>
            <a:endParaRPr lang="en-US" dirty="0"/>
          </a:p>
        </p:txBody>
      </p:sp>
      <p:sp>
        <p:nvSpPr>
          <p:cNvPr id="3" name="Content Placeholder 2"/>
          <p:cNvSpPr>
            <a:spLocks noGrp="1"/>
          </p:cNvSpPr>
          <p:nvPr>
            <p:ph idx="1"/>
          </p:nvPr>
        </p:nvSpPr>
        <p:spPr/>
        <p:txBody>
          <a:bodyPr>
            <a:normAutofit/>
          </a:bodyPr>
          <a:lstStyle/>
          <a:p>
            <a:r>
              <a:rPr lang="en-US" dirty="0"/>
              <a:t>This dataset contains the bids over time of all advertisers participating in Yahoo! Search Marketing auctions for the top 1000 search queries during the period from June 15, 2002, to June 14, 2003. </a:t>
            </a:r>
            <a:endParaRPr lang="en-US" dirty="0" smtClean="0"/>
          </a:p>
          <a:p>
            <a:endParaRPr lang="en-US" dirty="0" smtClean="0"/>
          </a:p>
          <a:p>
            <a:pPr lvl="1"/>
            <a:r>
              <a:rPr lang="en-US" dirty="0" smtClean="0"/>
              <a:t>18,634,347 </a:t>
            </a:r>
            <a:r>
              <a:rPr lang="en-US" dirty="0" smtClean="0"/>
              <a:t>bids for the top 1,000 </a:t>
            </a:r>
            <a:r>
              <a:rPr lang="en-US" dirty="0" smtClean="0"/>
              <a:t>phrases</a:t>
            </a:r>
            <a:endParaRPr lang="en-US" dirty="0" smtClean="0"/>
          </a:p>
          <a:p>
            <a:pPr lvl="1"/>
            <a:r>
              <a:rPr lang="en-US" dirty="0" smtClean="0"/>
              <a:t>10,475 </a:t>
            </a:r>
            <a:r>
              <a:rPr lang="en-US" dirty="0" smtClean="0"/>
              <a:t>bidders</a:t>
            </a:r>
          </a:p>
          <a:p>
            <a:pPr lvl="1"/>
            <a:r>
              <a:rPr lang="en-US" dirty="0" smtClean="0"/>
              <a:t>Bid recorded every 15 minutes</a:t>
            </a:r>
            <a:endParaRPr lang="en-US" dirty="0" smtClean="0"/>
          </a:p>
          <a:p>
            <a:pPr lvl="1"/>
            <a:r>
              <a:rPr lang="en-US" dirty="0"/>
              <a:t>P</a:t>
            </a:r>
            <a:r>
              <a:rPr lang="en-US" dirty="0" smtClean="0"/>
              <a:t>rice </a:t>
            </a:r>
            <a:r>
              <a:rPr lang="en-US" dirty="0"/>
              <a:t>is denominated in US dollars</a:t>
            </a:r>
            <a:r>
              <a:rPr lang="en-US" dirty="0" smtClean="0"/>
              <a:t>.</a:t>
            </a:r>
            <a:endParaRPr lang="en-US" dirty="0"/>
          </a:p>
        </p:txBody>
      </p:sp>
    </p:spTree>
    <p:extLst>
      <p:ext uri="{BB962C8B-B14F-4D97-AF65-F5344CB8AC3E}">
        <p14:creationId xmlns:p14="http://schemas.microsoft.com/office/powerpoint/2010/main" val="402241052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Search Marketing Advertiser Bidding Data</a:t>
            </a:r>
            <a:endParaRPr lang="en-US" dirty="0"/>
          </a:p>
        </p:txBody>
      </p:sp>
      <p:sp>
        <p:nvSpPr>
          <p:cNvPr id="3" name="Content Placeholder 2"/>
          <p:cNvSpPr>
            <a:spLocks noGrp="1"/>
          </p:cNvSpPr>
          <p:nvPr>
            <p:ph idx="1"/>
          </p:nvPr>
        </p:nvSpPr>
        <p:spPr/>
        <p:txBody>
          <a:bodyPr>
            <a:normAutofit fontScale="92500" lnSpcReduction="10000"/>
          </a:bodyPr>
          <a:lstStyle/>
          <a:p>
            <a:r>
              <a:rPr lang="en-US" dirty="0"/>
              <a:t>Timestamp, Phrase Id, Account Id, Price, Auto(binary, whether placed by an automatic bidding program)</a:t>
            </a:r>
          </a:p>
          <a:p>
            <a:pPr lvl="1"/>
            <a:endParaRPr lang="en-US" dirty="0"/>
          </a:p>
          <a:p>
            <a:pPr lvl="1"/>
            <a:r>
              <a:rPr lang="en-US" dirty="0"/>
              <a:t>Data snippet:</a:t>
            </a:r>
          </a:p>
          <a:p>
            <a:pPr marL="0" indent="0">
              <a:buNone/>
            </a:pPr>
            <a:r>
              <a:rPr lang="en-US" dirty="0"/>
              <a:t>	</a:t>
            </a:r>
            <a:r>
              <a:rPr lang="en-US" sz="2000" dirty="0"/>
              <a:t>06/15/2002 00:00:00     39      691     1.34    0</a:t>
            </a:r>
          </a:p>
          <a:p>
            <a:pPr marL="0" indent="0">
              <a:buNone/>
            </a:pPr>
            <a:r>
              <a:rPr lang="en-US" sz="2000" dirty="0"/>
              <a:t>	06/15/2002 00:00:00     40      691     1.16    0</a:t>
            </a:r>
          </a:p>
          <a:p>
            <a:pPr marL="0" indent="0">
              <a:buNone/>
            </a:pPr>
            <a:r>
              <a:rPr lang="en-US" sz="2000" dirty="0"/>
              <a:t>	06/15/2002 00:00:00     83      691     0.85    0</a:t>
            </a:r>
          </a:p>
          <a:p>
            <a:pPr marL="0" indent="0">
              <a:buNone/>
            </a:pPr>
            <a:r>
              <a:rPr lang="en-US" sz="2000" dirty="0"/>
              <a:t>	06/15/2002 00:00:00     1       741     13.71   0</a:t>
            </a:r>
          </a:p>
          <a:p>
            <a:pPr marL="0" indent="0">
              <a:buNone/>
            </a:pPr>
            <a:r>
              <a:rPr lang="en-US" sz="2000" dirty="0"/>
              <a:t>	06/15/2002 00:00:00     1       741     13.73   0</a:t>
            </a:r>
            <a:endParaRPr lang="en-US" sz="2000" dirty="0" smtClean="0"/>
          </a:p>
          <a:p>
            <a:endParaRPr lang="en-US" sz="2000" dirty="0" smtClean="0"/>
          </a:p>
          <a:p>
            <a:pPr>
              <a:buFont typeface="Wingdings" charset="2"/>
              <a:buChar char="q"/>
            </a:pPr>
            <a:r>
              <a:rPr lang="en-US" dirty="0" smtClean="0"/>
              <a:t> Detailed real time bidding</a:t>
            </a:r>
            <a:r>
              <a:rPr lang="en-US" dirty="0"/>
              <a:t> </a:t>
            </a:r>
            <a:r>
              <a:rPr lang="en-US" dirty="0" smtClean="0"/>
              <a:t>but n</a:t>
            </a:r>
            <a:r>
              <a:rPr lang="en-US" dirty="0" smtClean="0"/>
              <a:t>o impression or click data available.</a:t>
            </a:r>
          </a:p>
          <a:p>
            <a:pPr>
              <a:buFont typeface="Wingdings" charset="2"/>
              <a:buChar char="q"/>
            </a:pPr>
            <a:r>
              <a:rPr lang="en-US" dirty="0" smtClean="0"/>
              <a:t> Can be used to study bidder behavior and bidding strategy [6,7,8,9].</a:t>
            </a:r>
          </a:p>
          <a:p>
            <a:endParaRPr lang="en-US" b="1" dirty="0" smtClean="0"/>
          </a:p>
          <a:p>
            <a:endParaRPr lang="en-US" b="1" dirty="0"/>
          </a:p>
        </p:txBody>
      </p:sp>
    </p:spTree>
    <p:extLst>
      <p:ext uri="{BB962C8B-B14F-4D97-AF65-F5344CB8AC3E}">
        <p14:creationId xmlns:p14="http://schemas.microsoft.com/office/powerpoint/2010/main" val="236579247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References</a:t>
            </a:r>
            <a:endParaRPr lang="en-US" dirty="0"/>
          </a:p>
        </p:txBody>
      </p:sp>
      <p:sp>
        <p:nvSpPr>
          <p:cNvPr id="3" name="Content Placeholder 2"/>
          <p:cNvSpPr>
            <a:spLocks noGrp="1"/>
          </p:cNvSpPr>
          <p:nvPr>
            <p:ph idx="1"/>
          </p:nvPr>
        </p:nvSpPr>
        <p:spPr/>
        <p:txBody>
          <a:bodyPr>
            <a:noAutofit/>
          </a:bodyPr>
          <a:lstStyle/>
          <a:p>
            <a:pPr marL="0" indent="0">
              <a:buNone/>
            </a:pPr>
            <a:r>
              <a:rPr lang="en-US" sz="1600" dirty="0"/>
              <a:t>[1] Wei Chu, </a:t>
            </a:r>
            <a:r>
              <a:rPr lang="en-US" sz="1600" dirty="0" err="1"/>
              <a:t>Seung-Taek</a:t>
            </a:r>
            <a:r>
              <a:rPr lang="en-US" sz="1600" dirty="0"/>
              <a:t> Park, Todd Beaupre, </a:t>
            </a:r>
            <a:r>
              <a:rPr lang="en-US" sz="1600" dirty="0" err="1"/>
              <a:t>Nitin</a:t>
            </a:r>
            <a:r>
              <a:rPr lang="en-US" sz="1600" dirty="0"/>
              <a:t> </a:t>
            </a:r>
            <a:r>
              <a:rPr lang="en-US" sz="1600" dirty="0" err="1"/>
              <a:t>Motgi</a:t>
            </a:r>
            <a:r>
              <a:rPr lang="en-US" sz="1600" dirty="0"/>
              <a:t>, </a:t>
            </a:r>
            <a:r>
              <a:rPr lang="en-US" sz="1600" dirty="0" err="1"/>
              <a:t>Amit</a:t>
            </a:r>
            <a:r>
              <a:rPr lang="en-US" sz="1600" dirty="0"/>
              <a:t> </a:t>
            </a:r>
            <a:r>
              <a:rPr lang="en-US" sz="1600" dirty="0" err="1"/>
              <a:t>Phadke</a:t>
            </a:r>
            <a:r>
              <a:rPr lang="en-US" sz="1600" dirty="0"/>
              <a:t>, </a:t>
            </a:r>
            <a:r>
              <a:rPr lang="en-US" sz="1600" dirty="0" err="1"/>
              <a:t>Seinjuti</a:t>
            </a:r>
            <a:r>
              <a:rPr lang="en-US" sz="1600" dirty="0"/>
              <a:t> </a:t>
            </a:r>
            <a:r>
              <a:rPr lang="en-US" sz="1600" dirty="0" err="1"/>
              <a:t>Chakraborty</a:t>
            </a:r>
            <a:r>
              <a:rPr lang="en-US" sz="1600" dirty="0"/>
              <a:t>, Joe Zachariah: A case study of behavior-driven conjoint analysis on Yahoo!: Front page today module. Proceedings of the 15th ACM SIGKDD International Conference on Knowledge Discovery and Data Mining, 1097-1104, 2009.</a:t>
            </a:r>
          </a:p>
          <a:p>
            <a:pPr marL="0" indent="0">
              <a:buNone/>
            </a:pPr>
            <a:r>
              <a:rPr lang="en-US" sz="1600" dirty="0"/>
              <a:t> </a:t>
            </a:r>
          </a:p>
          <a:p>
            <a:pPr marL="0" indent="0">
              <a:buNone/>
            </a:pPr>
            <a:r>
              <a:rPr lang="en-US" sz="1600" dirty="0"/>
              <a:t>[2] </a:t>
            </a:r>
            <a:r>
              <a:rPr lang="en-US" sz="1600" dirty="0" err="1"/>
              <a:t>Lihong</a:t>
            </a:r>
            <a:r>
              <a:rPr lang="en-US" sz="1600" dirty="0"/>
              <a:t> Li, Wei Chu, John Langford, Robert E. </a:t>
            </a:r>
            <a:r>
              <a:rPr lang="en-US" sz="1600" dirty="0" err="1"/>
              <a:t>Schapire</a:t>
            </a:r>
            <a:r>
              <a:rPr lang="en-US" sz="1600" dirty="0"/>
              <a:t>: A contextual-bandit approach to personalized news article recommendation. Proceedings of the 19th International Conference on World Wide Web, 661-670, 2010.</a:t>
            </a:r>
          </a:p>
          <a:p>
            <a:pPr marL="0" indent="0">
              <a:buNone/>
            </a:pPr>
            <a:r>
              <a:rPr lang="en-US" sz="1600" dirty="0"/>
              <a:t> </a:t>
            </a:r>
          </a:p>
          <a:p>
            <a:pPr marL="0" indent="0">
              <a:buNone/>
            </a:pPr>
            <a:r>
              <a:rPr lang="en-US" sz="1600" dirty="0"/>
              <a:t>[3] </a:t>
            </a:r>
            <a:r>
              <a:rPr lang="en-US" sz="1600" dirty="0" err="1"/>
              <a:t>Lihong</a:t>
            </a:r>
            <a:r>
              <a:rPr lang="en-US" sz="1600" dirty="0"/>
              <a:t> Li, Wei Chu, John Langford, </a:t>
            </a:r>
            <a:r>
              <a:rPr lang="en-US" sz="1600" dirty="0" err="1"/>
              <a:t>Xuanhui</a:t>
            </a:r>
            <a:r>
              <a:rPr lang="en-US" sz="1600" dirty="0"/>
              <a:t> Wang: Unbiased offline evaluation of contextual-bandit-based news article recommendation algorithms. Proceedings of the Forth International Conference on Web Search and Web Data Mining, 297-306, 2011.</a:t>
            </a:r>
          </a:p>
          <a:p>
            <a:pPr marL="0" indent="0">
              <a:buNone/>
            </a:pPr>
            <a:r>
              <a:rPr lang="en-US" sz="1600" dirty="0"/>
              <a:t> </a:t>
            </a:r>
          </a:p>
          <a:p>
            <a:pPr marL="0" indent="0">
              <a:buNone/>
            </a:pPr>
            <a:r>
              <a:rPr lang="en-US" sz="1600" dirty="0"/>
              <a:t>[4] Justin Dyer and Art Owen. Visualizing bivariate long tailed data. Technical report, Stanford University, Statistics, 2010.</a:t>
            </a:r>
          </a:p>
          <a:p>
            <a:pPr marL="0" indent="0">
              <a:buNone/>
            </a:pPr>
            <a:endParaRPr lang="en-US" sz="1600" dirty="0"/>
          </a:p>
          <a:p>
            <a:pPr marL="0" indent="0">
              <a:buNone/>
            </a:pPr>
            <a:r>
              <a:rPr lang="en-US" sz="1600" dirty="0"/>
              <a:t>[5] </a:t>
            </a:r>
            <a:r>
              <a:rPr lang="en-US" sz="1600" dirty="0" err="1"/>
              <a:t>Abhay</a:t>
            </a:r>
            <a:r>
              <a:rPr lang="en-US" sz="1600" dirty="0"/>
              <a:t> </a:t>
            </a:r>
            <a:r>
              <a:rPr lang="en-US" sz="1600" dirty="0" err="1"/>
              <a:t>Goel</a:t>
            </a:r>
            <a:r>
              <a:rPr lang="en-US" sz="1600" dirty="0"/>
              <a:t>, </a:t>
            </a:r>
            <a:r>
              <a:rPr lang="en-US" sz="1600" dirty="0" err="1"/>
              <a:t>Prerak</a:t>
            </a:r>
            <a:r>
              <a:rPr lang="en-US" sz="1600" dirty="0"/>
              <a:t> </a:t>
            </a:r>
            <a:r>
              <a:rPr lang="en-US" sz="1600" dirty="0" err="1"/>
              <a:t>Trivedi</a:t>
            </a:r>
            <a:r>
              <a:rPr lang="en-US" sz="1600" dirty="0"/>
              <a:t>. Finding Similar Music Artists for Recommendation.</a:t>
            </a:r>
          </a:p>
          <a:p>
            <a:pPr marL="0" indent="0">
              <a:buNone/>
            </a:pPr>
            <a:endParaRPr lang="en-US" sz="1600" dirty="0"/>
          </a:p>
        </p:txBody>
      </p:sp>
    </p:spTree>
    <p:extLst>
      <p:ext uri="{BB962C8B-B14F-4D97-AF65-F5344CB8AC3E}">
        <p14:creationId xmlns:p14="http://schemas.microsoft.com/office/powerpoint/2010/main" val="188945689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0" indent="0">
              <a:buNone/>
            </a:pPr>
            <a:r>
              <a:rPr lang="en-US" sz="1600" dirty="0"/>
              <a:t>[6] Benjamin Edelman and Michael </a:t>
            </a:r>
            <a:r>
              <a:rPr lang="en-US" sz="1600" dirty="0" err="1"/>
              <a:t>Ostrovsky</a:t>
            </a:r>
            <a:r>
              <a:rPr lang="en-US" sz="1600" dirty="0"/>
              <a:t>. Strategic bidder behavior in sponsored search auctions. In Workshop on Sponsored Search Auctions, ACM Electronic Commerce, 2005. </a:t>
            </a:r>
          </a:p>
          <a:p>
            <a:pPr marL="0" indent="0">
              <a:buNone/>
            </a:pPr>
            <a:r>
              <a:rPr lang="en-US" sz="1600" dirty="0"/>
              <a:t> </a:t>
            </a:r>
          </a:p>
          <a:p>
            <a:pPr marL="0" indent="0">
              <a:buNone/>
            </a:pPr>
            <a:r>
              <a:rPr lang="en-US" sz="1600" dirty="0"/>
              <a:t>[7] </a:t>
            </a:r>
            <a:r>
              <a:rPr lang="en-US" sz="1600" dirty="0" err="1"/>
              <a:t>Jia</a:t>
            </a:r>
            <a:r>
              <a:rPr lang="en-US" sz="1600" dirty="0"/>
              <a:t> Yuan. Examining the Yahoo! Sponsored Search Auctions: A Regression Discontinuity Design Approach. International Journal of Economics and Finance. </a:t>
            </a:r>
            <a:r>
              <a:rPr lang="en-US" sz="1600" dirty="0" err="1"/>
              <a:t>Vol</a:t>
            </a:r>
            <a:r>
              <a:rPr lang="en-US" sz="1600" dirty="0"/>
              <a:t> 4, No 3, 2012.</a:t>
            </a:r>
          </a:p>
          <a:p>
            <a:pPr marL="0" indent="0">
              <a:buNone/>
            </a:pPr>
            <a:r>
              <a:rPr lang="en-US" sz="1600" dirty="0"/>
              <a:t> </a:t>
            </a:r>
          </a:p>
          <a:p>
            <a:pPr marL="0" indent="0">
              <a:buNone/>
            </a:pPr>
            <a:r>
              <a:rPr lang="en-US" sz="1600" dirty="0"/>
              <a:t>[8] Jason </a:t>
            </a:r>
            <a:r>
              <a:rPr lang="en-US" sz="1600" dirty="0" err="1"/>
              <a:t>Auerbach</a:t>
            </a:r>
            <a:r>
              <a:rPr lang="en-US" sz="1600" dirty="0"/>
              <a:t>, Joel </a:t>
            </a:r>
            <a:r>
              <a:rPr lang="en-US" sz="1600" dirty="0" err="1"/>
              <a:t>Galenson</a:t>
            </a:r>
            <a:r>
              <a:rPr lang="en-US" sz="1600" dirty="0"/>
              <a:t>, and </a:t>
            </a:r>
            <a:r>
              <a:rPr lang="en-US" sz="1600" dirty="0" err="1"/>
              <a:t>Mukund</a:t>
            </a:r>
            <a:r>
              <a:rPr lang="en-US" sz="1600" dirty="0"/>
              <a:t> </a:t>
            </a:r>
            <a:r>
              <a:rPr lang="en-US" sz="1600" dirty="0" err="1"/>
              <a:t>Sundararajan</a:t>
            </a:r>
            <a:r>
              <a:rPr lang="en-US" sz="1600" dirty="0"/>
              <a:t>. “An Empirical Analysis of Return on Investment Maximization in </a:t>
            </a:r>
            <a:r>
              <a:rPr lang="en-US" sz="1600" dirty="0" smtClean="0"/>
              <a:t>Sponsored </a:t>
            </a:r>
            <a:r>
              <a:rPr lang="en-US" sz="1600" dirty="0"/>
              <a:t>Search Auctions.” In Proceedings of the Second International Workshop on Data Mining and Audience Intelligence for Advertising (ADKDD), 2008.</a:t>
            </a:r>
          </a:p>
          <a:p>
            <a:pPr marL="0" indent="0">
              <a:buNone/>
            </a:pPr>
            <a:r>
              <a:rPr lang="en-US" sz="1600" dirty="0"/>
              <a:t> </a:t>
            </a:r>
          </a:p>
          <a:p>
            <a:pPr marL="0" indent="0">
              <a:buNone/>
            </a:pPr>
            <a:r>
              <a:rPr lang="en-US" sz="1600" dirty="0"/>
              <a:t>[9] </a:t>
            </a:r>
            <a:r>
              <a:rPr lang="en-US" sz="1600" dirty="0" err="1"/>
              <a:t>Tilman</a:t>
            </a:r>
            <a:r>
              <a:rPr lang="en-US" sz="1600" dirty="0"/>
              <a:t> </a:t>
            </a:r>
            <a:r>
              <a:rPr lang="en-US" sz="1600" dirty="0" err="1"/>
              <a:t>Borgers</a:t>
            </a:r>
            <a:r>
              <a:rPr lang="en-US" sz="1600" dirty="0"/>
              <a:t>, </a:t>
            </a:r>
            <a:r>
              <a:rPr lang="en-US" sz="1600" dirty="0" err="1"/>
              <a:t>Ingemar</a:t>
            </a:r>
            <a:r>
              <a:rPr lang="en-US" sz="1600" dirty="0"/>
              <a:t> Cox, Martin </a:t>
            </a:r>
            <a:r>
              <a:rPr lang="en-US" sz="1600" dirty="0" err="1"/>
              <a:t>Pesendorfer</a:t>
            </a:r>
            <a:r>
              <a:rPr lang="en-US" sz="1600" dirty="0"/>
              <a:t>, Vaclav </a:t>
            </a:r>
            <a:r>
              <a:rPr lang="en-US" sz="1600" dirty="0" err="1"/>
              <a:t>Petricek</a:t>
            </a:r>
            <a:r>
              <a:rPr lang="en-US" sz="1600" dirty="0"/>
              <a:t>. 2007. Equilibrium bids in sponsored search auctions: Theory and evidence. Mimeo.</a:t>
            </a:r>
          </a:p>
          <a:p>
            <a:pPr marL="0" indent="0">
              <a:buNone/>
            </a:pPr>
            <a:r>
              <a:rPr lang="en-US" sz="1600" dirty="0"/>
              <a:t> </a:t>
            </a:r>
          </a:p>
          <a:p>
            <a:endParaRPr lang="en-US" sz="1600" dirty="0"/>
          </a:p>
        </p:txBody>
      </p:sp>
    </p:spTree>
    <p:extLst>
      <p:ext uri="{BB962C8B-B14F-4D97-AF65-F5344CB8AC3E}">
        <p14:creationId xmlns:p14="http://schemas.microsoft.com/office/powerpoint/2010/main" val="9786504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Yahoo! Datasets</a:t>
            </a:r>
            <a:endParaRPr lang="en-US" dirty="0"/>
          </a:p>
        </p:txBody>
      </p:sp>
      <p:sp>
        <p:nvSpPr>
          <p:cNvPr id="3" name="Content Placeholder 2"/>
          <p:cNvSpPr>
            <a:spLocks noGrp="1"/>
          </p:cNvSpPr>
          <p:nvPr>
            <p:ph idx="1"/>
          </p:nvPr>
        </p:nvSpPr>
        <p:spPr/>
        <p:txBody>
          <a:bodyPr/>
          <a:lstStyle/>
          <a:p>
            <a:r>
              <a:rPr lang="en-US" dirty="0" smtClean="0"/>
              <a:t>Rating Data</a:t>
            </a:r>
          </a:p>
          <a:p>
            <a:pPr marL="731520" lvl="1" indent="-457200">
              <a:buFont typeface="+mj-lt"/>
              <a:buAutoNum type="arabicPeriod"/>
            </a:pPr>
            <a:r>
              <a:rPr lang="en-US" dirty="0" smtClean="0">
                <a:solidFill>
                  <a:srgbClr val="0000FF"/>
                </a:solidFill>
              </a:rPr>
              <a:t>Front Page Today Module User Click Log Data</a:t>
            </a:r>
          </a:p>
          <a:p>
            <a:pPr marL="731520" lvl="1" indent="-457200">
              <a:buFont typeface="+mj-lt"/>
              <a:buAutoNum type="arabicPeriod"/>
            </a:pPr>
            <a:r>
              <a:rPr lang="en-US" dirty="0" smtClean="0"/>
              <a:t>Music User Ratings of Musical Artists</a:t>
            </a:r>
          </a:p>
          <a:p>
            <a:pPr lvl="1"/>
            <a:endParaRPr lang="en-US" dirty="0" smtClean="0"/>
          </a:p>
          <a:p>
            <a:r>
              <a:rPr lang="en-US" dirty="0" smtClean="0"/>
              <a:t>Advertising and Marketing Data</a:t>
            </a:r>
          </a:p>
          <a:p>
            <a:pPr marL="731520" lvl="1" indent="-457200">
              <a:buFont typeface="+mj-lt"/>
              <a:buAutoNum type="arabicPeriod"/>
            </a:pPr>
            <a:r>
              <a:rPr lang="en-US" dirty="0" smtClean="0"/>
              <a:t>Search Marketing Advertiser Bid-Impression-Click data on competing Keywords</a:t>
            </a:r>
          </a:p>
          <a:p>
            <a:pPr marL="731520" lvl="1" indent="-457200">
              <a:buFont typeface="+mj-lt"/>
              <a:buAutoNum type="arabicPeriod"/>
            </a:pPr>
            <a:r>
              <a:rPr lang="en-US" dirty="0" smtClean="0"/>
              <a:t>Search Marketing Advertiser Bidding Data</a:t>
            </a:r>
            <a:endParaRPr lang="en-US" dirty="0"/>
          </a:p>
        </p:txBody>
      </p:sp>
    </p:spTree>
    <p:extLst>
      <p:ext uri="{BB962C8B-B14F-4D97-AF65-F5344CB8AC3E}">
        <p14:creationId xmlns:p14="http://schemas.microsoft.com/office/powerpoint/2010/main" val="18717716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Yahoo! Today Module</a:t>
            </a:r>
            <a:endParaRPr lang="en-US" dirty="0"/>
          </a:p>
        </p:txBody>
      </p:sp>
      <p:pic>
        <p:nvPicPr>
          <p:cNvPr id="8" name="Picture 7" descr="toda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28140"/>
            <a:ext cx="9144000" cy="4458878"/>
          </a:xfrm>
          <a:prstGeom prst="rect">
            <a:avLst/>
          </a:prstGeom>
        </p:spPr>
      </p:pic>
      <p:sp>
        <p:nvSpPr>
          <p:cNvPr id="10" name="Frame 9"/>
          <p:cNvSpPr/>
          <p:nvPr/>
        </p:nvSpPr>
        <p:spPr>
          <a:xfrm>
            <a:off x="1346200" y="1928140"/>
            <a:ext cx="4470400" cy="3672560"/>
          </a:xfrm>
          <a:prstGeom prst="frame">
            <a:avLst>
              <a:gd name="adj1" fmla="val 2632"/>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sp>
        <p:nvSpPr>
          <p:cNvPr id="12" name="Rectangle 11"/>
          <p:cNvSpPr/>
          <p:nvPr/>
        </p:nvSpPr>
        <p:spPr>
          <a:xfrm>
            <a:off x="1460500" y="4635500"/>
            <a:ext cx="992805"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F1</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cxnSp>
        <p:nvCxnSpPr>
          <p:cNvPr id="14" name="Straight Arrow Connector 13"/>
          <p:cNvCxnSpPr/>
          <p:nvPr/>
        </p:nvCxnSpPr>
        <p:spPr>
          <a:xfrm flipH="1" flipV="1">
            <a:off x="2044700" y="5558830"/>
            <a:ext cx="203200" cy="314404"/>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460500" y="5873234"/>
            <a:ext cx="2311400" cy="400110"/>
          </a:xfrm>
          <a:prstGeom prst="rect">
            <a:avLst/>
          </a:prstGeom>
          <a:noFill/>
        </p:spPr>
        <p:txBody>
          <a:bodyPr wrap="square" rtlCol="0">
            <a:spAutoFit/>
          </a:bodyPr>
          <a:lstStyle/>
          <a:p>
            <a:r>
              <a:rPr lang="en-US" sz="2000" b="1" dirty="0" smtClean="0">
                <a:solidFill>
                  <a:srgbClr val="FF0000"/>
                </a:solidFill>
              </a:rPr>
              <a:t>Foot Position</a:t>
            </a:r>
            <a:endParaRPr lang="en-US" sz="2000" b="1" dirty="0">
              <a:solidFill>
                <a:srgbClr val="FF0000"/>
              </a:solidFill>
            </a:endParaRPr>
          </a:p>
        </p:txBody>
      </p:sp>
    </p:spTree>
    <p:extLst>
      <p:ext uri="{BB962C8B-B14F-4D97-AF65-F5344CB8AC3E}">
        <p14:creationId xmlns:p14="http://schemas.microsoft.com/office/powerpoint/2010/main" val="15335146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Yahoo! Today Module</a:t>
            </a:r>
            <a:endParaRPr lang="en-US" dirty="0"/>
          </a:p>
        </p:txBody>
      </p:sp>
      <p:pic>
        <p:nvPicPr>
          <p:cNvPr id="8" name="Picture 7" descr="toda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28140"/>
            <a:ext cx="9144000" cy="4458878"/>
          </a:xfrm>
          <a:prstGeom prst="rect">
            <a:avLst/>
          </a:prstGeom>
        </p:spPr>
      </p:pic>
      <p:sp>
        <p:nvSpPr>
          <p:cNvPr id="10" name="Frame 9"/>
          <p:cNvSpPr/>
          <p:nvPr/>
        </p:nvSpPr>
        <p:spPr>
          <a:xfrm>
            <a:off x="1346200" y="1928140"/>
            <a:ext cx="4470400" cy="3672560"/>
          </a:xfrm>
          <a:prstGeom prst="frame">
            <a:avLst>
              <a:gd name="adj1" fmla="val 2632"/>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sp>
        <p:nvSpPr>
          <p:cNvPr id="12" name="Rectangle 11"/>
          <p:cNvSpPr/>
          <p:nvPr/>
        </p:nvSpPr>
        <p:spPr>
          <a:xfrm>
            <a:off x="1460500" y="4635500"/>
            <a:ext cx="992805"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F1</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cxnSp>
        <p:nvCxnSpPr>
          <p:cNvPr id="14" name="Straight Arrow Connector 13"/>
          <p:cNvCxnSpPr/>
          <p:nvPr/>
        </p:nvCxnSpPr>
        <p:spPr>
          <a:xfrm flipH="1" flipV="1">
            <a:off x="2044700" y="5558830"/>
            <a:ext cx="203200" cy="314404"/>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460500" y="5873234"/>
            <a:ext cx="2311400" cy="400110"/>
          </a:xfrm>
          <a:prstGeom prst="rect">
            <a:avLst/>
          </a:prstGeom>
          <a:noFill/>
        </p:spPr>
        <p:txBody>
          <a:bodyPr wrap="square" rtlCol="0">
            <a:spAutoFit/>
          </a:bodyPr>
          <a:lstStyle/>
          <a:p>
            <a:r>
              <a:rPr lang="en-US" sz="2000" b="1" dirty="0" smtClean="0">
                <a:solidFill>
                  <a:srgbClr val="FF0000"/>
                </a:solidFill>
              </a:rPr>
              <a:t>Foot Position</a:t>
            </a:r>
            <a:endParaRPr lang="en-US" sz="2000" b="1" dirty="0">
              <a:solidFill>
                <a:srgbClr val="FF0000"/>
              </a:solidFill>
            </a:endParaRPr>
          </a:p>
        </p:txBody>
      </p:sp>
      <p:sp>
        <p:nvSpPr>
          <p:cNvPr id="17" name="Rectangle 16"/>
          <p:cNvSpPr/>
          <p:nvPr/>
        </p:nvSpPr>
        <p:spPr>
          <a:xfrm>
            <a:off x="1346200" y="1928140"/>
            <a:ext cx="4470400" cy="2707360"/>
          </a:xfrm>
          <a:prstGeom prst="rect">
            <a:avLst/>
          </a:prstGeom>
          <a:solidFill>
            <a:srgbClr val="0000FF">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813300" y="1524000"/>
            <a:ext cx="2603500" cy="400110"/>
          </a:xfrm>
          <a:prstGeom prst="rect">
            <a:avLst/>
          </a:prstGeom>
          <a:noFill/>
        </p:spPr>
        <p:txBody>
          <a:bodyPr wrap="square" rtlCol="0">
            <a:spAutoFit/>
          </a:bodyPr>
          <a:lstStyle/>
          <a:p>
            <a:r>
              <a:rPr lang="en-US" sz="2000" b="1" dirty="0" smtClean="0">
                <a:solidFill>
                  <a:srgbClr val="FF0000"/>
                </a:solidFill>
              </a:rPr>
              <a:t>Story Position </a:t>
            </a:r>
            <a:endParaRPr lang="en-US" sz="2000" b="1" dirty="0">
              <a:solidFill>
                <a:srgbClr val="FF0000"/>
              </a:solidFill>
            </a:endParaRPr>
          </a:p>
        </p:txBody>
      </p:sp>
      <p:cxnSp>
        <p:nvCxnSpPr>
          <p:cNvPr id="11" name="Straight Arrow Connector 10"/>
          <p:cNvCxnSpPr/>
          <p:nvPr/>
        </p:nvCxnSpPr>
        <p:spPr>
          <a:xfrm flipH="1">
            <a:off x="4254500" y="1828800"/>
            <a:ext cx="558800" cy="44073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69648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Front Page Today Module User Click Log Data</a:t>
            </a:r>
            <a:br>
              <a:rPr lang="en-US" dirty="0" smtClean="0"/>
            </a:br>
            <a:endParaRPr lang="en-US" dirty="0"/>
          </a:p>
        </p:txBody>
      </p:sp>
      <p:sp>
        <p:nvSpPr>
          <p:cNvPr id="3" name="Content Placeholder 2"/>
          <p:cNvSpPr>
            <a:spLocks noGrp="1"/>
          </p:cNvSpPr>
          <p:nvPr>
            <p:ph idx="1"/>
          </p:nvPr>
        </p:nvSpPr>
        <p:spPr/>
        <p:txBody>
          <a:bodyPr>
            <a:normAutofit fontScale="92500"/>
          </a:bodyPr>
          <a:lstStyle/>
          <a:p>
            <a:pPr algn="just"/>
            <a:r>
              <a:rPr lang="en-US" dirty="0"/>
              <a:t>In this bucket, </a:t>
            </a:r>
            <a:r>
              <a:rPr lang="en-US" b="1" dirty="0"/>
              <a:t>articles were randomly selected from the article pool to serve users. </a:t>
            </a:r>
          </a:p>
          <a:p>
            <a:pPr algn="just"/>
            <a:endParaRPr lang="en-US" b="1" dirty="0"/>
          </a:p>
          <a:p>
            <a:pPr algn="just"/>
            <a:r>
              <a:rPr lang="en-US" dirty="0"/>
              <a:t>To avoid exposure bias at footer positions, we only focused on users’ interaction with </a:t>
            </a:r>
            <a:r>
              <a:rPr lang="en-US" b="1" dirty="0"/>
              <a:t>F1 articles at the story position</a:t>
            </a:r>
            <a:r>
              <a:rPr lang="en-US" dirty="0"/>
              <a:t>.</a:t>
            </a:r>
          </a:p>
          <a:p>
            <a:endParaRPr lang="en-US" dirty="0" smtClean="0"/>
          </a:p>
          <a:p>
            <a:r>
              <a:rPr lang="en-US" dirty="0" smtClean="0"/>
              <a:t>This </a:t>
            </a:r>
            <a:r>
              <a:rPr lang="en-US" dirty="0" smtClean="0"/>
              <a:t>dataset contains 10 files, corresponding to the first 10 days in May 2009 (8.4G after unzip):</a:t>
            </a:r>
          </a:p>
          <a:p>
            <a:pPr marL="0" indent="0">
              <a:buNone/>
            </a:pPr>
            <a:r>
              <a:rPr lang="en-US" dirty="0" smtClean="0"/>
              <a:t>    		ydata-fp-td-clicks-v1_0.20090501.gz</a:t>
            </a:r>
          </a:p>
          <a:p>
            <a:pPr marL="0" indent="0">
              <a:buNone/>
            </a:pPr>
            <a:r>
              <a:rPr lang="en-US" dirty="0" smtClean="0"/>
              <a:t>    		ydata-fp-td-clicks-v1_0.20090502.gz</a:t>
            </a:r>
          </a:p>
          <a:p>
            <a:pPr marL="0" indent="0">
              <a:buNone/>
            </a:pPr>
            <a:r>
              <a:rPr lang="en-US" dirty="0" smtClean="0"/>
              <a:t>    		...</a:t>
            </a:r>
          </a:p>
          <a:p>
            <a:pPr marL="0" indent="0">
              <a:buNone/>
            </a:pPr>
            <a:r>
              <a:rPr lang="en-US" dirty="0" smtClean="0"/>
              <a:t>    		ydata-fp-td-clicks-v1_0.20090510.gz</a:t>
            </a:r>
          </a:p>
          <a:p>
            <a:endParaRPr lang="en-US" dirty="0" smtClean="0"/>
          </a:p>
          <a:p>
            <a:pPr algn="just"/>
            <a:endParaRPr lang="en-US" b="1" dirty="0"/>
          </a:p>
          <a:p>
            <a:pPr marL="0" indent="0">
              <a:buNone/>
            </a:pPr>
            <a:endParaRPr lang="en-US" dirty="0" smtClean="0"/>
          </a:p>
        </p:txBody>
      </p:sp>
    </p:spTree>
    <p:extLst>
      <p:ext uri="{BB962C8B-B14F-4D97-AF65-F5344CB8AC3E}">
        <p14:creationId xmlns:p14="http://schemas.microsoft.com/office/powerpoint/2010/main" val="21303516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Front Page Today Module User Click Log Data</a:t>
            </a:r>
            <a:endParaRPr lang="en-US" dirty="0"/>
          </a:p>
        </p:txBody>
      </p:sp>
      <p:sp>
        <p:nvSpPr>
          <p:cNvPr id="3" name="Content Placeholder 2"/>
          <p:cNvSpPr>
            <a:spLocks noGrp="1"/>
          </p:cNvSpPr>
          <p:nvPr>
            <p:ph idx="1"/>
          </p:nvPr>
        </p:nvSpPr>
        <p:spPr>
          <a:xfrm>
            <a:off x="473242" y="1600200"/>
            <a:ext cx="8229600" cy="5057274"/>
          </a:xfrm>
        </p:spPr>
        <p:txBody>
          <a:bodyPr>
            <a:normAutofit/>
          </a:bodyPr>
          <a:lstStyle/>
          <a:p>
            <a:r>
              <a:rPr lang="en-US" sz="2400" dirty="0" smtClean="0"/>
              <a:t>The dataset contains 45,811,883 </a:t>
            </a:r>
            <a:r>
              <a:rPr lang="en-US" dirty="0" smtClean="0"/>
              <a:t>visit events. </a:t>
            </a:r>
          </a:p>
          <a:p>
            <a:endParaRPr lang="en-US" dirty="0"/>
          </a:p>
          <a:p>
            <a:pPr algn="just"/>
            <a:r>
              <a:rPr lang="en-US" dirty="0" smtClean="0"/>
              <a:t>All </a:t>
            </a:r>
            <a:r>
              <a:rPr lang="en-US" dirty="0"/>
              <a:t>user IDs </a:t>
            </a:r>
            <a:r>
              <a:rPr lang="en-US" dirty="0" smtClean="0"/>
              <a:t>(</a:t>
            </a:r>
            <a:r>
              <a:rPr lang="en-US" dirty="0" err="1" smtClean="0"/>
              <a:t>bcookies</a:t>
            </a:r>
            <a:r>
              <a:rPr lang="en-US" dirty="0"/>
              <a:t>) are replaced by a common string 'user' so that no user information can be identified from this data</a:t>
            </a:r>
            <a:r>
              <a:rPr lang="en-US" dirty="0" smtClean="0"/>
              <a:t>.</a:t>
            </a:r>
            <a:r>
              <a:rPr lang="en-US" sz="2400" dirty="0" smtClean="0"/>
              <a:t>  </a:t>
            </a:r>
            <a:endParaRPr lang="en-US" dirty="0"/>
          </a:p>
          <a:p>
            <a:endParaRPr lang="en-US" dirty="0"/>
          </a:p>
          <a:p>
            <a:r>
              <a:rPr lang="en-US" dirty="0"/>
              <a:t>Each line </a:t>
            </a:r>
            <a:r>
              <a:rPr lang="en-US" dirty="0" smtClean="0"/>
              <a:t>corresponds </a:t>
            </a:r>
            <a:r>
              <a:rPr lang="en-US" dirty="0"/>
              <a:t>to a separate user </a:t>
            </a:r>
            <a:r>
              <a:rPr lang="en-US" dirty="0" smtClean="0"/>
              <a:t>visit:</a:t>
            </a:r>
            <a:endParaRPr lang="en-US" sz="2400" dirty="0" smtClean="0"/>
          </a:p>
          <a:p>
            <a:pPr marL="457200" lvl="2"/>
            <a:r>
              <a:rPr lang="en-US" dirty="0" smtClean="0">
                <a:solidFill>
                  <a:srgbClr val="FF0000"/>
                </a:solidFill>
              </a:rPr>
              <a:t>1241160900 </a:t>
            </a:r>
            <a:r>
              <a:rPr lang="en-US" dirty="0">
                <a:solidFill>
                  <a:srgbClr val="FF0000"/>
                </a:solidFill>
              </a:rPr>
              <a:t>109513 0</a:t>
            </a:r>
            <a:r>
              <a:rPr lang="en-US" dirty="0"/>
              <a:t> |user 2:0.000012 3:0.000000 4:0.000006 5:0.000023 6:0.999958 1:1.000000 |109498 2:0.306008 3:0.000450 4:0.077048 5:0.230439 6:0.386055 1:1.000000 |109509 2:0.306008 3:0.000450 4:0.077048 5:0.230439 6:0.386055 1:1.000000 [[...more article features omitted...]] |109453 2:0.421669 3:0.000011 4:0.010902 5:0.309585 6:0.257833 1:</a:t>
            </a:r>
            <a:r>
              <a:rPr lang="en-US" dirty="0" smtClean="0"/>
              <a:t>1.000000</a:t>
            </a:r>
          </a:p>
          <a:p>
            <a:pPr marL="457200" lvl="2"/>
            <a:endParaRPr lang="en-US" dirty="0"/>
          </a:p>
          <a:p>
            <a:pPr marL="274320" lvl="2" indent="0">
              <a:buNone/>
            </a:pPr>
            <a:endParaRPr lang="en-US" dirty="0" smtClean="0"/>
          </a:p>
          <a:p>
            <a:pPr marL="274320" lvl="2" indent="0">
              <a:buNone/>
            </a:pPr>
            <a:endParaRPr lang="en-US" dirty="0"/>
          </a:p>
          <a:p>
            <a:pPr marL="274320" lvl="2" indent="0">
              <a:buNone/>
            </a:pPr>
            <a:endParaRPr lang="en-US" dirty="0" smtClean="0"/>
          </a:p>
          <a:p>
            <a:pPr marL="274320" lvl="2" indent="0">
              <a:buNone/>
            </a:pPr>
            <a:endParaRPr lang="en-US" dirty="0"/>
          </a:p>
        </p:txBody>
      </p:sp>
    </p:spTree>
    <p:extLst>
      <p:ext uri="{BB962C8B-B14F-4D97-AF65-F5344CB8AC3E}">
        <p14:creationId xmlns:p14="http://schemas.microsoft.com/office/powerpoint/2010/main" val="14979505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Front Page Today Module User Click Log Data</a:t>
            </a:r>
          </a:p>
        </p:txBody>
      </p:sp>
      <p:sp>
        <p:nvSpPr>
          <p:cNvPr id="3" name="Content Placeholder 2"/>
          <p:cNvSpPr>
            <a:spLocks noGrp="1"/>
          </p:cNvSpPr>
          <p:nvPr>
            <p:ph idx="1"/>
          </p:nvPr>
        </p:nvSpPr>
        <p:spPr/>
        <p:txBody>
          <a:bodyPr>
            <a:normAutofit lnSpcReduction="10000"/>
          </a:bodyPr>
          <a:lstStyle/>
          <a:p>
            <a:r>
              <a:rPr lang="en-US" dirty="0"/>
              <a:t>Each user or article is associated with six features.  </a:t>
            </a:r>
          </a:p>
          <a:p>
            <a:pPr lvl="1"/>
            <a:r>
              <a:rPr lang="en-US" dirty="0"/>
              <a:t>Feature #1 is the constant (always 1) feature, and features #2-6 correspond to the 5 membership features constructed via conjoint analysis with a bilinear model [1]</a:t>
            </a:r>
            <a:r>
              <a:rPr lang="en-US" dirty="0" smtClean="0"/>
              <a:t>.</a:t>
            </a:r>
            <a:endParaRPr lang="en-US" dirty="0"/>
          </a:p>
          <a:p>
            <a:pPr lvl="1"/>
            <a:r>
              <a:rPr lang="en-US" dirty="0" smtClean="0"/>
              <a:t>User </a:t>
            </a:r>
            <a:r>
              <a:rPr lang="en-US" dirty="0"/>
              <a:t>Features Derived from over 1000 categorical components</a:t>
            </a:r>
          </a:p>
          <a:p>
            <a:pPr lvl="2"/>
            <a:r>
              <a:rPr lang="en-US" dirty="0" smtClean="0"/>
              <a:t>Demographic: </a:t>
            </a:r>
            <a:r>
              <a:rPr lang="en-US" dirty="0"/>
              <a:t>gender, age, geographic features</a:t>
            </a:r>
          </a:p>
          <a:p>
            <a:pPr lvl="2"/>
            <a:r>
              <a:rPr lang="en-US" dirty="0" smtClean="0"/>
              <a:t>Behavioral: </a:t>
            </a:r>
            <a:r>
              <a:rPr lang="en-US" dirty="0"/>
              <a:t>user’s consumption history within Yahoo! Properties</a:t>
            </a:r>
            <a:r>
              <a:rPr lang="en-US" dirty="0" smtClean="0"/>
              <a:t>.</a:t>
            </a:r>
            <a:endParaRPr lang="en-US" dirty="0"/>
          </a:p>
          <a:p>
            <a:pPr lvl="1"/>
            <a:r>
              <a:rPr lang="en-US" dirty="0"/>
              <a:t>Article Features Derived from about 100 categorical features </a:t>
            </a:r>
          </a:p>
          <a:p>
            <a:pPr lvl="2"/>
            <a:r>
              <a:rPr lang="en-US" dirty="0"/>
              <a:t>Inferred article categories by </a:t>
            </a:r>
            <a:r>
              <a:rPr lang="en-US" dirty="0" smtClean="0"/>
              <a:t>source, or by editor</a:t>
            </a:r>
          </a:p>
          <a:p>
            <a:pPr marL="0" indent="0">
              <a:buNone/>
            </a:pPr>
            <a:endParaRPr lang="en-US" dirty="0" smtClean="0"/>
          </a:p>
          <a:p>
            <a:r>
              <a:rPr lang="en-US" dirty="0" smtClean="0"/>
              <a:t>See [2] for more details about feature construction.</a:t>
            </a:r>
          </a:p>
          <a:p>
            <a:endParaRPr lang="en-US" dirty="0"/>
          </a:p>
          <a:p>
            <a:r>
              <a:rPr lang="en-US" dirty="0"/>
              <a:t>Won’t be able to use the raw features for this dataset</a:t>
            </a:r>
            <a:r>
              <a:rPr lang="en-US" dirty="0" smtClean="0"/>
              <a:t>.</a:t>
            </a:r>
            <a:endParaRPr lang="en-US" dirty="0"/>
          </a:p>
        </p:txBody>
      </p:sp>
    </p:spTree>
    <p:extLst>
      <p:ext uri="{BB962C8B-B14F-4D97-AF65-F5344CB8AC3E}">
        <p14:creationId xmlns:p14="http://schemas.microsoft.com/office/powerpoint/2010/main" val="36208257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Features: Different Users, Same Article Pool</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1400" dirty="0" smtClean="0"/>
              <a:t>1241420100 109574 0</a:t>
            </a:r>
          </a:p>
          <a:p>
            <a:pPr marL="0" indent="0">
              <a:buNone/>
            </a:pPr>
            <a:r>
              <a:rPr lang="en-US" sz="1400" dirty="0" smtClean="0"/>
              <a:t>|user 2:0.098523 3:0.006926 4:0.011453 5:0.066320 6:0.816778 1:1.000000</a:t>
            </a:r>
          </a:p>
          <a:p>
            <a:pPr marL="0" indent="0">
              <a:buNone/>
            </a:pPr>
            <a:r>
              <a:rPr lang="en-US" sz="1400" dirty="0" smtClean="0"/>
              <a:t>|109476 2:0.421669 3:0.000011 4:0.010902 5:0.309585 6:0.257833 1:1.000000</a:t>
            </a:r>
          </a:p>
          <a:p>
            <a:pPr marL="0" indent="0">
              <a:buNone/>
            </a:pPr>
            <a:r>
              <a:rPr lang="en-US" sz="1400" dirty="0" smtClean="0"/>
              <a:t>|109588 2:0.306652 3:0.000038 4:0.231417 5:0.178307 6:0.283587 1:1.000000</a:t>
            </a:r>
          </a:p>
          <a:p>
            <a:pPr marL="0" indent="0">
              <a:buNone/>
            </a:pPr>
            <a:r>
              <a:rPr lang="en-US" sz="1400" dirty="0" smtClean="0"/>
              <a:t>|109536 2:0.348058 3:0.000031 4:0.016792 5:0.411669 6:0.223450 1:1.000000</a:t>
            </a:r>
          </a:p>
          <a:p>
            <a:pPr marL="0" indent="0">
              <a:buNone/>
            </a:pPr>
            <a:r>
              <a:rPr lang="en-US" sz="1400" dirty="0" smtClean="0"/>
              <a:t>...</a:t>
            </a:r>
          </a:p>
          <a:p>
            <a:pPr marL="0" indent="0">
              <a:buNone/>
            </a:pPr>
            <a:r>
              <a:rPr lang="en-US" sz="1400" dirty="0" smtClean="0"/>
              <a:t>|109572 2:0.330608 3:0.000722 4:0.293220 5:0.139609 6:0.235841 1:1.000000</a:t>
            </a:r>
          </a:p>
          <a:p>
            <a:pPr marL="0" indent="0">
              <a:buNone/>
            </a:pPr>
            <a:r>
              <a:rPr lang="en-US" sz="1400" dirty="0" smtClean="0"/>
              <a:t>|109589 2:0.214605 3:0.000037 4:0.410493 5:0.097704 6:0.277162 1:1.000000</a:t>
            </a:r>
          </a:p>
          <a:p>
            <a:pPr marL="0" indent="0">
              <a:buNone/>
            </a:pPr>
            <a:endParaRPr lang="en-US" sz="1400" dirty="0" smtClean="0"/>
          </a:p>
          <a:p>
            <a:pPr marL="0" indent="0">
              <a:buNone/>
            </a:pPr>
            <a:r>
              <a:rPr lang="en-US" sz="1400" dirty="0" smtClean="0"/>
              <a:t>=======================================================================</a:t>
            </a:r>
          </a:p>
          <a:p>
            <a:pPr marL="0" indent="0">
              <a:buNone/>
            </a:pPr>
            <a:endParaRPr lang="en-US" sz="1400" dirty="0"/>
          </a:p>
          <a:p>
            <a:pPr marL="0" indent="0">
              <a:buNone/>
            </a:pPr>
            <a:r>
              <a:rPr lang="en-US" sz="1400" dirty="0" smtClean="0"/>
              <a:t>1241420100 109572 0</a:t>
            </a:r>
          </a:p>
          <a:p>
            <a:pPr marL="0" indent="0">
              <a:buNone/>
            </a:pPr>
            <a:r>
              <a:rPr lang="en-US" sz="1400" dirty="0" smtClean="0"/>
              <a:t>|user 2:0.000442 3:0.000008 4:0.000168 5:0.000466 6:0.998916 1:1.000000</a:t>
            </a:r>
          </a:p>
          <a:p>
            <a:pPr marL="0" indent="0">
              <a:buNone/>
            </a:pPr>
            <a:r>
              <a:rPr lang="en-US" sz="1400" dirty="0" smtClean="0"/>
              <a:t>|109476 2:0.421669 3:0.000011 4:0.010902 5:0.309585 6:0.257833 1:1.000000</a:t>
            </a:r>
          </a:p>
          <a:p>
            <a:pPr marL="0" indent="0">
              <a:buNone/>
            </a:pPr>
            <a:r>
              <a:rPr lang="en-US" sz="1400" dirty="0" smtClean="0"/>
              <a:t>|109588 2:0.306652 3:0.000038 4:0.231417 5:0.178307 6:0.283587 1:1.000000</a:t>
            </a:r>
          </a:p>
          <a:p>
            <a:pPr marL="0" indent="0">
              <a:buNone/>
            </a:pPr>
            <a:r>
              <a:rPr lang="en-US" sz="1400" dirty="0" smtClean="0"/>
              <a:t>|109536 2:0.348058 3:0.000031 4:0.016792 5:0.411669 6:0.223450 1:1.000000</a:t>
            </a:r>
          </a:p>
          <a:p>
            <a:pPr marL="0" indent="0">
              <a:buNone/>
            </a:pPr>
            <a:r>
              <a:rPr lang="en-US" sz="1400" dirty="0" smtClean="0"/>
              <a:t>...</a:t>
            </a:r>
          </a:p>
          <a:p>
            <a:pPr marL="0" indent="0">
              <a:buNone/>
            </a:pPr>
            <a:r>
              <a:rPr lang="en-US" sz="1400" dirty="0" smtClean="0"/>
              <a:t>|109572 2:0.330608 3:0.000722 4:0.293220 5:0.139609 6:0.235841 1:1.000000</a:t>
            </a:r>
          </a:p>
          <a:p>
            <a:pPr marL="0" indent="0">
              <a:buNone/>
            </a:pPr>
            <a:r>
              <a:rPr lang="en-US" sz="1400" dirty="0" smtClean="0"/>
              <a:t>|109589 2:0.214605 3:0.000037 4:0.410493 5:0.097704 6:0.277162 1:1.000000</a:t>
            </a:r>
          </a:p>
          <a:p>
            <a:pPr marL="0" indent="0">
              <a:buNone/>
            </a:pPr>
            <a:endParaRPr lang="en-US" sz="1400" dirty="0" smtClean="0"/>
          </a:p>
          <a:p>
            <a:pPr marL="0" indent="0">
              <a:buNone/>
            </a:pPr>
            <a:endParaRPr lang="en-US" sz="1400" dirty="0"/>
          </a:p>
        </p:txBody>
      </p:sp>
    </p:spTree>
    <p:extLst>
      <p:ext uri="{BB962C8B-B14F-4D97-AF65-F5344CB8AC3E}">
        <p14:creationId xmlns:p14="http://schemas.microsoft.com/office/powerpoint/2010/main" val="256823358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1120</TotalTime>
  <Words>2126</Words>
  <Application>Microsoft Macintosh PowerPoint</Application>
  <PresentationFormat>On-screen Show (4:3)</PresentationFormat>
  <Paragraphs>237</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Clarity</vt:lpstr>
      <vt:lpstr>Discussion of DataSETS</vt:lpstr>
      <vt:lpstr>Yahoo! Datasets</vt:lpstr>
      <vt:lpstr>Yahoo! Datasets</vt:lpstr>
      <vt:lpstr>Yahoo! Today Module</vt:lpstr>
      <vt:lpstr>Yahoo! Today Module</vt:lpstr>
      <vt:lpstr>Front Page Today Module User Click Log Data </vt:lpstr>
      <vt:lpstr>Front Page Today Module User Click Log Data</vt:lpstr>
      <vt:lpstr>Front Page Today Module User Click Log Data</vt:lpstr>
      <vt:lpstr>Features: Different Users, Same Article Pool</vt:lpstr>
      <vt:lpstr>Features: Different Users, Different Article Pool</vt:lpstr>
      <vt:lpstr>Details</vt:lpstr>
      <vt:lpstr>Article 109476: Views and Click Through Rate</vt:lpstr>
      <vt:lpstr>Article 109578: Views and Click Through Rate</vt:lpstr>
      <vt:lpstr>Front Page Today Module User Click Log Data</vt:lpstr>
      <vt:lpstr>Yahoo! Datasets</vt:lpstr>
      <vt:lpstr>Music User Ratings of Musical Artists</vt:lpstr>
      <vt:lpstr>Music User Ratings of Musical Artists</vt:lpstr>
      <vt:lpstr>Music User Ratings of Musical Artists</vt:lpstr>
      <vt:lpstr>Music User Ratings of Musical Artists</vt:lpstr>
      <vt:lpstr>Yahoo! Datasets</vt:lpstr>
      <vt:lpstr>PowerPoint Presentation</vt:lpstr>
      <vt:lpstr>Search Marketing Advertiser Bid-Impression-Click data on competing Keywords </vt:lpstr>
      <vt:lpstr>Search Marketing Advertiser Bid-Impression-Click data on competing Keywords </vt:lpstr>
      <vt:lpstr>Search Marketing Advertiser Bid-Impression-Click data on competing Keywords</vt:lpstr>
      <vt:lpstr>Yahoo! Datasets</vt:lpstr>
      <vt:lpstr>Search Marketing Advertiser Bidding Data</vt:lpstr>
      <vt:lpstr>Search Marketing Advertiser Bidding Data</vt:lpstr>
      <vt:lpstr>References</vt:lpstr>
      <vt:lpstr>References</vt:lpstr>
    </vt:vector>
  </TitlesOfParts>
  <Company>LinkedIn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Discussion of Data</dc:title>
  <dc:creator>Yang  Yang</dc:creator>
  <cp:lastModifiedBy>Yang  Yang</cp:lastModifiedBy>
  <cp:revision>38</cp:revision>
  <dcterms:created xsi:type="dcterms:W3CDTF">2012-08-08T21:22:57Z</dcterms:created>
  <dcterms:modified xsi:type="dcterms:W3CDTF">2012-08-09T16:09:26Z</dcterms:modified>
</cp:coreProperties>
</file>