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2"/>
  </p:notesMasterIdLst>
  <p:sldIdLst>
    <p:sldId id="256" r:id="rId2"/>
    <p:sldId id="281" r:id="rId3"/>
    <p:sldId id="286" r:id="rId4"/>
    <p:sldId id="287" r:id="rId5"/>
    <p:sldId id="288" r:id="rId6"/>
    <p:sldId id="289" r:id="rId7"/>
    <p:sldId id="291" r:id="rId8"/>
    <p:sldId id="290" r:id="rId9"/>
    <p:sldId id="276" r:id="rId10"/>
    <p:sldId id="264" r:id="rId11"/>
    <p:sldId id="265" r:id="rId12"/>
    <p:sldId id="266" r:id="rId13"/>
    <p:sldId id="267" r:id="rId14"/>
    <p:sldId id="268" r:id="rId15"/>
    <p:sldId id="292" r:id="rId16"/>
    <p:sldId id="269" r:id="rId17"/>
    <p:sldId id="262" r:id="rId18"/>
    <p:sldId id="270" r:id="rId19"/>
    <p:sldId id="271" r:id="rId20"/>
    <p:sldId id="293" r:id="rId21"/>
    <p:sldId id="294" r:id="rId22"/>
    <p:sldId id="295" r:id="rId23"/>
    <p:sldId id="272" r:id="rId24"/>
    <p:sldId id="296" r:id="rId25"/>
    <p:sldId id="273" r:id="rId26"/>
    <p:sldId id="277" r:id="rId27"/>
    <p:sldId id="274" r:id="rId28"/>
    <p:sldId id="297" r:id="rId29"/>
    <p:sldId id="298" r:id="rId30"/>
    <p:sldId id="28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F9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4F90A-81AF-4147-864E-ADB358E50A4C}" type="datetimeFigureOut">
              <a:rPr lang="en-GB" smtClean="0"/>
              <a:t>09/09/2011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5F7AE-EAED-4B44-A9A6-AB507DEA2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850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1B33F29-B273-498D-9E61-768BCA5BAB9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1B33F29-B273-498D-9E61-768BCA5BAB9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B33F29-B273-498D-9E61-768BCA5BAB9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950568"/>
            <a:ext cx="6858000" cy="990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Calibration and Model Discrepancy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Tony O’Hagan, MUCM, Sheffield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parameters mean?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All models are wrong</a:t>
            </a:r>
          </a:p>
          <a:p>
            <a:pPr lvl="1"/>
            <a:r>
              <a:rPr lang="en-GB" dirty="0" smtClean="0"/>
              <a:t>“All </a:t>
            </a:r>
            <a:r>
              <a:rPr lang="en-GB" dirty="0"/>
              <a:t>models are wrong but some  are </a:t>
            </a:r>
            <a:r>
              <a:rPr lang="en-GB" dirty="0" smtClean="0"/>
              <a:t>useful”</a:t>
            </a:r>
          </a:p>
          <a:p>
            <a:pPr lvl="2"/>
            <a:r>
              <a:rPr lang="en-GB" sz="2100" dirty="0" smtClean="0"/>
              <a:t>George </a:t>
            </a:r>
            <a:r>
              <a:rPr lang="en-GB" sz="2100" dirty="0"/>
              <a:t>E P Box, 1979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So, what does a parameter (in an admittedly wrong model) mean?</a:t>
            </a:r>
          </a:p>
          <a:p>
            <a:pPr lvl="1"/>
            <a:r>
              <a:rPr lang="en-GB" dirty="0" smtClean="0"/>
              <a:t>How do we specify prior information about a parameter</a:t>
            </a:r>
          </a:p>
          <a:p>
            <a:pPr lvl="2"/>
            <a:r>
              <a:rPr lang="en-GB" dirty="0" smtClean="0"/>
              <a:t>when we know the model is wrong?</a:t>
            </a:r>
          </a:p>
          <a:p>
            <a:pPr lvl="1"/>
            <a:r>
              <a:rPr lang="en-GB" dirty="0" smtClean="0"/>
              <a:t>What have we learnt when we make inference about a parameter</a:t>
            </a:r>
          </a:p>
          <a:p>
            <a:pPr lvl="2"/>
            <a:r>
              <a:rPr lang="en-GB" dirty="0"/>
              <a:t>i</a:t>
            </a:r>
            <a:r>
              <a:rPr lang="en-GB" dirty="0" smtClean="0"/>
              <a:t>n a model we know to be wrong?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10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072330" y="1214422"/>
            <a:ext cx="1285884" cy="1643074"/>
            <a:chOff x="6541268" y="4286256"/>
            <a:chExt cx="1102566" cy="1552575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48459" y="4286256"/>
              <a:ext cx="1095375" cy="1552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Rectangle 8"/>
            <p:cNvSpPr/>
            <p:nvPr/>
          </p:nvSpPr>
          <p:spPr>
            <a:xfrm>
              <a:off x="6541268" y="4295702"/>
              <a:ext cx="144000" cy="612000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 Poisson sample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Suppose we model data as a sample from a Poisson distribution with parameter </a:t>
            </a:r>
            <a:r>
              <a:rPr lang="el-GR" dirty="0" smtClean="0">
                <a:latin typeface="Times New Roman"/>
                <a:cs typeface="Times New Roman"/>
              </a:rPr>
              <a:t>λ</a:t>
            </a:r>
            <a:endParaRPr lang="en-GB" dirty="0" smtClean="0">
              <a:latin typeface="Times New Roman"/>
              <a:cs typeface="Times New Roman"/>
            </a:endParaRPr>
          </a:p>
          <a:p>
            <a:r>
              <a:rPr lang="en-GB" dirty="0" smtClean="0">
                <a:cs typeface="Times New Roman"/>
              </a:rPr>
              <a:t>We need a prior distribution</a:t>
            </a:r>
          </a:p>
          <a:p>
            <a:pPr lvl="1"/>
            <a:r>
              <a:rPr lang="en-GB" dirty="0" smtClean="0">
                <a:cs typeface="Times New Roman"/>
              </a:rPr>
              <a:t>Do we ask for beliefs about the population mean or variance?</a:t>
            </a:r>
          </a:p>
          <a:p>
            <a:pPr lvl="1"/>
            <a:r>
              <a:rPr lang="en-GB" dirty="0" smtClean="0">
                <a:cs typeface="Times New Roman"/>
              </a:rPr>
              <a:t>Or about the proportion p of zeros in the population?</a:t>
            </a:r>
          </a:p>
          <a:p>
            <a:pPr lvl="2"/>
            <a:r>
              <a:rPr lang="en-GB" dirty="0" smtClean="0">
                <a:cs typeface="Times New Roman"/>
              </a:rPr>
              <a:t>And infer a prior for </a:t>
            </a:r>
            <a:r>
              <a:rPr lang="el-GR" dirty="0" smtClean="0">
                <a:latin typeface="Times New Roman"/>
                <a:cs typeface="Times New Roman"/>
              </a:rPr>
              <a:t>λ</a:t>
            </a:r>
            <a:r>
              <a:rPr lang="en-GB" dirty="0" smtClean="0">
                <a:cs typeface="Times New Roman"/>
              </a:rPr>
              <a:t> = – log p</a:t>
            </a:r>
          </a:p>
          <a:p>
            <a:pPr lvl="1"/>
            <a:r>
              <a:rPr lang="en-GB" dirty="0" smtClean="0">
                <a:cs typeface="Times New Roman"/>
              </a:rPr>
              <a:t>Given that the Poisson assumption is wrong these are all asking about different things</a:t>
            </a:r>
          </a:p>
          <a:p>
            <a:r>
              <a:rPr lang="en-GB" dirty="0" smtClean="0">
                <a:cs typeface="Times New Roman"/>
              </a:rPr>
              <a:t>When we derive a posterior distribution for </a:t>
            </a:r>
            <a:r>
              <a:rPr lang="el-GR" dirty="0">
                <a:latin typeface="Times New Roman"/>
                <a:cs typeface="Times New Roman"/>
              </a:rPr>
              <a:t>λ</a:t>
            </a:r>
            <a:endParaRPr lang="en-GB" dirty="0" smtClean="0">
              <a:cs typeface="Times New Roman"/>
            </a:endParaRPr>
          </a:p>
          <a:p>
            <a:pPr lvl="1"/>
            <a:r>
              <a:rPr lang="en-GB" dirty="0" smtClean="0">
                <a:cs typeface="Times New Roman"/>
              </a:rPr>
              <a:t>Is it a belief statement about the population mean or variance?</a:t>
            </a:r>
          </a:p>
          <a:p>
            <a:pPr lvl="1"/>
            <a:r>
              <a:rPr lang="en-GB" dirty="0" smtClean="0">
                <a:cs typeface="Times New Roman"/>
              </a:rPr>
              <a:t>Or even about anything real?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 Linear regression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Suppose we assume a simple linear regression model with slope 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en-GB" dirty="0" smtClean="0"/>
              <a:t> and intercept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endParaRPr lang="en-GB" dirty="0" smtClean="0"/>
          </a:p>
          <a:p>
            <a:pPr lvl="1"/>
            <a:r>
              <a:rPr lang="en-GB" dirty="0" smtClean="0"/>
              <a:t>We are interested in the strength of the relationship as represented by 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endParaRPr lang="en-GB" dirty="0" smtClean="0">
              <a:latin typeface="Times New Roman"/>
              <a:cs typeface="Times New Roman"/>
            </a:endParaRPr>
          </a:p>
          <a:p>
            <a:pPr lvl="1"/>
            <a:r>
              <a:rPr lang="en-GB" dirty="0" smtClean="0"/>
              <a:t>But the model is wrong; the relationship is not truly linear</a:t>
            </a:r>
          </a:p>
          <a:p>
            <a:r>
              <a:rPr lang="en-GB" dirty="0" smtClean="0"/>
              <a:t>We know if we switch to a quadratic model the coefficient of x will change</a:t>
            </a:r>
          </a:p>
          <a:p>
            <a:pPr lvl="1"/>
            <a:r>
              <a:rPr lang="en-GB" dirty="0" smtClean="0"/>
              <a:t>If we assume a linear relationship when the truth is different, e.g. quadratic, the slope will depend on the range of x over which we fit</a:t>
            </a:r>
          </a:p>
          <a:p>
            <a:pPr lvl="1"/>
            <a:r>
              <a:rPr lang="en-GB" dirty="0" smtClean="0"/>
              <a:t>How can we elicit prior beliefs about such a parameter?</a:t>
            </a:r>
          </a:p>
          <a:p>
            <a:pPr lvl="1"/>
            <a:r>
              <a:rPr lang="en-GB" dirty="0" smtClean="0"/>
              <a:t>What do inferences about it mean?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 A simple machine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 machine produces an amount of work y which depends on the amount of effort t put into it</a:t>
            </a:r>
          </a:p>
          <a:p>
            <a:pPr lvl="1"/>
            <a:r>
              <a:rPr lang="en-GB" dirty="0" smtClean="0"/>
              <a:t>Model is y = 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en-GB" dirty="0" smtClean="0"/>
              <a:t>t + </a:t>
            </a:r>
            <a:r>
              <a:rPr lang="el-GR" dirty="0" smtClean="0">
                <a:latin typeface="Times New Roman"/>
                <a:cs typeface="Times New Roman"/>
              </a:rPr>
              <a:t>ε</a:t>
            </a:r>
            <a:endParaRPr lang="en-GB" dirty="0" smtClean="0"/>
          </a:p>
          <a:p>
            <a:pPr lvl="1"/>
            <a:r>
              <a:rPr lang="en-GB" dirty="0" smtClean="0"/>
              <a:t>Where 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en-GB" dirty="0" smtClean="0"/>
              <a:t> is the rate at which effort is converted to work</a:t>
            </a:r>
          </a:p>
          <a:p>
            <a:pPr lvl="1"/>
            <a:r>
              <a:rPr lang="en-GB" dirty="0" smtClean="0"/>
              <a:t>And </a:t>
            </a:r>
            <a:r>
              <a:rPr lang="el-GR" dirty="0" smtClean="0">
                <a:latin typeface="Times New Roman"/>
                <a:cs typeface="Times New Roman"/>
              </a:rPr>
              <a:t>ε</a:t>
            </a:r>
            <a:r>
              <a:rPr lang="en-GB" dirty="0" smtClean="0"/>
              <a:t> is observation error, assumed </a:t>
            </a:r>
            <a:r>
              <a:rPr lang="en-GB" dirty="0" err="1" smtClean="0"/>
              <a:t>iid</a:t>
            </a:r>
            <a:endParaRPr lang="en-GB" dirty="0" smtClean="0"/>
          </a:p>
          <a:p>
            <a:pPr lvl="1"/>
            <a:r>
              <a:rPr lang="en-GB" dirty="0" smtClean="0"/>
              <a:t>True value of 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en-GB" dirty="0" smtClean="0"/>
              <a:t> is 0.65</a:t>
            </a:r>
          </a:p>
          <a:p>
            <a:r>
              <a:rPr lang="en-GB" dirty="0" smtClean="0"/>
              <a:t>Graph shows observed data</a:t>
            </a:r>
          </a:p>
          <a:p>
            <a:pPr lvl="1"/>
            <a:r>
              <a:rPr lang="en-GB" dirty="0" smtClean="0"/>
              <a:t>All points lie below  y = 0.65t</a:t>
            </a:r>
          </a:p>
          <a:p>
            <a:pPr lvl="1"/>
            <a:r>
              <a:rPr lang="en-GB" dirty="0" smtClean="0"/>
              <a:t>Because the model is wrong</a:t>
            </a:r>
          </a:p>
          <a:p>
            <a:pPr lvl="1"/>
            <a:r>
              <a:rPr lang="en-GB" dirty="0" smtClean="0"/>
              <a:t>Losses due to friction etc.</a:t>
            </a:r>
          </a:p>
          <a:p>
            <a:pPr lvl="1"/>
            <a:r>
              <a:rPr lang="en-GB" dirty="0" smtClean="0"/>
              <a:t>Fitted slope is 0.568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9980" y="3263921"/>
            <a:ext cx="4178300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true model is shown</a:t>
            </a:r>
            <a:br>
              <a:rPr lang="en-GB" dirty="0" smtClean="0"/>
            </a:br>
            <a:r>
              <a:rPr lang="en-GB" dirty="0" smtClean="0"/>
              <a:t>as the dashed line here</a:t>
            </a:r>
          </a:p>
          <a:p>
            <a:r>
              <a:rPr lang="en-GB" dirty="0" smtClean="0"/>
              <a:t>In this example, the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efficiency parameter 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en-GB" dirty="0" smtClean="0"/>
              <a:t> is</a:t>
            </a:r>
            <a:br>
              <a:rPr lang="en-GB" dirty="0" smtClean="0"/>
            </a:br>
            <a:r>
              <a:rPr lang="en-GB" dirty="0" smtClean="0"/>
              <a:t>physically meaningful</a:t>
            </a:r>
          </a:p>
          <a:p>
            <a:pPr lvl="1"/>
            <a:r>
              <a:rPr lang="en-GB" dirty="0" smtClean="0"/>
              <a:t>Theoretical value is 0.65</a:t>
            </a:r>
          </a:p>
          <a:p>
            <a:pPr lvl="1"/>
            <a:r>
              <a:rPr lang="en-GB" dirty="0" smtClean="0"/>
              <a:t>This value is of interest to</a:t>
            </a:r>
            <a:br>
              <a:rPr lang="en-GB" dirty="0" smtClean="0"/>
            </a:br>
            <a:r>
              <a:rPr lang="en-GB" dirty="0" smtClean="0"/>
              <a:t>experimenters</a:t>
            </a:r>
          </a:p>
          <a:p>
            <a:pPr lvl="2"/>
            <a:r>
              <a:rPr lang="en-GB" dirty="0" smtClean="0"/>
              <a:t>They have genuine prior information</a:t>
            </a:r>
          </a:p>
          <a:p>
            <a:pPr lvl="1"/>
            <a:r>
              <a:rPr lang="en-GB" dirty="0" smtClean="0"/>
              <a:t>They want the experiment to help them identify this true value</a:t>
            </a:r>
          </a:p>
          <a:p>
            <a:pPr lvl="1"/>
            <a:r>
              <a:rPr lang="en-GB" dirty="0" smtClean="0"/>
              <a:t>But because of model error the estimate is biased</a:t>
            </a:r>
          </a:p>
          <a:p>
            <a:pPr lvl="2"/>
            <a:r>
              <a:rPr lang="en-GB" dirty="0" smtClean="0"/>
              <a:t>And given enough data it will over-rule any prior information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5724128" y="2636912"/>
            <a:ext cx="720080" cy="72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08542" y="1263657"/>
            <a:ext cx="4178300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Simple machine – true model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Calibration is just nonlinear regression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Returning to the context of computer models</a:t>
            </a:r>
          </a:p>
          <a:p>
            <a:pPr>
              <a:buNone/>
            </a:pPr>
            <a:r>
              <a:rPr lang="en-GB" dirty="0"/>
              <a:t>		y = f(x, </a:t>
            </a:r>
            <a:r>
              <a:rPr lang="el-GR" dirty="0">
                <a:latin typeface="Times New Roman"/>
                <a:cs typeface="Times New Roman"/>
              </a:rPr>
              <a:t>θ</a:t>
            </a:r>
            <a:r>
              <a:rPr lang="en-GB" dirty="0"/>
              <a:t>) + </a:t>
            </a:r>
            <a:r>
              <a:rPr lang="el-GR" dirty="0">
                <a:latin typeface="Times New Roman"/>
                <a:cs typeface="Times New Roman"/>
              </a:rPr>
              <a:t>ε</a:t>
            </a:r>
            <a:endParaRPr lang="en-GB" dirty="0"/>
          </a:p>
          <a:p>
            <a:pPr lvl="1"/>
            <a:r>
              <a:rPr lang="en-GB" dirty="0"/>
              <a:t>where f is a computer simulator of some phenomenon</a:t>
            </a:r>
          </a:p>
          <a:p>
            <a:r>
              <a:rPr lang="en-GB" dirty="0"/>
              <a:t>We can view this as </a:t>
            </a:r>
            <a:r>
              <a:rPr lang="en-GB" dirty="0" smtClean="0"/>
              <a:t>just a </a:t>
            </a:r>
            <a:r>
              <a:rPr lang="en-GB" dirty="0"/>
              <a:t>nonlinear regression </a:t>
            </a:r>
            <a:r>
              <a:rPr lang="en-GB" dirty="0" smtClean="0"/>
              <a:t>model</a:t>
            </a:r>
          </a:p>
          <a:p>
            <a:pPr lvl="1"/>
            <a:r>
              <a:rPr lang="en-GB" dirty="0" smtClean="0"/>
              <a:t>The regression function </a:t>
            </a:r>
            <a:r>
              <a:rPr lang="en-GB" dirty="0"/>
              <a:t>f(x, </a:t>
            </a:r>
            <a:r>
              <a:rPr lang="el-GR" dirty="0">
                <a:latin typeface="Times New Roman"/>
                <a:cs typeface="Times New Roman"/>
              </a:rPr>
              <a:t>θ</a:t>
            </a:r>
            <a:r>
              <a:rPr lang="en-GB" dirty="0"/>
              <a:t>)</a:t>
            </a:r>
            <a:r>
              <a:rPr lang="en-GB" dirty="0" smtClean="0"/>
              <a:t> is complex and we can’t try alternatives (as we would do in regression modelling)</a:t>
            </a:r>
          </a:p>
          <a:p>
            <a:pPr lvl="1"/>
            <a:r>
              <a:rPr lang="en-GB" dirty="0" smtClean="0"/>
              <a:t>But</a:t>
            </a:r>
            <a:r>
              <a:rPr lang="en-GB" dirty="0" smtClean="0"/>
              <a:t> </a:t>
            </a:r>
            <a:r>
              <a:rPr lang="en-GB" dirty="0" smtClean="0"/>
              <a:t>we have all the same problems as in simple regression</a:t>
            </a:r>
          </a:p>
          <a:p>
            <a:r>
              <a:rPr lang="en-GB" dirty="0" smtClean="0"/>
              <a:t>Given that the model is wrong:</a:t>
            </a:r>
          </a:p>
          <a:p>
            <a:pPr lvl="1"/>
            <a:r>
              <a:rPr lang="en-GB" dirty="0" smtClean="0"/>
              <a:t>What do the calibration parameters </a:t>
            </a:r>
            <a:r>
              <a:rPr lang="el-GR" dirty="0" smtClean="0">
                <a:latin typeface="Times New Roman"/>
                <a:cs typeface="Times New Roman"/>
              </a:rPr>
              <a:t>θ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smtClean="0">
                <a:cs typeface="Times New Roman"/>
              </a:rPr>
              <a:t>mean?</a:t>
            </a:r>
          </a:p>
          <a:p>
            <a:pPr lvl="1"/>
            <a:r>
              <a:rPr lang="en-GB" dirty="0" smtClean="0">
                <a:cs typeface="Times New Roman"/>
              </a:rPr>
              <a:t>We can’t expect to learn their ‘true’ values from observations</a:t>
            </a:r>
          </a:p>
          <a:p>
            <a:pPr lvl="2"/>
            <a:r>
              <a:rPr lang="en-GB" dirty="0" smtClean="0">
                <a:cs typeface="Times New Roman"/>
              </a:rPr>
              <a:t>Even with unlimited data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29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Tuning and physical parameters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18112"/>
          </a:xfrm>
        </p:spPr>
        <p:txBody>
          <a:bodyPr>
            <a:normAutofit/>
          </a:bodyPr>
          <a:lstStyle/>
          <a:p>
            <a:r>
              <a:rPr lang="en-GB" dirty="0" smtClean="0"/>
              <a:t>Simulator parameters may be physical or just for tuning</a:t>
            </a:r>
          </a:p>
          <a:p>
            <a:r>
              <a:rPr lang="en-GB" dirty="0" smtClean="0"/>
              <a:t>We adjust tuning parameters so the model fits reality better</a:t>
            </a:r>
          </a:p>
          <a:p>
            <a:pPr lvl="1"/>
            <a:r>
              <a:rPr lang="en-GB" dirty="0" smtClean="0"/>
              <a:t>We are not really interested in their ‘true’ values</a:t>
            </a:r>
          </a:p>
          <a:p>
            <a:pPr lvl="1"/>
            <a:r>
              <a:rPr lang="en-GB" dirty="0" smtClean="0"/>
              <a:t>We calibrate tuning parameters for prediction</a:t>
            </a:r>
          </a:p>
          <a:p>
            <a:r>
              <a:rPr lang="en-GB" dirty="0" smtClean="0"/>
              <a:t>Physical parameters are different</a:t>
            </a:r>
          </a:p>
          <a:p>
            <a:pPr lvl="1"/>
            <a:r>
              <a:rPr lang="en-GB" dirty="0"/>
              <a:t>We are </a:t>
            </a:r>
            <a:r>
              <a:rPr lang="en-GB" dirty="0" smtClean="0"/>
              <a:t>often really </a:t>
            </a:r>
            <a:r>
              <a:rPr lang="en-GB" dirty="0"/>
              <a:t>interested in true </a:t>
            </a:r>
            <a:r>
              <a:rPr lang="en-GB" dirty="0" smtClean="0"/>
              <a:t>physical values</a:t>
            </a:r>
          </a:p>
          <a:p>
            <a:pPr lvl="2"/>
            <a:r>
              <a:rPr lang="en-GB" dirty="0" smtClean="0"/>
              <a:t>And we like to think that calibration can help us learn about them</a:t>
            </a:r>
          </a:p>
          <a:p>
            <a:pPr lvl="1"/>
            <a:r>
              <a:rPr lang="en-GB" dirty="0" smtClean="0"/>
              <a:t>But the model is inevitably wrong, so estimates are distorted</a:t>
            </a:r>
          </a:p>
          <a:p>
            <a:pPr lvl="2"/>
            <a:r>
              <a:rPr lang="en-GB" dirty="0" smtClean="0"/>
              <a:t>And getting more data does not take us closer to their true values</a:t>
            </a:r>
          </a:p>
          <a:p>
            <a:pPr lvl="1"/>
            <a:r>
              <a:rPr lang="en-GB" dirty="0" smtClean="0"/>
              <a:t>Calibration to learn about physical parameters is a </a:t>
            </a:r>
            <a:r>
              <a:rPr lang="en-GB" dirty="0" smtClean="0"/>
              <a:t>delusion</a:t>
            </a:r>
          </a:p>
          <a:p>
            <a:pPr lvl="2"/>
            <a:r>
              <a:rPr lang="en-GB" dirty="0" smtClean="0"/>
              <a:t>Unless … 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900" dirty="0" smtClean="0"/>
              <a:t/>
            </a:r>
            <a:br>
              <a:rPr lang="en-GB" sz="900" dirty="0" smtClean="0"/>
            </a:br>
            <a:r>
              <a:rPr lang="en-GB" dirty="0" smtClean="0"/>
              <a:t>Modelling discrepancy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Is model discrepancy the answer?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 discrepancy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 the context of computer models, it is necessary to acknowledge model discrepancy</a:t>
            </a:r>
          </a:p>
          <a:p>
            <a:pPr lvl="1"/>
            <a:r>
              <a:rPr lang="en-GB" dirty="0" smtClean="0"/>
              <a:t>There is a difference between the model with best/true parameter values and reality</a:t>
            </a:r>
          </a:p>
          <a:p>
            <a:pPr>
              <a:buNone/>
            </a:pPr>
            <a:r>
              <a:rPr lang="en-GB" dirty="0" smtClean="0"/>
              <a:t>		y = f(x, </a:t>
            </a:r>
            <a:r>
              <a:rPr lang="el-GR" dirty="0" smtClean="0">
                <a:latin typeface="Times New Roman"/>
                <a:cs typeface="Times New Roman"/>
              </a:rPr>
              <a:t>θ</a:t>
            </a:r>
            <a:r>
              <a:rPr lang="en-GB" dirty="0" smtClean="0"/>
              <a:t>) +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GB" dirty="0" smtClean="0"/>
              <a:t>(x) + </a:t>
            </a:r>
            <a:r>
              <a:rPr lang="el-GR" dirty="0" smtClean="0">
                <a:latin typeface="Times New Roman"/>
                <a:cs typeface="Times New Roman"/>
              </a:rPr>
              <a:t>ε</a:t>
            </a:r>
            <a:endParaRPr lang="en-GB" dirty="0" smtClean="0"/>
          </a:p>
          <a:p>
            <a:pPr lvl="1"/>
            <a:r>
              <a:rPr lang="en-GB" dirty="0" smtClean="0"/>
              <a:t>where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GB" dirty="0" smtClean="0"/>
              <a:t>(x) accounts for this discrepancy</a:t>
            </a:r>
          </a:p>
          <a:p>
            <a:pPr lvl="2"/>
            <a:r>
              <a:rPr lang="en-GB" dirty="0" smtClean="0"/>
              <a:t>Will typically itself have uncertain parameters</a:t>
            </a:r>
          </a:p>
          <a:p>
            <a:r>
              <a:rPr lang="en-GB" dirty="0" smtClean="0"/>
              <a:t>Kennedy and O’Hagan (JRSSB, 2001) introduced this model discrepancy </a:t>
            </a:r>
          </a:p>
          <a:p>
            <a:pPr lvl="1"/>
            <a:r>
              <a:rPr lang="en-GB" dirty="0" smtClean="0"/>
              <a:t>Modelled it as a zero-mean Gaussian process</a:t>
            </a:r>
          </a:p>
          <a:p>
            <a:pPr lvl="1"/>
            <a:r>
              <a:rPr lang="en-GB" dirty="0" smtClean="0"/>
              <a:t>They claimed it acknowledges additional uncertainty</a:t>
            </a:r>
          </a:p>
          <a:p>
            <a:pPr lvl="1"/>
            <a:r>
              <a:rPr lang="en-GB" dirty="0" smtClean="0"/>
              <a:t>And mitigates against over-fitting of </a:t>
            </a:r>
            <a:r>
              <a:rPr lang="el-GR" dirty="0" smtClean="0">
                <a:latin typeface="Times New Roman"/>
                <a:cs typeface="Times New Roman"/>
              </a:rPr>
              <a:t>θ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Simple machine revisited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 add this model discrepancy term to the linear model of the simple machine</a:t>
            </a:r>
          </a:p>
          <a:p>
            <a:pPr>
              <a:buNone/>
            </a:pPr>
            <a:r>
              <a:rPr lang="en-GB" dirty="0" smtClean="0"/>
              <a:t>		y = 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en-GB" dirty="0" smtClean="0"/>
              <a:t>t +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GB" dirty="0" smtClean="0"/>
              <a:t>(t) + </a:t>
            </a:r>
            <a:r>
              <a:rPr lang="el-GR" dirty="0" smtClean="0">
                <a:latin typeface="Times New Roman"/>
                <a:cs typeface="Times New Roman"/>
              </a:rPr>
              <a:t>ε</a:t>
            </a:r>
            <a:endParaRPr lang="en-GB" dirty="0" smtClean="0"/>
          </a:p>
          <a:p>
            <a:pPr lvl="1"/>
            <a:r>
              <a:rPr lang="en-GB" dirty="0" smtClean="0"/>
              <a:t>With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GB" dirty="0" smtClean="0"/>
              <a:t>(t) modelled as a zero-mean GP</a:t>
            </a:r>
          </a:p>
          <a:p>
            <a:pPr lvl="2"/>
            <a:r>
              <a:rPr lang="en-GB" dirty="0" smtClean="0"/>
              <a:t>As in Kennedy and O’Hagan</a:t>
            </a:r>
          </a:p>
          <a:p>
            <a:r>
              <a:rPr lang="en-GB" dirty="0" smtClean="0"/>
              <a:t>Now the estimate of 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en-GB" dirty="0" smtClean="0"/>
              <a:t> is 0.518</a:t>
            </a:r>
          </a:p>
          <a:p>
            <a:pPr lvl="1"/>
            <a:r>
              <a:rPr lang="en-GB" dirty="0" smtClean="0"/>
              <a:t>It’s even further from the true value of 0.65!</a:t>
            </a:r>
          </a:p>
          <a:p>
            <a:pPr lvl="1"/>
            <a:r>
              <a:rPr lang="en-GB" dirty="0" smtClean="0"/>
              <a:t>Without model discrepancy we got 0.568</a:t>
            </a:r>
          </a:p>
          <a:p>
            <a:r>
              <a:rPr lang="en-GB" dirty="0" smtClean="0"/>
              <a:t>What’s going on?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Why model discrepancy</a:t>
            </a:r>
          </a:p>
          <a:p>
            <a:endParaRPr lang="en-GB" dirty="0"/>
          </a:p>
          <a:p>
            <a:r>
              <a:rPr lang="en-GB" dirty="0" smtClean="0"/>
              <a:t>The meaning of parameters</a:t>
            </a:r>
          </a:p>
          <a:p>
            <a:endParaRPr lang="en-GB" dirty="0" smtClean="0"/>
          </a:p>
          <a:p>
            <a:r>
              <a:rPr lang="en-GB" dirty="0" smtClean="0"/>
              <a:t>Modelling discrepancy</a:t>
            </a:r>
          </a:p>
          <a:p>
            <a:endParaRPr lang="en-GB" dirty="0" smtClean="0"/>
          </a:p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7704" y="6356350"/>
            <a:ext cx="4496144" cy="365760"/>
          </a:xfrm>
        </p:spPr>
        <p:txBody>
          <a:bodyPr/>
          <a:lstStyle/>
          <a:p>
            <a:r>
              <a:rPr lang="en-GB" dirty="0" smtClean="0"/>
              <a:t>SAMSI UQ Program: Methodology Workshop -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384621" y="925513"/>
            <a:ext cx="4043363" cy="4937125"/>
          </a:xfrm>
        </p:spPr>
        <p:txBody>
          <a:bodyPr/>
          <a:lstStyle/>
          <a:p>
            <a:r>
              <a:rPr lang="en-GB" dirty="0" smtClean="0"/>
              <a:t>In order to get the right</a:t>
            </a:r>
            <a:br>
              <a:rPr lang="en-GB" dirty="0" smtClean="0"/>
            </a:br>
            <a:r>
              <a:rPr lang="en-GB" dirty="0" smtClean="0"/>
              <a:t>answer we have to infer:</a:t>
            </a:r>
          </a:p>
          <a:p>
            <a:pPr lvl="1"/>
            <a:r>
              <a:rPr lang="en-GB" dirty="0" smtClean="0"/>
              <a:t>The true value of the efficiency parameter is 0.65</a:t>
            </a:r>
          </a:p>
          <a:p>
            <a:pPr lvl="2"/>
            <a:r>
              <a:rPr lang="en-GB" dirty="0" smtClean="0"/>
              <a:t>The solid line</a:t>
            </a:r>
          </a:p>
          <a:p>
            <a:pPr lvl="1"/>
            <a:r>
              <a:rPr lang="en-GB" dirty="0" smtClean="0"/>
              <a:t>Model discrepancy is negative for all t</a:t>
            </a:r>
          </a:p>
          <a:p>
            <a:pPr lvl="2"/>
            <a:r>
              <a:rPr lang="en-GB" dirty="0" smtClean="0"/>
              <a:t>And more so for larger t</a:t>
            </a:r>
          </a:p>
          <a:p>
            <a:pPr lvl="2"/>
            <a:r>
              <a:rPr lang="en-GB" dirty="0" smtClean="0"/>
              <a:t>Like the black curve below</a:t>
            </a:r>
          </a:p>
          <a:p>
            <a:r>
              <a:rPr lang="en-GB" dirty="0" smtClean="0"/>
              <a:t>But the GP says:</a:t>
            </a:r>
          </a:p>
          <a:p>
            <a:pPr lvl="1"/>
            <a:r>
              <a:rPr lang="en-GB" dirty="0" smtClean="0"/>
              <a:t>It’s much more likely </a:t>
            </a:r>
            <a:r>
              <a:rPr lang="en-GB" dirty="0"/>
              <a:t>t</a:t>
            </a:r>
            <a:r>
              <a:rPr lang="en-GB" dirty="0" smtClean="0"/>
              <a:t>o be the green curve</a:t>
            </a:r>
          </a:p>
          <a:p>
            <a:pPr lvl="2"/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4008" y="548680"/>
            <a:ext cx="4178300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>
            <a:off x="4390746" y="3394432"/>
            <a:ext cx="4501734" cy="2799755"/>
            <a:chOff x="4357686" y="3394432"/>
            <a:chExt cx="4501734" cy="2799755"/>
          </a:xfrm>
        </p:grpSpPr>
        <p:pic>
          <p:nvPicPr>
            <p:cNvPr id="9" name="Picture 8" descr="L38IV807.wm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57686" y="3394432"/>
              <a:ext cx="4143372" cy="2749212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8355364" y="5917188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0.65</a:t>
              </a:r>
              <a:endParaRPr lang="en-GB" sz="12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388424" y="4869160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0.568</a:t>
            </a:r>
            <a:endParaRPr lang="en-GB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8388424" y="407707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0.518</a:t>
            </a:r>
            <a:endParaRPr lang="en-GB" sz="1200" dirty="0"/>
          </a:p>
        </p:txBody>
      </p:sp>
      <p:sp>
        <p:nvSpPr>
          <p:cNvPr id="15" name="Rectangle 14"/>
          <p:cNvSpPr/>
          <p:nvPr/>
        </p:nvSpPr>
        <p:spPr>
          <a:xfrm>
            <a:off x="8309152" y="3978560"/>
            <a:ext cx="72008" cy="72008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390746" y="3394432"/>
            <a:ext cx="253262" cy="319723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20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</a:t>
            </a:r>
            <a:r>
              <a:rPr lang="en-GB" dirty="0" smtClean="0"/>
              <a:t>onidentifiability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F</a:t>
            </a:r>
            <a:r>
              <a:rPr lang="en-GB" dirty="0" smtClean="0"/>
              <a:t>ormulation with model discrepancy is not identifiable</a:t>
            </a:r>
          </a:p>
          <a:p>
            <a:pPr marL="0"/>
            <a:r>
              <a:rPr lang="en-GB" dirty="0" smtClean="0"/>
              <a:t>For any </a:t>
            </a:r>
            <a:r>
              <a:rPr lang="el-GR" dirty="0">
                <a:latin typeface="Times New Roman"/>
                <a:cs typeface="Times New Roman"/>
              </a:rPr>
              <a:t>θ</a:t>
            </a:r>
            <a:r>
              <a:rPr lang="en-GB" dirty="0" smtClean="0"/>
              <a:t>, there is a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GB" dirty="0" smtClean="0"/>
              <a:t>(x)</a:t>
            </a:r>
          </a:p>
          <a:p>
            <a:pPr lvl="1"/>
            <a:r>
              <a:rPr lang="en-GB" dirty="0" smtClean="0"/>
              <a:t>Reality is some function </a:t>
            </a:r>
            <a:r>
              <a:rPr lang="el-GR" dirty="0" smtClean="0">
                <a:latin typeface="Times New Roman"/>
                <a:cs typeface="Times New Roman"/>
              </a:rPr>
              <a:t>ζ</a:t>
            </a:r>
            <a:r>
              <a:rPr lang="en-GB" dirty="0"/>
              <a:t>(x</a:t>
            </a:r>
            <a:r>
              <a:rPr lang="en-GB" dirty="0" smtClean="0"/>
              <a:t>) = </a:t>
            </a:r>
            <a:r>
              <a:rPr lang="en-GB" dirty="0"/>
              <a:t>f(x, </a:t>
            </a:r>
            <a:r>
              <a:rPr lang="el-GR" dirty="0">
                <a:latin typeface="Times New Roman"/>
                <a:cs typeface="Times New Roman"/>
              </a:rPr>
              <a:t>θ</a:t>
            </a:r>
            <a:r>
              <a:rPr lang="en-GB" dirty="0"/>
              <a:t>) + </a:t>
            </a:r>
            <a:r>
              <a:rPr lang="el-GR" dirty="0">
                <a:latin typeface="Times New Roman"/>
                <a:cs typeface="Times New Roman"/>
              </a:rPr>
              <a:t>δ</a:t>
            </a:r>
            <a:r>
              <a:rPr lang="en-GB" dirty="0"/>
              <a:t>(x)</a:t>
            </a:r>
            <a:endParaRPr lang="en-GB" dirty="0" smtClean="0"/>
          </a:p>
          <a:p>
            <a:pPr lvl="1"/>
            <a:r>
              <a:rPr lang="en-GB" dirty="0" smtClean="0"/>
              <a:t>Given </a:t>
            </a:r>
            <a:r>
              <a:rPr lang="el-GR" dirty="0">
                <a:latin typeface="Times New Roman"/>
                <a:cs typeface="Times New Roman"/>
              </a:rPr>
              <a:t>θ</a:t>
            </a:r>
            <a:r>
              <a:rPr lang="en-GB" dirty="0" smtClean="0"/>
              <a:t>, model discrepancy is </a:t>
            </a:r>
            <a:r>
              <a:rPr lang="el-GR" dirty="0">
                <a:latin typeface="Times New Roman"/>
                <a:cs typeface="Times New Roman"/>
              </a:rPr>
              <a:t>δ</a:t>
            </a:r>
            <a:r>
              <a:rPr lang="en-GB" dirty="0"/>
              <a:t>(x</a:t>
            </a:r>
            <a:r>
              <a:rPr lang="en-GB" dirty="0" smtClean="0"/>
              <a:t>) = </a:t>
            </a:r>
            <a:r>
              <a:rPr lang="el-GR" dirty="0">
                <a:latin typeface="Times New Roman"/>
                <a:cs typeface="Times New Roman"/>
              </a:rPr>
              <a:t>ζ</a:t>
            </a:r>
            <a:r>
              <a:rPr lang="en-GB" dirty="0"/>
              <a:t>(x) </a:t>
            </a:r>
            <a:r>
              <a:rPr lang="en-GB" dirty="0" smtClean="0"/>
              <a:t>- </a:t>
            </a:r>
            <a:r>
              <a:rPr lang="en-GB" dirty="0"/>
              <a:t>f(x, </a:t>
            </a:r>
            <a:r>
              <a:rPr lang="el-GR" dirty="0">
                <a:latin typeface="Times New Roman"/>
                <a:cs typeface="Times New Roman"/>
              </a:rPr>
              <a:t>θ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As in the three curves in the previous example</a:t>
            </a:r>
          </a:p>
          <a:p>
            <a:r>
              <a:rPr lang="en-GB" dirty="0" smtClean="0"/>
              <a:t>Suppose we had an </a:t>
            </a:r>
            <a:r>
              <a:rPr lang="en-GB" dirty="0"/>
              <a:t>u</a:t>
            </a:r>
            <a:r>
              <a:rPr lang="en-GB" dirty="0" smtClean="0"/>
              <a:t>nlimited number of observations</a:t>
            </a:r>
          </a:p>
          <a:p>
            <a:pPr lvl="1"/>
            <a:r>
              <a:rPr lang="en-GB" dirty="0" smtClean="0"/>
              <a:t>We would learn reality’s true function </a:t>
            </a:r>
            <a:r>
              <a:rPr lang="el-GR" dirty="0" smtClean="0">
                <a:latin typeface="Times New Roman"/>
                <a:cs typeface="Times New Roman"/>
              </a:rPr>
              <a:t>ζ</a:t>
            </a:r>
            <a:r>
              <a:rPr lang="en-GB" dirty="0"/>
              <a:t>(x</a:t>
            </a:r>
            <a:r>
              <a:rPr lang="en-GB" dirty="0" smtClean="0"/>
              <a:t>) exactly</a:t>
            </a:r>
          </a:p>
          <a:p>
            <a:pPr lvl="1"/>
            <a:r>
              <a:rPr lang="en-GB" dirty="0" smtClean="0"/>
              <a:t>But we would still not learn </a:t>
            </a:r>
            <a:r>
              <a:rPr lang="el-GR" dirty="0" smtClean="0">
                <a:latin typeface="Times New Roman"/>
                <a:cs typeface="Times New Roman"/>
              </a:rPr>
              <a:t>θ</a:t>
            </a:r>
            <a:endParaRPr lang="en-GB" dirty="0" smtClean="0">
              <a:latin typeface="Times New Roman"/>
              <a:cs typeface="Times New Roman"/>
            </a:endParaRPr>
          </a:p>
          <a:p>
            <a:pPr lvl="2"/>
            <a:r>
              <a:rPr lang="en-GB" dirty="0">
                <a:cs typeface="Times New Roman"/>
              </a:rPr>
              <a:t>I</a:t>
            </a:r>
            <a:r>
              <a:rPr lang="en-GB" dirty="0" smtClean="0">
                <a:cs typeface="Times New Roman"/>
              </a:rPr>
              <a:t>t could in principle be anything</a:t>
            </a:r>
          </a:p>
          <a:p>
            <a:pPr lvl="1"/>
            <a:r>
              <a:rPr lang="en-GB" dirty="0" smtClean="0">
                <a:cs typeface="Times New Roman"/>
              </a:rPr>
              <a:t>In a Bayesian analysis, the prior distribution is used to resolve nonidentifiability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468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joint posterior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Calibration leads to a joint posterior distribution for </a:t>
            </a:r>
            <a:r>
              <a:rPr lang="el-GR" dirty="0">
                <a:latin typeface="Times New Roman"/>
                <a:cs typeface="Times New Roman"/>
              </a:rPr>
              <a:t>θ</a:t>
            </a:r>
            <a:r>
              <a:rPr lang="en-GB" dirty="0"/>
              <a:t> and </a:t>
            </a:r>
            <a:r>
              <a:rPr lang="el-GR" dirty="0">
                <a:latin typeface="Times New Roman"/>
                <a:cs typeface="Times New Roman"/>
              </a:rPr>
              <a:t>δ</a:t>
            </a:r>
            <a:r>
              <a:rPr lang="en-GB" dirty="0"/>
              <a:t>(x) </a:t>
            </a:r>
            <a:endParaRPr lang="en-GB" dirty="0" smtClean="0"/>
          </a:p>
          <a:p>
            <a:r>
              <a:rPr lang="en-GB" dirty="0" smtClean="0"/>
              <a:t>But nonidentifiability </a:t>
            </a:r>
            <a:r>
              <a:rPr lang="en-GB" dirty="0"/>
              <a:t>means there are many equally good fits </a:t>
            </a:r>
            <a:r>
              <a:rPr lang="en-GB" dirty="0" smtClean="0"/>
              <a:t>(</a:t>
            </a:r>
            <a:r>
              <a:rPr lang="el-GR" dirty="0" smtClean="0">
                <a:latin typeface="Times New Roman"/>
                <a:cs typeface="Times New Roman"/>
              </a:rPr>
              <a:t>θ</a:t>
            </a:r>
            <a:r>
              <a:rPr lang="en-GB" dirty="0" smtClean="0"/>
              <a:t>, </a:t>
            </a:r>
            <a:r>
              <a:rPr lang="el-GR" dirty="0">
                <a:latin typeface="Times New Roman"/>
                <a:cs typeface="Times New Roman"/>
              </a:rPr>
              <a:t>δ</a:t>
            </a:r>
            <a:r>
              <a:rPr lang="en-GB" dirty="0"/>
              <a:t>(x</a:t>
            </a:r>
            <a:r>
              <a:rPr lang="en-GB" dirty="0" smtClean="0"/>
              <a:t>)) to </a:t>
            </a:r>
            <a:r>
              <a:rPr lang="en-GB" dirty="0"/>
              <a:t>the data</a:t>
            </a:r>
          </a:p>
          <a:p>
            <a:pPr lvl="1"/>
            <a:r>
              <a:rPr lang="en-GB" dirty="0"/>
              <a:t>Induces strong correlation between </a:t>
            </a:r>
            <a:r>
              <a:rPr lang="el-GR" dirty="0">
                <a:latin typeface="Times New Roman"/>
                <a:cs typeface="Times New Roman"/>
              </a:rPr>
              <a:t>θ</a:t>
            </a:r>
            <a:r>
              <a:rPr lang="en-GB" dirty="0"/>
              <a:t> and </a:t>
            </a:r>
            <a:r>
              <a:rPr lang="el-GR" dirty="0">
                <a:latin typeface="Times New Roman"/>
                <a:cs typeface="Times New Roman"/>
              </a:rPr>
              <a:t>δ</a:t>
            </a:r>
            <a:r>
              <a:rPr lang="en-GB" dirty="0"/>
              <a:t>(x)</a:t>
            </a:r>
          </a:p>
          <a:p>
            <a:pPr lvl="1"/>
            <a:r>
              <a:rPr lang="en-GB" dirty="0" smtClean="0"/>
              <a:t>This may be compounded by the fact that simulators often have large numbers of parameters</a:t>
            </a:r>
          </a:p>
          <a:p>
            <a:pPr lvl="2"/>
            <a:r>
              <a:rPr lang="en-GB" dirty="0" smtClean="0"/>
              <a:t>(Near-)redundancy means that different </a:t>
            </a:r>
            <a:r>
              <a:rPr lang="el-GR" dirty="0" smtClean="0">
                <a:latin typeface="Times New Roman"/>
                <a:cs typeface="Times New Roman"/>
              </a:rPr>
              <a:t>θ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smtClean="0">
                <a:cs typeface="Times New Roman"/>
              </a:rPr>
              <a:t>values produce </a:t>
            </a:r>
            <a:r>
              <a:rPr lang="en-GB" dirty="0" smtClean="0">
                <a:cs typeface="Times New Roman"/>
              </a:rPr>
              <a:t>(almost) </a:t>
            </a:r>
            <a:r>
              <a:rPr lang="en-GB" dirty="0" smtClean="0">
                <a:cs typeface="Times New Roman"/>
              </a:rPr>
              <a:t>identical predictions</a:t>
            </a:r>
          </a:p>
          <a:p>
            <a:pPr lvl="2"/>
            <a:r>
              <a:rPr lang="en-GB" dirty="0" smtClean="0">
                <a:cs typeface="Times New Roman"/>
              </a:rPr>
              <a:t>Sometimes called </a:t>
            </a:r>
            <a:r>
              <a:rPr lang="en-GB" dirty="0" err="1" smtClean="0">
                <a:cs typeface="Times New Roman"/>
              </a:rPr>
              <a:t>equifinality</a:t>
            </a:r>
            <a:endParaRPr lang="en-GB" dirty="0" smtClean="0"/>
          </a:p>
          <a:p>
            <a:r>
              <a:rPr lang="en-GB" dirty="0" smtClean="0"/>
              <a:t>Within </a:t>
            </a:r>
            <a:r>
              <a:rPr lang="en-GB" dirty="0"/>
              <a:t>this set, the prior distributions for </a:t>
            </a:r>
            <a:r>
              <a:rPr lang="el-GR" dirty="0">
                <a:latin typeface="Times New Roman"/>
                <a:cs typeface="Times New Roman"/>
              </a:rPr>
              <a:t>θ</a:t>
            </a:r>
            <a:r>
              <a:rPr lang="en-GB" dirty="0"/>
              <a:t> and </a:t>
            </a:r>
            <a:r>
              <a:rPr lang="el-GR" dirty="0">
                <a:latin typeface="Times New Roman"/>
                <a:cs typeface="Times New Roman"/>
              </a:rPr>
              <a:t>δ</a:t>
            </a:r>
            <a:r>
              <a:rPr lang="en-GB" dirty="0"/>
              <a:t>(x) count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706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Modelling the discrepancy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nonparametric GP term allows the model to fit and predict reality accurately given enough data</a:t>
            </a:r>
          </a:p>
          <a:p>
            <a:r>
              <a:rPr lang="en-GB" dirty="0" smtClean="0"/>
              <a:t>But it </a:t>
            </a:r>
            <a:r>
              <a:rPr lang="en-GB" b="1" dirty="0" smtClean="0"/>
              <a:t>doesn’t </a:t>
            </a:r>
            <a:r>
              <a:rPr lang="en-GB" dirty="0" smtClean="0"/>
              <a:t>mean physical parameters are correctly estimated</a:t>
            </a:r>
          </a:p>
          <a:p>
            <a:pPr lvl="1"/>
            <a:r>
              <a:rPr lang="en-GB" dirty="0" smtClean="0"/>
              <a:t>The separation between original model and discrepancy is unidentified</a:t>
            </a:r>
          </a:p>
          <a:p>
            <a:pPr lvl="1"/>
            <a:r>
              <a:rPr lang="en-GB" dirty="0" smtClean="0"/>
              <a:t>Estimates depend on prior information</a:t>
            </a:r>
          </a:p>
          <a:p>
            <a:pPr lvl="1"/>
            <a:r>
              <a:rPr lang="en-GB" dirty="0" smtClean="0"/>
              <a:t>Unless the real model discrepancy is just the kind expected a priori the physical </a:t>
            </a:r>
            <a:r>
              <a:rPr lang="en-GB" smtClean="0"/>
              <a:t>parameter estimates </a:t>
            </a:r>
            <a:r>
              <a:rPr lang="en-GB" dirty="0" smtClean="0"/>
              <a:t>will still be biased</a:t>
            </a:r>
          </a:p>
          <a:p>
            <a:r>
              <a:rPr lang="en-GB" dirty="0" smtClean="0"/>
              <a:t>It is necessary to </a:t>
            </a:r>
            <a:r>
              <a:rPr lang="en-GB" b="1" dirty="0" smtClean="0"/>
              <a:t>think</a:t>
            </a:r>
            <a:r>
              <a:rPr lang="en-GB" dirty="0" smtClean="0"/>
              <a:t> about the model discrepancy</a:t>
            </a:r>
          </a:p>
          <a:p>
            <a:pPr lvl="1"/>
            <a:r>
              <a:rPr lang="en-GB" dirty="0" smtClean="0"/>
              <a:t>In the machine example, a prior distribution saying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GB" dirty="0" smtClean="0"/>
              <a:t>(t) is likely to be negative and decreasing will produce a better answer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I mean by ‘better’?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9/9/2011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SAMSI UQ Program: Methodology Workshop -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Posterior distribution for </a:t>
            </a:r>
            <a:r>
              <a:rPr lang="el-GR" dirty="0">
                <a:latin typeface="Times New Roman"/>
                <a:cs typeface="Times New Roman"/>
              </a:rPr>
              <a:t>θ</a:t>
            </a:r>
            <a:r>
              <a:rPr lang="en-GB" dirty="0" smtClean="0"/>
              <a:t> will typically be quite wide</a:t>
            </a:r>
          </a:p>
          <a:p>
            <a:pPr lvl="1"/>
            <a:r>
              <a:rPr lang="en-GB" dirty="0" smtClean="0"/>
              <a:t>And won’t become degenerate with infinite data</a:t>
            </a:r>
          </a:p>
          <a:p>
            <a:r>
              <a:rPr lang="en-GB" dirty="0" smtClean="0"/>
              <a:t>Values of </a:t>
            </a:r>
            <a:r>
              <a:rPr lang="el-GR" dirty="0">
                <a:latin typeface="Times New Roman"/>
                <a:cs typeface="Times New Roman"/>
              </a:rPr>
              <a:t>θ</a:t>
            </a:r>
            <a:r>
              <a:rPr lang="en-GB" dirty="0" smtClean="0"/>
              <a:t> with very low posterior probability will typically either</a:t>
            </a:r>
          </a:p>
          <a:p>
            <a:pPr lvl="1"/>
            <a:r>
              <a:rPr lang="en-GB" dirty="0" smtClean="0"/>
              <a:t>Have very low prior probability or</a:t>
            </a:r>
          </a:p>
          <a:p>
            <a:pPr lvl="1"/>
            <a:r>
              <a:rPr lang="en-GB" dirty="0" smtClean="0"/>
              <a:t>Imply a </a:t>
            </a:r>
            <a:r>
              <a:rPr lang="el-GR" dirty="0">
                <a:latin typeface="Times New Roman"/>
                <a:cs typeface="Times New Roman"/>
              </a:rPr>
              <a:t>δ</a:t>
            </a:r>
            <a:r>
              <a:rPr lang="en-GB" dirty="0"/>
              <a:t>(x)</a:t>
            </a:r>
            <a:r>
              <a:rPr lang="en-GB" dirty="0" smtClean="0"/>
              <a:t> with very low prior probability</a:t>
            </a:r>
          </a:p>
          <a:p>
            <a:r>
              <a:rPr lang="en-GB" dirty="0" smtClean="0"/>
              <a:t>Assuming we don’t get prior information about </a:t>
            </a:r>
            <a:r>
              <a:rPr lang="el-GR" dirty="0">
                <a:latin typeface="Times New Roman"/>
                <a:cs typeface="Times New Roman"/>
              </a:rPr>
              <a:t>θ</a:t>
            </a:r>
            <a:r>
              <a:rPr lang="en-GB" dirty="0" smtClean="0"/>
              <a:t> wrong, it’s important to model </a:t>
            </a:r>
            <a:r>
              <a:rPr lang="el-GR" dirty="0">
                <a:latin typeface="Times New Roman"/>
                <a:cs typeface="Times New Roman"/>
              </a:rPr>
              <a:t>δ</a:t>
            </a:r>
            <a:r>
              <a:rPr lang="en-GB" dirty="0"/>
              <a:t>(x)</a:t>
            </a:r>
            <a:r>
              <a:rPr lang="en-GB" dirty="0" smtClean="0"/>
              <a:t> carefully</a:t>
            </a:r>
          </a:p>
          <a:p>
            <a:pPr lvl="1"/>
            <a:r>
              <a:rPr lang="en-GB" dirty="0" smtClean="0"/>
              <a:t>Flexibly but informatively</a:t>
            </a:r>
          </a:p>
          <a:p>
            <a:r>
              <a:rPr lang="en-GB" dirty="0" smtClean="0"/>
              <a:t>So ‘better’ means getting a posterior distribution that covers the true </a:t>
            </a:r>
            <a:r>
              <a:rPr lang="el-GR" dirty="0">
                <a:latin typeface="Times New Roman"/>
                <a:cs typeface="Times New Roman"/>
              </a:rPr>
              <a:t>θ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6546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 the computer models context, Goldstein and </a:t>
            </a:r>
            <a:r>
              <a:rPr lang="en-GB" dirty="0" err="1" smtClean="0"/>
              <a:t>Rougier</a:t>
            </a:r>
            <a:r>
              <a:rPr lang="en-GB" dirty="0" smtClean="0"/>
              <a:t> (JSPI, 2009) introduced a formal mechanism for modelling model discrepancy</a:t>
            </a:r>
          </a:p>
          <a:p>
            <a:pPr lvl="1"/>
            <a:r>
              <a:rPr lang="en-GB" dirty="0" smtClean="0"/>
              <a:t>Called reification</a:t>
            </a:r>
          </a:p>
          <a:p>
            <a:r>
              <a:rPr lang="en-GB" dirty="0" smtClean="0"/>
              <a:t>Based on imagining hypothetical improved model(s)</a:t>
            </a:r>
          </a:p>
          <a:p>
            <a:pPr lvl="1"/>
            <a:r>
              <a:rPr lang="en-GB" dirty="0" smtClean="0"/>
              <a:t>The reified model is such that we have no knowledge of how it might differ from reality,</a:t>
            </a:r>
          </a:p>
          <a:p>
            <a:pPr lvl="1"/>
            <a:r>
              <a:rPr lang="en-GB" dirty="0" smtClean="0"/>
              <a:t>So homogeneous zero-mean discrepancy is appropriate</a:t>
            </a:r>
          </a:p>
          <a:p>
            <a:pPr lvl="1"/>
            <a:r>
              <a:rPr lang="en-GB" dirty="0" smtClean="0"/>
              <a:t>We may also be able to consider the next-generation model in which specific improvements have been made</a:t>
            </a:r>
          </a:p>
          <a:p>
            <a:r>
              <a:rPr lang="en-GB" dirty="0" smtClean="0"/>
              <a:t>Their framework may be </a:t>
            </a:r>
            <a:r>
              <a:rPr lang="en-GB" dirty="0" smtClean="0"/>
              <a:t>over-kill, but</a:t>
            </a:r>
            <a:endParaRPr lang="en-GB" dirty="0" smtClean="0"/>
          </a:p>
          <a:p>
            <a:pPr lvl="1"/>
            <a:r>
              <a:rPr lang="en-GB" dirty="0" smtClean="0"/>
              <a:t>if </a:t>
            </a:r>
            <a:r>
              <a:rPr lang="en-GB" dirty="0" smtClean="0"/>
              <a:t>we want parameters to have meaning we have to think seriously about model discrepancy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Extrapolation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Here’s an example of how important discrepancy modelling is</a:t>
            </a:r>
          </a:p>
          <a:p>
            <a:r>
              <a:rPr lang="en-GB" dirty="0" smtClean="0"/>
              <a:t>Consider prediction using a regression model but for x values far from the data</a:t>
            </a:r>
          </a:p>
          <a:p>
            <a:pPr lvl="1"/>
            <a:r>
              <a:rPr lang="en-GB" dirty="0" smtClean="0"/>
              <a:t>We often hear how extrapolation is a bad idea, because of model discrepancy</a:t>
            </a:r>
          </a:p>
          <a:p>
            <a:pPr lvl="1"/>
            <a:r>
              <a:rPr lang="en-GB" dirty="0" smtClean="0"/>
              <a:t>But if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GB" dirty="0" smtClean="0"/>
              <a:t>(x) has finite variance the impact is bounded, no matter how far we extrapolate</a:t>
            </a:r>
          </a:p>
          <a:p>
            <a:pPr lvl="1"/>
            <a:r>
              <a:rPr lang="en-GB" dirty="0" smtClean="0"/>
              <a:t>For unbounded impact in large extrapolations we could model discrepancy using something like a random walk</a:t>
            </a:r>
          </a:p>
          <a:p>
            <a:pPr lvl="2"/>
            <a:r>
              <a:rPr lang="en-GB" dirty="0" smtClean="0"/>
              <a:t>Or a localised regression model (O’Hagan, JRSSB, 1978)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GB" sz="900" dirty="0" smtClean="0"/>
              <a:t/>
            </a:r>
            <a:br>
              <a:rPr lang="en-GB" sz="900" dirty="0" smtClean="0"/>
            </a:br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And challenges!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messages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If you don’t include some representation of model discrepancy,  you can expect to get nonsense</a:t>
            </a:r>
          </a:p>
          <a:p>
            <a:pPr lvl="1"/>
            <a:r>
              <a:rPr lang="en-GB" dirty="0" smtClean="0"/>
              <a:t>Posterior distribution of </a:t>
            </a:r>
            <a:r>
              <a:rPr lang="el-GR" dirty="0">
                <a:latin typeface="Times New Roman"/>
                <a:cs typeface="Times New Roman"/>
              </a:rPr>
              <a:t>θ</a:t>
            </a:r>
            <a:r>
              <a:rPr lang="en-GB" dirty="0" smtClean="0"/>
              <a:t> will converge to wrong value</a:t>
            </a:r>
          </a:p>
          <a:p>
            <a:pPr lvl="1"/>
            <a:r>
              <a:rPr lang="en-GB" dirty="0" err="1" smtClean="0"/>
              <a:t>Overfitting</a:t>
            </a:r>
            <a:r>
              <a:rPr lang="en-GB" dirty="0" smtClean="0"/>
              <a:t> and spurious accuracy</a:t>
            </a:r>
            <a:endParaRPr lang="en-GB" dirty="0"/>
          </a:p>
          <a:p>
            <a:r>
              <a:rPr lang="en-GB" dirty="0"/>
              <a:t>Even if you do include model discrepancy,  it’s essential to </a:t>
            </a:r>
            <a:r>
              <a:rPr lang="en-GB" b="1" dirty="0"/>
              <a:t>think</a:t>
            </a:r>
            <a:r>
              <a:rPr lang="en-GB" dirty="0"/>
              <a:t> about it and model it </a:t>
            </a:r>
            <a:r>
              <a:rPr lang="en-GB" dirty="0" smtClean="0"/>
              <a:t>carefully</a:t>
            </a:r>
          </a:p>
          <a:p>
            <a:pPr lvl="1"/>
            <a:r>
              <a:rPr lang="en-GB" dirty="0" smtClean="0"/>
              <a:t>Use </a:t>
            </a:r>
            <a:r>
              <a:rPr lang="en-GB" dirty="0"/>
              <a:t>knowledge about aspects of reality that are not adequately represented in the model</a:t>
            </a:r>
          </a:p>
          <a:p>
            <a:r>
              <a:rPr lang="en-GB" dirty="0"/>
              <a:t>Even if you do think about it and model it carefully,  </a:t>
            </a:r>
          </a:p>
          <a:p>
            <a:pPr lvl="1"/>
            <a:r>
              <a:rPr lang="en-GB" dirty="0"/>
              <a:t>You will not be able to learn the true physical values of calibration </a:t>
            </a:r>
            <a:r>
              <a:rPr lang="en-GB" dirty="0" smtClean="0"/>
              <a:t>parameters</a:t>
            </a:r>
            <a:endParaRPr lang="en-GB" dirty="0"/>
          </a:p>
          <a:p>
            <a:pPr lvl="2"/>
            <a:r>
              <a:rPr lang="en-GB" dirty="0"/>
              <a:t>Not even with an unlimited number of physical observations</a:t>
            </a:r>
          </a:p>
          <a:p>
            <a:pPr lvl="1"/>
            <a:r>
              <a:rPr lang="en-GB" dirty="0" smtClean="0"/>
              <a:t>Posterior distribution of </a:t>
            </a:r>
            <a:r>
              <a:rPr lang="el-GR" dirty="0">
                <a:latin typeface="Times New Roman"/>
                <a:cs typeface="Times New Roman"/>
              </a:rPr>
              <a:t>θ</a:t>
            </a:r>
            <a:r>
              <a:rPr lang="en-GB" dirty="0" smtClean="0"/>
              <a:t> will not converge</a:t>
            </a:r>
          </a:p>
          <a:p>
            <a:pPr lvl="2"/>
            <a:r>
              <a:rPr lang="en-GB" dirty="0" smtClean="0"/>
              <a:t>But should cover the true value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8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 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We need to gain much more practical experience of how calibration works when we incorporate model discrepancy</a:t>
            </a:r>
          </a:p>
          <a:p>
            <a:r>
              <a:rPr lang="en-GB" dirty="0" smtClean="0"/>
              <a:t>A major challenge is how to model the discrepancy</a:t>
            </a:r>
          </a:p>
          <a:p>
            <a:pPr lvl="1"/>
            <a:r>
              <a:rPr lang="en-GB" dirty="0" smtClean="0"/>
              <a:t>‘Flexibly but </a:t>
            </a:r>
            <a:r>
              <a:rPr lang="en-GB" smtClean="0"/>
              <a:t>informatively’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8425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900" dirty="0" smtClean="0"/>
              <a:t/>
            </a:r>
            <a:br>
              <a:rPr lang="en-GB" sz="900" dirty="0" smtClean="0"/>
            </a:br>
            <a:r>
              <a:rPr lang="en-GB" dirty="0" smtClean="0"/>
              <a:t>Why model discrepancy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 smtClean="0"/>
          </a:p>
          <a:p>
            <a:r>
              <a:rPr lang="en-GB" dirty="0" smtClean="0"/>
              <a:t>Is calibration even possible?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68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Thanks to 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Colleagues in the MUCM project</a:t>
            </a:r>
          </a:p>
          <a:p>
            <a:pPr lvl="1"/>
            <a:r>
              <a:rPr lang="en-GB" dirty="0" smtClean="0"/>
              <a:t>Managing Uncertainty in Complex Models</a:t>
            </a:r>
          </a:p>
          <a:p>
            <a:pPr lvl="1"/>
            <a:r>
              <a:rPr lang="en-GB" dirty="0" smtClean="0"/>
              <a:t>http</a:t>
            </a:r>
            <a:r>
              <a:rPr lang="en-GB" smtClean="0"/>
              <a:t>://mucm.ac.uk</a:t>
            </a:r>
            <a:r>
              <a:rPr lang="en-GB" dirty="0" smtClean="0"/>
              <a:t>/</a:t>
            </a:r>
            <a:endParaRPr lang="en-GB" dirty="0"/>
          </a:p>
        </p:txBody>
      </p:sp>
      <p:pic>
        <p:nvPicPr>
          <p:cNvPr id="4" name="Picture 3" descr="MUCM_Logo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3507454"/>
            <a:ext cx="4666310" cy="2350438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calibration problem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9/9/2011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problem</a:t>
            </a:r>
          </a:p>
          <a:p>
            <a:pPr lvl="1"/>
            <a:r>
              <a:rPr lang="en-GB" dirty="0" smtClean="0"/>
              <a:t>We have a simulator that predicts </a:t>
            </a:r>
            <a:r>
              <a:rPr lang="en-GB" dirty="0"/>
              <a:t>a</a:t>
            </a:r>
            <a:r>
              <a:rPr lang="en-GB" dirty="0" smtClean="0"/>
              <a:t> real world phenomenon</a:t>
            </a:r>
          </a:p>
          <a:p>
            <a:pPr lvl="1"/>
            <a:r>
              <a:rPr lang="en-GB" dirty="0" smtClean="0"/>
              <a:t>We have some observations of the real world</a:t>
            </a:r>
          </a:p>
          <a:p>
            <a:pPr lvl="1"/>
            <a:r>
              <a:rPr lang="en-GB" dirty="0" smtClean="0"/>
              <a:t>We want to use those to learn about some unknown parameters</a:t>
            </a:r>
          </a:p>
          <a:p>
            <a:r>
              <a:rPr lang="en-GB" dirty="0" smtClean="0"/>
              <a:t>Formally, the simulator takes two kinds of inputs</a:t>
            </a:r>
          </a:p>
          <a:p>
            <a:pPr lvl="1"/>
            <a:r>
              <a:rPr lang="en-GB" dirty="0" smtClean="0"/>
              <a:t>The calibration parameters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GB" dirty="0" smtClean="0"/>
              <a:t>Control inputs x</a:t>
            </a:r>
          </a:p>
          <a:p>
            <a:pPr lvl="1"/>
            <a:r>
              <a:rPr lang="en-GB" dirty="0" smtClean="0"/>
              <a:t>Simulator is written y = f(x,</a:t>
            </a:r>
            <a:r>
              <a:rPr lang="en-GB" sz="1200" dirty="0" smtClean="0"/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Observation </a:t>
            </a:r>
            <a:r>
              <a:rPr lang="en-GB" dirty="0" err="1" smtClean="0"/>
              <a:t>z</a:t>
            </a:r>
            <a:r>
              <a:rPr lang="en-GB" baseline="-25000" dirty="0" err="1" smtClean="0"/>
              <a:t>i</a:t>
            </a:r>
            <a:r>
              <a:rPr lang="en-GB" dirty="0" smtClean="0"/>
              <a:t> is obtained at control input values x</a:t>
            </a:r>
            <a:r>
              <a:rPr lang="en-GB" baseline="-25000" dirty="0" smtClean="0"/>
              <a:t>i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1756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Traditional formulation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9/9/2011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SAMSI UQ Program: Methodology Workshop -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Write</a:t>
            </a:r>
          </a:p>
          <a:p>
            <a:pPr marL="274320" lvl="1" indent="0">
              <a:buNone/>
            </a:pPr>
            <a:r>
              <a:rPr lang="en-GB" dirty="0" smtClean="0"/>
              <a:t>	</a:t>
            </a:r>
            <a:r>
              <a:rPr lang="en-GB" dirty="0" err="1" smtClean="0"/>
              <a:t>z</a:t>
            </a:r>
            <a:r>
              <a:rPr lang="en-GB" baseline="-25000" dirty="0" err="1" smtClean="0"/>
              <a:t>i</a:t>
            </a:r>
            <a:r>
              <a:rPr lang="en-GB" dirty="0" smtClean="0"/>
              <a:t> = f(x</a:t>
            </a:r>
            <a:r>
              <a:rPr lang="en-GB" baseline="-25000" dirty="0" smtClean="0"/>
              <a:t>i</a:t>
            </a:r>
            <a:r>
              <a:rPr lang="en-GB" dirty="0" smtClean="0"/>
              <a:t>,</a:t>
            </a:r>
            <a:r>
              <a:rPr lang="en-GB" baseline="-25000" dirty="0"/>
              <a:t>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GB" dirty="0" smtClean="0"/>
              <a:t>) +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GB" baseline="-25000" dirty="0"/>
              <a:t>i</a:t>
            </a:r>
            <a:endParaRPr lang="en-GB" dirty="0" smtClean="0">
              <a:latin typeface="Courier New"/>
              <a:cs typeface="Courier New"/>
            </a:endParaRPr>
          </a:p>
          <a:p>
            <a:pPr lvl="1"/>
            <a:r>
              <a:rPr lang="en-GB" dirty="0" smtClean="0">
                <a:cs typeface="Courier New"/>
              </a:rPr>
              <a:t>where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GB" baseline="-25000" dirty="0" smtClean="0"/>
              <a:t>i</a:t>
            </a:r>
            <a:r>
              <a:rPr lang="en-GB" dirty="0" smtClean="0">
                <a:cs typeface="Courier New"/>
              </a:rPr>
              <a:t> are independent observation errors</a:t>
            </a:r>
          </a:p>
          <a:p>
            <a:r>
              <a:rPr lang="en-GB" dirty="0" smtClean="0">
                <a:cs typeface="Courier New"/>
              </a:rPr>
              <a:t>Estimate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GB" dirty="0" smtClean="0">
                <a:cs typeface="Courier New"/>
              </a:rPr>
              <a:t>, e.g. by minimising sum of squared residuals</a:t>
            </a:r>
          </a:p>
          <a:p>
            <a:pPr lvl="1"/>
            <a:r>
              <a:rPr lang="en-GB" dirty="0" smtClean="0">
                <a:cs typeface="Courier New"/>
              </a:rPr>
              <a:t>Call estimate t and predict real world process at a new x value by f(x, t)</a:t>
            </a:r>
          </a:p>
          <a:p>
            <a:r>
              <a:rPr lang="en-GB" dirty="0" smtClean="0">
                <a:cs typeface="Courier New"/>
              </a:rPr>
              <a:t>Two things wrong with this</a:t>
            </a:r>
          </a:p>
          <a:p>
            <a:pPr lvl="1"/>
            <a:r>
              <a:rPr lang="en-GB" dirty="0" smtClean="0">
                <a:cs typeface="Courier New"/>
              </a:rPr>
              <a:t>The formulation is wrong because the simulation model is inevitably wrong </a:t>
            </a:r>
          </a:p>
          <a:p>
            <a:pPr lvl="2"/>
            <a:r>
              <a:rPr lang="en-GB" dirty="0" smtClean="0">
                <a:cs typeface="Courier New"/>
              </a:rPr>
              <a:t>So errors are not independent</a:t>
            </a:r>
          </a:p>
          <a:p>
            <a:pPr lvl="1"/>
            <a:r>
              <a:rPr lang="en-GB" dirty="0" smtClean="0">
                <a:cs typeface="Courier New"/>
              </a:rPr>
              <a:t>Traditional calibration ignores uncertainty about </a:t>
            </a:r>
            <a:r>
              <a:rPr lang="el-GR" dirty="0">
                <a:latin typeface="Courier New"/>
                <a:cs typeface="Courier New"/>
              </a:rPr>
              <a:t>θ</a:t>
            </a:r>
            <a:endParaRPr lang="en-GB" dirty="0" smtClean="0">
              <a:cs typeface="Courier New"/>
            </a:endParaRPr>
          </a:p>
          <a:p>
            <a:pPr lvl="2"/>
            <a:r>
              <a:rPr lang="en-GB" dirty="0" smtClean="0">
                <a:cs typeface="Courier New"/>
              </a:rPr>
              <a:t>Treats it as now known to equal t</a:t>
            </a:r>
          </a:p>
          <a:p>
            <a:pPr marL="274320" lvl="1" indent="0">
              <a:buNone/>
            </a:pPr>
            <a:endParaRPr lang="en-GB" dirty="0">
              <a:cs typeface="Courier New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609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Little example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86808" cy="493776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One control input, one calibration parameter</a:t>
            </a:r>
          </a:p>
          <a:p>
            <a:pPr lvl="1"/>
            <a:r>
              <a:rPr lang="en-GB" dirty="0" smtClean="0"/>
              <a:t>Three observations marked with crosses</a:t>
            </a:r>
          </a:p>
          <a:p>
            <a:pPr lvl="1"/>
            <a:r>
              <a:rPr lang="en-GB" dirty="0" smtClean="0"/>
              <a:t>Red lines are possible simulator outputs</a:t>
            </a:r>
          </a:p>
          <a:p>
            <a:pPr lvl="1"/>
            <a:r>
              <a:rPr lang="en-GB" dirty="0" smtClean="0"/>
              <a:t>Calibration parameter just changes slope of line</a:t>
            </a:r>
          </a:p>
          <a:p>
            <a:r>
              <a:rPr lang="en-GB" dirty="0" smtClean="0"/>
              <a:t>No value of the calibration parameter gets close to all the observations</a:t>
            </a:r>
          </a:p>
          <a:p>
            <a:pPr lvl="1"/>
            <a:r>
              <a:rPr lang="en-GB" dirty="0" smtClean="0"/>
              <a:t>And yet they seem to lie on a straight line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220072" y="3645024"/>
            <a:ext cx="266429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4932040" y="2348880"/>
            <a:ext cx="3456384" cy="3321660"/>
            <a:chOff x="4932040" y="2348880"/>
            <a:chExt cx="3456384" cy="3321660"/>
          </a:xfrm>
        </p:grpSpPr>
        <p:grpSp>
          <p:nvGrpSpPr>
            <p:cNvPr id="14" name="Group 13"/>
            <p:cNvGrpSpPr/>
            <p:nvPr/>
          </p:nvGrpSpPr>
          <p:grpSpPr>
            <a:xfrm>
              <a:off x="4932040" y="2348880"/>
              <a:ext cx="3456384" cy="3321660"/>
              <a:chOff x="4932040" y="2348880"/>
              <a:chExt cx="3456384" cy="3321660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932040" y="2348880"/>
                <a:ext cx="3312368" cy="2952328"/>
                <a:chOff x="4932040" y="2348880"/>
                <a:chExt cx="3312368" cy="2952328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>
                  <a:off x="4932040" y="5229200"/>
                  <a:ext cx="3312368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9" name="TextBox 8"/>
                <p:cNvSpPr txBox="1"/>
                <p:nvPr/>
              </p:nvSpPr>
              <p:spPr>
                <a:xfrm>
                  <a:off x="5292080" y="2996952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/>
                    <a:t>X</a:t>
                  </a:r>
                  <a:endParaRPr lang="en-GB" dirty="0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6408204" y="2915652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/>
                    <a:t>X</a:t>
                  </a:r>
                  <a:endParaRPr lang="en-GB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7380312" y="2751751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/>
                    <a:t>X</a:t>
                  </a:r>
                  <a:endParaRPr lang="en-GB" dirty="0"/>
                </a:p>
              </p:txBody>
            </p:sp>
            <p:cxnSp>
              <p:nvCxnSpPr>
                <p:cNvPr id="16" name="Straight Connector 15"/>
                <p:cNvCxnSpPr/>
                <p:nvPr/>
              </p:nvCxnSpPr>
              <p:spPr>
                <a:xfrm flipV="1">
                  <a:off x="5220072" y="2646290"/>
                  <a:ext cx="2592288" cy="135877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5004048" y="2348880"/>
                  <a:ext cx="0" cy="295232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TextBox 22"/>
              <p:cNvSpPr txBox="1"/>
              <p:nvPr/>
            </p:nvSpPr>
            <p:spPr>
              <a:xfrm>
                <a:off x="8172400" y="5301208"/>
                <a:ext cx="2160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x</a:t>
                </a:r>
              </a:p>
            </p:txBody>
          </p:sp>
        </p:grpSp>
        <p:cxnSp>
          <p:nvCxnSpPr>
            <p:cNvPr id="18" name="Straight Connector 17"/>
            <p:cNvCxnSpPr/>
            <p:nvPr/>
          </p:nvCxnSpPr>
          <p:spPr>
            <a:xfrm flipV="1">
              <a:off x="5292080" y="2751751"/>
              <a:ext cx="864096" cy="15413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705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 calibration even possible?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402832" cy="4937760"/>
          </a:xfrm>
        </p:spPr>
        <p:txBody>
          <a:bodyPr/>
          <a:lstStyle/>
          <a:p>
            <a:r>
              <a:rPr lang="en-GB" dirty="0" smtClean="0"/>
              <a:t>Green line is best fit</a:t>
            </a:r>
            <a:endParaRPr lang="en-GB" dirty="0"/>
          </a:p>
          <a:p>
            <a:pPr lvl="1"/>
            <a:r>
              <a:rPr lang="en-GB" dirty="0" smtClean="0"/>
              <a:t>Minimises sum of squared residuals</a:t>
            </a:r>
          </a:p>
          <a:p>
            <a:pPr lvl="1"/>
            <a:r>
              <a:rPr lang="en-GB" dirty="0"/>
              <a:t>R</a:t>
            </a:r>
            <a:r>
              <a:rPr lang="en-GB" dirty="0" smtClean="0"/>
              <a:t>ed line seems </a:t>
            </a:r>
            <a:r>
              <a:rPr lang="en-GB" dirty="0"/>
              <a:t>better</a:t>
            </a:r>
          </a:p>
          <a:p>
            <a:pPr lvl="2"/>
            <a:r>
              <a:rPr lang="en-GB" dirty="0" smtClean="0"/>
              <a:t>But with </a:t>
            </a:r>
            <a:r>
              <a:rPr lang="en-GB" dirty="0"/>
              <a:t>constant bias</a:t>
            </a:r>
          </a:p>
          <a:p>
            <a:pPr lvl="1"/>
            <a:r>
              <a:rPr lang="en-GB" dirty="0" smtClean="0"/>
              <a:t>Green seems to be over-fitting</a:t>
            </a:r>
          </a:p>
          <a:p>
            <a:pPr lvl="2"/>
            <a:r>
              <a:rPr lang="en-GB" dirty="0" smtClean="0"/>
              <a:t>Errors don’t look independent</a:t>
            </a:r>
          </a:p>
          <a:p>
            <a:r>
              <a:rPr lang="en-GB" dirty="0" smtClean="0"/>
              <a:t>Can we learn the true value of the calibration parameter?</a:t>
            </a:r>
          </a:p>
          <a:p>
            <a:pPr lvl="1"/>
            <a:r>
              <a:rPr lang="en-GB" dirty="0" smtClean="0"/>
              <a:t>With more data</a:t>
            </a:r>
          </a:p>
          <a:p>
            <a:pPr lvl="2"/>
            <a:r>
              <a:rPr lang="en-GB" dirty="0" smtClean="0"/>
              <a:t>Keeping close to a straight line</a:t>
            </a:r>
          </a:p>
          <a:p>
            <a:pPr lvl="1"/>
            <a:r>
              <a:rPr lang="en-GB" dirty="0" smtClean="0"/>
              <a:t>Over a different range of x</a:t>
            </a:r>
            <a:endParaRPr lang="en-GB" dirty="0"/>
          </a:p>
          <a:p>
            <a:endParaRPr lang="en-GB" dirty="0"/>
          </a:p>
        </p:txBody>
      </p:sp>
      <p:grpSp>
        <p:nvGrpSpPr>
          <p:cNvPr id="16" name="Group 15"/>
          <p:cNvGrpSpPr/>
          <p:nvPr/>
        </p:nvGrpSpPr>
        <p:grpSpPr>
          <a:xfrm>
            <a:off x="4932040" y="2348880"/>
            <a:ext cx="3456384" cy="3321660"/>
            <a:chOff x="4932040" y="2348880"/>
            <a:chExt cx="3456384" cy="3321660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220072" y="3645024"/>
              <a:ext cx="2664296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/>
            <p:cNvGrpSpPr/>
            <p:nvPr/>
          </p:nvGrpSpPr>
          <p:grpSpPr>
            <a:xfrm>
              <a:off x="4932040" y="2348880"/>
              <a:ext cx="3456384" cy="3321660"/>
              <a:chOff x="4932040" y="2348880"/>
              <a:chExt cx="3456384" cy="332166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4932040" y="2348880"/>
                <a:ext cx="3312368" cy="2952328"/>
                <a:chOff x="4932040" y="2348880"/>
                <a:chExt cx="3312368" cy="2952328"/>
              </a:xfrm>
            </p:grpSpPr>
            <p:cxnSp>
              <p:nvCxnSpPr>
                <p:cNvPr id="21" name="Straight Connector 20"/>
                <p:cNvCxnSpPr/>
                <p:nvPr/>
              </p:nvCxnSpPr>
              <p:spPr>
                <a:xfrm>
                  <a:off x="4932040" y="5229200"/>
                  <a:ext cx="3312368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2" name="TextBox 21"/>
                <p:cNvSpPr txBox="1"/>
                <p:nvPr/>
              </p:nvSpPr>
              <p:spPr>
                <a:xfrm>
                  <a:off x="5292080" y="2996952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/>
                    <a:t>X</a:t>
                  </a:r>
                  <a:endParaRPr lang="en-GB" dirty="0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6408204" y="2915652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/>
                    <a:t>X</a:t>
                  </a:r>
                  <a:endParaRPr lang="en-GB" dirty="0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7380312" y="2751751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/>
                    <a:t>X</a:t>
                  </a:r>
                  <a:endParaRPr lang="en-GB" dirty="0"/>
                </a:p>
              </p:txBody>
            </p: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220072" y="2646290"/>
                  <a:ext cx="2592288" cy="1358774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5004048" y="2348880"/>
                  <a:ext cx="0" cy="295232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TextBox 19"/>
              <p:cNvSpPr txBox="1"/>
              <p:nvPr/>
            </p:nvSpPr>
            <p:spPr>
              <a:xfrm>
                <a:off x="8172400" y="5301208"/>
                <a:ext cx="2160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x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5127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 discrepancy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little example suggests that we need to allow that the model does not correctly represent reality</a:t>
            </a:r>
          </a:p>
          <a:p>
            <a:pPr lvl="1"/>
            <a:r>
              <a:rPr lang="en-GB" dirty="0" smtClean="0"/>
              <a:t>For </a:t>
            </a:r>
            <a:r>
              <a:rPr lang="en-GB" i="1" dirty="0" smtClean="0"/>
              <a:t>any</a:t>
            </a:r>
            <a:r>
              <a:rPr lang="en-GB" dirty="0" smtClean="0"/>
              <a:t> values of the calibration parameters</a:t>
            </a:r>
          </a:p>
          <a:p>
            <a:r>
              <a:rPr lang="en-GB" dirty="0" smtClean="0"/>
              <a:t>The simulator outputs deviate systematically from reality</a:t>
            </a:r>
          </a:p>
          <a:p>
            <a:pPr lvl="1"/>
            <a:r>
              <a:rPr lang="en-GB" dirty="0" smtClean="0"/>
              <a:t>Call it model bias or model discrepancy</a:t>
            </a:r>
          </a:p>
          <a:p>
            <a:r>
              <a:rPr lang="en-GB" dirty="0" smtClean="0"/>
              <a:t>It is claimed that acknowledging model discrepancy may allow us to achieve more realistic and appropriate estimates of calibration parameters</a:t>
            </a:r>
          </a:p>
          <a:p>
            <a:r>
              <a:rPr lang="en-GB" dirty="0" smtClean="0"/>
              <a:t>But to evaluate that claim, look at a simpler problem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970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900" dirty="0"/>
              <a:t/>
            </a:r>
            <a:br>
              <a:rPr lang="en-GB" sz="900" dirty="0"/>
            </a:br>
            <a:r>
              <a:rPr lang="en-GB" dirty="0" smtClean="0"/>
              <a:t>The meaning of parameters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What can we learn from simple models?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9/9/2011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SAMSI UQ Program: Methodology Workshop -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3F29-B273-498D-9E61-768BCA5BAB96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ny">
  <a:themeElements>
    <a:clrScheme name="Custom 6">
      <a:dk1>
        <a:sysClr val="windowText" lastClr="000000"/>
      </a:dk1>
      <a:lt1>
        <a:sysClr val="window" lastClr="FFFFFF"/>
      </a:lt1>
      <a:dk2>
        <a:srgbClr val="3E5D77"/>
      </a:dk2>
      <a:lt2>
        <a:srgbClr val="DDE9EC"/>
      </a:lt2>
      <a:accent1>
        <a:srgbClr val="C00000"/>
      </a:accent1>
      <a:accent2>
        <a:srgbClr val="B292CA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Tony</Template>
  <TotalTime>4613</TotalTime>
  <Words>1818</Words>
  <Application>Microsoft Office PowerPoint</Application>
  <PresentationFormat>On-screen Show (4:3)</PresentationFormat>
  <Paragraphs>338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Tony</vt:lpstr>
      <vt:lpstr>Calibration and Model Discrepancy</vt:lpstr>
      <vt:lpstr>Outline</vt:lpstr>
      <vt:lpstr> Why model discrepancy</vt:lpstr>
      <vt:lpstr>The calibration problem</vt:lpstr>
      <vt:lpstr>Traditional formulation</vt:lpstr>
      <vt:lpstr>Little example</vt:lpstr>
      <vt:lpstr>Is calibration even possible?</vt:lpstr>
      <vt:lpstr>Model discrepancy</vt:lpstr>
      <vt:lpstr> The meaning of parameters</vt:lpstr>
      <vt:lpstr>What do parameters mean?</vt:lpstr>
      <vt:lpstr>Example:  Poisson sample</vt:lpstr>
      <vt:lpstr>Example:  Linear regression</vt:lpstr>
      <vt:lpstr>Example:  A simple machine</vt:lpstr>
      <vt:lpstr>Simple machine – true model</vt:lpstr>
      <vt:lpstr>Calibration is just nonlinear regression</vt:lpstr>
      <vt:lpstr>Tuning and physical parameters</vt:lpstr>
      <vt:lpstr> Modelling discrepancy</vt:lpstr>
      <vt:lpstr>Model discrepancy</vt:lpstr>
      <vt:lpstr>Simple machine revisited</vt:lpstr>
      <vt:lpstr>PowerPoint Presentation</vt:lpstr>
      <vt:lpstr>Nonidentifiability</vt:lpstr>
      <vt:lpstr>The joint posterior</vt:lpstr>
      <vt:lpstr>Modelling the discrepancy</vt:lpstr>
      <vt:lpstr>What do I mean by ‘better’?</vt:lpstr>
      <vt:lpstr>Reification</vt:lpstr>
      <vt:lpstr>Extrapolation</vt:lpstr>
      <vt:lpstr> Conclusions</vt:lpstr>
      <vt:lpstr>Key messages</vt:lpstr>
      <vt:lpstr>Challenges </vt:lpstr>
      <vt:lpstr>Thanks to 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Tony O'Hagan</dc:creator>
  <cp:lastModifiedBy>Tony</cp:lastModifiedBy>
  <cp:revision>308</cp:revision>
  <dcterms:created xsi:type="dcterms:W3CDTF">2010-05-25T19:44:40Z</dcterms:created>
  <dcterms:modified xsi:type="dcterms:W3CDTF">2011-09-09T11:42:48Z</dcterms:modified>
</cp:coreProperties>
</file>