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8" r:id="rId2"/>
    <p:sldId id="265" r:id="rId3"/>
    <p:sldId id="266" r:id="rId4"/>
    <p:sldId id="267" r:id="rId5"/>
    <p:sldId id="393" r:id="rId6"/>
    <p:sldId id="268" r:id="rId7"/>
    <p:sldId id="269" r:id="rId8"/>
    <p:sldId id="270" r:id="rId9"/>
    <p:sldId id="271" r:id="rId10"/>
    <p:sldId id="286" r:id="rId11"/>
    <p:sldId id="272" r:id="rId12"/>
    <p:sldId id="273" r:id="rId13"/>
    <p:sldId id="359" r:id="rId14"/>
    <p:sldId id="367" r:id="rId15"/>
    <p:sldId id="332" r:id="rId16"/>
    <p:sldId id="396" r:id="rId17"/>
    <p:sldId id="360" r:id="rId18"/>
    <p:sldId id="404" r:id="rId19"/>
    <p:sldId id="397" r:id="rId20"/>
    <p:sldId id="275" r:id="rId21"/>
    <p:sldId id="291" r:id="rId22"/>
    <p:sldId id="322" r:id="rId23"/>
    <p:sldId id="328" r:id="rId24"/>
    <p:sldId id="326" r:id="rId25"/>
    <p:sldId id="323" r:id="rId26"/>
    <p:sldId id="324" r:id="rId27"/>
    <p:sldId id="316" r:id="rId28"/>
    <p:sldId id="317" r:id="rId29"/>
    <p:sldId id="320" r:id="rId30"/>
    <p:sldId id="321" r:id="rId31"/>
    <p:sldId id="325" r:id="rId32"/>
    <p:sldId id="398" r:id="rId33"/>
    <p:sldId id="327" r:id="rId34"/>
    <p:sldId id="336" r:id="rId35"/>
    <p:sldId id="305" r:id="rId36"/>
    <p:sldId id="303" r:id="rId37"/>
    <p:sldId id="304" r:id="rId38"/>
    <p:sldId id="337" r:id="rId39"/>
    <p:sldId id="309" r:id="rId40"/>
    <p:sldId id="403" r:id="rId41"/>
    <p:sldId id="281" r:id="rId42"/>
    <p:sldId id="277" r:id="rId43"/>
    <p:sldId id="280" r:id="rId44"/>
    <p:sldId id="283" r:id="rId45"/>
    <p:sldId id="399" r:id="rId46"/>
    <p:sldId id="400" r:id="rId47"/>
    <p:sldId id="401" r:id="rId48"/>
    <p:sldId id="402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1BBA"/>
    <a:srgbClr val="0824F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>
    <p:restoredLeft sz="20432" autoAdjust="0"/>
    <p:restoredTop sz="79718" autoAdjust="0"/>
  </p:normalViewPr>
  <p:slideViewPr>
    <p:cSldViewPr>
      <p:cViewPr varScale="1">
        <p:scale>
          <a:sx n="58" d="100"/>
          <a:sy n="58" d="100"/>
        </p:scale>
        <p:origin x="-13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2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A650EA-0944-4F0A-B372-5D493974E0F3}" type="datetimeFigureOut">
              <a:rPr lang="en-US" smtClean="0"/>
              <a:pPr/>
              <a:t>5/20/2011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BDC26A-4628-467A-BDD3-FE7E900548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DC26A-4628-467A-BDD3-FE7E900548B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Extension</a:t>
            </a:r>
            <a:r>
              <a:rPr lang="en-US" baseline="0" dirty="0" smtClean="0"/>
              <a:t> to c by McColl and </a:t>
            </a:r>
            <a:r>
              <a:rPr lang="en-US" baseline="0" dirty="0" err="1" smtClean="0"/>
              <a:t>Tiskin</a:t>
            </a:r>
            <a:r>
              <a:rPr lang="en-US" baseline="0" dirty="0" smtClean="0"/>
              <a:t> in CRCW PRAM model in 1999</a:t>
            </a:r>
          </a:p>
          <a:p>
            <a:r>
              <a:rPr lang="en-US" baseline="0" dirty="0" smtClean="0"/>
              <a:t>Ashcraft, Toledo tried LU, failed but we can!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Aggarwal</a:t>
            </a:r>
            <a:r>
              <a:rPr lang="en-US" baseline="0" dirty="0" smtClean="0"/>
              <a:t>, Chandra, </a:t>
            </a:r>
            <a:r>
              <a:rPr lang="en-US" baseline="0" dirty="0" err="1" smtClean="0"/>
              <a:t>Snir</a:t>
            </a:r>
            <a:r>
              <a:rPr lang="en-US" baseline="0" dirty="0" smtClean="0"/>
              <a:t> 1988</a:t>
            </a:r>
          </a:p>
          <a:p>
            <a:r>
              <a:rPr lang="en-US" baseline="0" dirty="0" err="1" smtClean="0"/>
              <a:t>Bernsten</a:t>
            </a:r>
            <a:r>
              <a:rPr lang="en-US" baseline="0" dirty="0" smtClean="0"/>
              <a:t>, 1988</a:t>
            </a:r>
          </a:p>
          <a:p>
            <a:r>
              <a:rPr lang="en-US" baseline="0" dirty="0" smtClean="0"/>
              <a:t>Gupta, Kumar 1993</a:t>
            </a:r>
          </a:p>
          <a:p>
            <a:r>
              <a:rPr lang="en-US" baseline="0" dirty="0" smtClean="0"/>
              <a:t>Johnson, 1993</a:t>
            </a:r>
          </a:p>
          <a:p>
            <a:endParaRPr lang="en-US" dirty="0" smtClean="0"/>
          </a:p>
          <a:p>
            <a:r>
              <a:rPr lang="en-US" dirty="0" smtClean="0"/>
              <a:t>Distinguished paper award, EuroPar’11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DC26A-4628-467A-BDD3-FE7E900548B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Arial" charset="0"/>
              </a:rPr>
              <a:t>BW recursion: contract sub-trees corresponding to matrices of M/3 elements to leaves, of cost M</a:t>
            </a:r>
          </a:p>
          <a:p>
            <a:endParaRPr lang="en-US" dirty="0" smtClean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Best Paper Prize, SPAA’11</a:t>
            </a:r>
          </a:p>
          <a:p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smtClean="0"/>
              <a:t>Well</a:t>
            </a:r>
            <a:r>
              <a:rPr lang="en-US" sz="2000" baseline="0" dirty="0" smtClean="0"/>
              <a:t> – partitioned = </a:t>
            </a:r>
            <a:r>
              <a:rPr lang="en-US" sz="2000" dirty="0" smtClean="0"/>
              <a:t> modest surface-to-volume ratio</a:t>
            </a:r>
            <a:endParaRPr lang="en-US" sz="19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900" dirty="0" smtClean="0"/>
              <a:t>See bebop.cs.berkeley.edu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900" dirty="0" smtClean="0"/>
              <a:t>CG: [van Rosendale, 83], [</a:t>
            </a:r>
            <a:r>
              <a:rPr lang="en-US" sz="1900" dirty="0" err="1" smtClean="0"/>
              <a:t>Chronopoulos</a:t>
            </a:r>
            <a:r>
              <a:rPr lang="en-US" sz="1900" dirty="0" smtClean="0"/>
              <a:t> and Gear, 89]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900" dirty="0" smtClean="0"/>
              <a:t>GMRES: [Walker, 88], [</a:t>
            </a:r>
            <a:r>
              <a:rPr lang="en-US" sz="1900" dirty="0" err="1" smtClean="0"/>
              <a:t>Joubert</a:t>
            </a:r>
            <a:r>
              <a:rPr lang="en-US" sz="1900" dirty="0" smtClean="0"/>
              <a:t> and Carey, 92], [</a:t>
            </a:r>
            <a:r>
              <a:rPr lang="en-US" sz="1900" dirty="0" err="1" smtClean="0"/>
              <a:t>Bai</a:t>
            </a:r>
            <a:r>
              <a:rPr lang="en-US" sz="1900" dirty="0" smtClean="0"/>
              <a:t> et al., 94]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DC26A-4628-467A-BDD3-FE7E900548B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C. J. Pfeifer, Data flow and storage allocation for the PDQ-5 program</a:t>
            </a:r>
            <a:br>
              <a:rPr lang="en-US" dirty="0" smtClean="0"/>
            </a:br>
            <a:r>
              <a:rPr lang="en-US" dirty="0" smtClean="0"/>
              <a:t>on the Philco-2000, Comm. ACM 6, No. 7 (1963), 365366.</a:t>
            </a:r>
          </a:p>
          <a:p>
            <a:endParaRPr lang="en-US" dirty="0" smtClean="0"/>
          </a:p>
          <a:p>
            <a:r>
              <a:rPr lang="en-US" dirty="0" smtClean="0"/>
              <a:t>Referred to in paper by </a:t>
            </a:r>
            <a:r>
              <a:rPr lang="en-US" dirty="0" err="1" smtClean="0"/>
              <a:t>Leiserson</a:t>
            </a:r>
            <a:r>
              <a:rPr lang="en-US" dirty="0" smtClean="0"/>
              <a:t>/</a:t>
            </a:r>
            <a:r>
              <a:rPr lang="en-US" dirty="0" err="1" smtClean="0"/>
              <a:t>Rao</a:t>
            </a:r>
            <a:r>
              <a:rPr lang="en-US" dirty="0" smtClean="0"/>
              <a:t>/Toledo/ in 1993 paper </a:t>
            </a:r>
            <a:r>
              <a:rPr lang="en-US" smtClean="0"/>
              <a:t>on blocking covers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DC26A-4628-467A-BDD3-FE7E900548B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Red needed for k=1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Green also needed for k=2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Blue also needed for k=3</a:t>
            </a:r>
          </a:p>
        </p:txBody>
      </p:sp>
      <p:sp>
        <p:nvSpPr>
          <p:cNvPr id="30310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93992">
              <a:defRPr/>
            </a:pPr>
            <a:fld id="{9D58864D-29E8-4E5F-9B53-C24FEDD6ADF1}" type="slidenum">
              <a:rPr lang="en-US" smtClean="0"/>
              <a:pPr defTabSz="893992">
                <a:defRPr/>
              </a:pPr>
              <a:t>34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3885903" y="8687405"/>
            <a:ext cx="2972097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2" tIns="48327" rIns="96652" bIns="48327" anchor="b"/>
          <a:lstStyle/>
          <a:p>
            <a:pPr algn="r" defTabSz="965540" eaLnBrk="0" hangingPunct="0">
              <a:spcBef>
                <a:spcPct val="50000"/>
              </a:spcBef>
            </a:pPr>
            <a:fld id="{2A98A6F1-1E2B-4284-A25F-D3FF1E27D238}" type="slidenum">
              <a:rPr lang="en-US" sz="1300">
                <a:latin typeface="Times" charset="0"/>
              </a:rPr>
              <a:pPr algn="r" defTabSz="965540" eaLnBrk="0" hangingPunct="0">
                <a:spcBef>
                  <a:spcPct val="50000"/>
                </a:spcBef>
              </a:pPr>
              <a:t>45</a:t>
            </a:fld>
            <a:endParaRPr lang="en-US" sz="1300" dirty="0">
              <a:latin typeface="Times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latin typeface="Times" charset="0"/>
              </a:rPr>
              <a:t>Some people might subdivide, some might combine them together</a:t>
            </a:r>
          </a:p>
          <a:p>
            <a:pPr eaLnBrk="1" hangingPunct="1"/>
            <a:endParaRPr lang="en-US" smtClean="0">
              <a:latin typeface="Times" charset="0"/>
            </a:endParaRPr>
          </a:p>
          <a:p>
            <a:pPr eaLnBrk="1" hangingPunct="1"/>
            <a:endParaRPr lang="en-US" smtClean="0">
              <a:latin typeface="Times" charset="0"/>
            </a:endParaRPr>
          </a:p>
          <a:p>
            <a:pPr eaLnBrk="1" hangingPunct="1"/>
            <a:r>
              <a:rPr lang="en-US" smtClean="0">
                <a:latin typeface="Times" charset="0"/>
              </a:rPr>
              <a:t>Trying to stretch a computer architecture then you can do subcategories as well</a:t>
            </a:r>
          </a:p>
          <a:p>
            <a:pPr eaLnBrk="1" hangingPunct="1"/>
            <a:r>
              <a:rPr lang="en-US" smtClean="0">
                <a:latin typeface="Times" charset="0"/>
              </a:rPr>
              <a:t>Graph Traversal = Probabilistic Models</a:t>
            </a:r>
          </a:p>
          <a:p>
            <a:pPr eaLnBrk="1" hangingPunct="1"/>
            <a:r>
              <a:rPr lang="en-US" smtClean="0">
                <a:latin typeface="Times" charset="0"/>
              </a:rPr>
              <a:t>N-Body = Particle Methods, …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3885903" y="8687405"/>
            <a:ext cx="2972097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2" tIns="48327" rIns="96652" bIns="48327" anchor="b"/>
          <a:lstStyle/>
          <a:p>
            <a:pPr algn="r" defTabSz="965540" eaLnBrk="0" hangingPunct="0">
              <a:spcBef>
                <a:spcPct val="50000"/>
              </a:spcBef>
            </a:pPr>
            <a:fld id="{5BB50574-EDF8-46E6-986E-88C5BB2C93A1}" type="slidenum">
              <a:rPr lang="en-US" sz="1300">
                <a:latin typeface="Times" charset="0"/>
              </a:rPr>
              <a:pPr algn="r" defTabSz="965540" eaLnBrk="0" hangingPunct="0">
                <a:spcBef>
                  <a:spcPct val="50000"/>
                </a:spcBef>
              </a:pPr>
              <a:t>46</a:t>
            </a:fld>
            <a:endParaRPr lang="en-US" sz="1300" dirty="0">
              <a:latin typeface="Times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latin typeface="Times" charset="0"/>
              </a:rPr>
              <a:t>Some people might subdivide, some might combine them together</a:t>
            </a:r>
          </a:p>
          <a:p>
            <a:pPr eaLnBrk="1" hangingPunct="1"/>
            <a:endParaRPr lang="en-US" smtClean="0">
              <a:latin typeface="Times" charset="0"/>
            </a:endParaRPr>
          </a:p>
          <a:p>
            <a:pPr eaLnBrk="1" hangingPunct="1"/>
            <a:endParaRPr lang="en-US" smtClean="0">
              <a:latin typeface="Times" charset="0"/>
            </a:endParaRPr>
          </a:p>
          <a:p>
            <a:pPr eaLnBrk="1" hangingPunct="1"/>
            <a:r>
              <a:rPr lang="en-US" smtClean="0">
                <a:latin typeface="Times" charset="0"/>
              </a:rPr>
              <a:t>Trying to stretch a computer architecture then you can do subcategories as well</a:t>
            </a:r>
          </a:p>
          <a:p>
            <a:pPr eaLnBrk="1" hangingPunct="1"/>
            <a:r>
              <a:rPr lang="en-US" smtClean="0">
                <a:latin typeface="Times" charset="0"/>
              </a:rPr>
              <a:t>Graph Traversal = Probabilistic Models</a:t>
            </a:r>
          </a:p>
          <a:p>
            <a:pPr eaLnBrk="1" hangingPunct="1"/>
            <a:r>
              <a:rPr lang="en-US" smtClean="0">
                <a:latin typeface="Times" charset="0"/>
              </a:rPr>
              <a:t>N-Body = Particle Methods, …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3885903" y="8687405"/>
            <a:ext cx="2972097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2" tIns="48327" rIns="96652" bIns="48327" anchor="b"/>
          <a:lstStyle/>
          <a:p>
            <a:pPr algn="r" defTabSz="965540" eaLnBrk="0" hangingPunct="0">
              <a:spcBef>
                <a:spcPct val="50000"/>
              </a:spcBef>
            </a:pPr>
            <a:fld id="{C5E8A5D1-C148-4764-9828-33F27C0EBBE9}" type="slidenum">
              <a:rPr lang="en-US" sz="1300">
                <a:latin typeface="Times" charset="0"/>
              </a:rPr>
              <a:pPr algn="r" defTabSz="965540" eaLnBrk="0" hangingPunct="0">
                <a:spcBef>
                  <a:spcPct val="50000"/>
                </a:spcBef>
              </a:pPr>
              <a:t>47</a:t>
            </a:fld>
            <a:endParaRPr lang="en-US" sz="1300" dirty="0">
              <a:latin typeface="Times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latin typeface="Times" charset="0"/>
              </a:rPr>
              <a:t>Some people might subdivide, some might combine them together</a:t>
            </a:r>
          </a:p>
          <a:p>
            <a:pPr eaLnBrk="1" hangingPunct="1"/>
            <a:endParaRPr lang="en-US" smtClean="0">
              <a:latin typeface="Times" charset="0"/>
            </a:endParaRPr>
          </a:p>
          <a:p>
            <a:pPr eaLnBrk="1" hangingPunct="1"/>
            <a:endParaRPr lang="en-US" smtClean="0">
              <a:latin typeface="Times" charset="0"/>
            </a:endParaRPr>
          </a:p>
          <a:p>
            <a:pPr eaLnBrk="1" hangingPunct="1"/>
            <a:r>
              <a:rPr lang="en-US" smtClean="0">
                <a:latin typeface="Times" charset="0"/>
              </a:rPr>
              <a:t>Trying to stretch a computer architecture then you can do subcategories as well</a:t>
            </a:r>
          </a:p>
          <a:p>
            <a:pPr eaLnBrk="1" hangingPunct="1"/>
            <a:r>
              <a:rPr lang="en-US" smtClean="0">
                <a:latin typeface="Times" charset="0"/>
              </a:rPr>
              <a:t>Graph Traversal = Probabilistic Models</a:t>
            </a:r>
          </a:p>
          <a:p>
            <a:pPr eaLnBrk="1" hangingPunct="1"/>
            <a:r>
              <a:rPr lang="en-US" smtClean="0">
                <a:latin typeface="Times" charset="0"/>
              </a:rPr>
              <a:t>N-Body = Particle Methods, …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 txBox="1">
            <a:spLocks noGrp="1" noChangeArrowheads="1"/>
          </p:cNvSpPr>
          <p:nvPr/>
        </p:nvSpPr>
        <p:spPr bwMode="auto">
          <a:xfrm>
            <a:off x="3885903" y="8687405"/>
            <a:ext cx="2972097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2" tIns="48327" rIns="96652" bIns="48327" anchor="b"/>
          <a:lstStyle/>
          <a:p>
            <a:pPr algn="r" defTabSz="965540" eaLnBrk="0" hangingPunct="0">
              <a:spcBef>
                <a:spcPct val="50000"/>
              </a:spcBef>
            </a:pPr>
            <a:fld id="{D102B797-A908-493F-8AE6-4C5B3BB3D8C9}" type="slidenum">
              <a:rPr lang="en-US" sz="1300">
                <a:latin typeface="Times" charset="0"/>
              </a:rPr>
              <a:pPr algn="r" defTabSz="965540" eaLnBrk="0" hangingPunct="0">
                <a:spcBef>
                  <a:spcPct val="50000"/>
                </a:spcBef>
              </a:pPr>
              <a:t>48</a:t>
            </a:fld>
            <a:endParaRPr lang="en-US" sz="1300" dirty="0">
              <a:latin typeface="Times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latin typeface="Times" charset="0"/>
              </a:rPr>
              <a:t>Some people might subdivide, some might combine them together</a:t>
            </a:r>
          </a:p>
          <a:p>
            <a:pPr eaLnBrk="1" hangingPunct="1"/>
            <a:endParaRPr lang="en-US" smtClean="0">
              <a:latin typeface="Times" charset="0"/>
            </a:endParaRPr>
          </a:p>
          <a:p>
            <a:pPr eaLnBrk="1" hangingPunct="1"/>
            <a:endParaRPr lang="en-US" smtClean="0">
              <a:latin typeface="Times" charset="0"/>
            </a:endParaRPr>
          </a:p>
          <a:p>
            <a:pPr eaLnBrk="1" hangingPunct="1"/>
            <a:r>
              <a:rPr lang="en-US" smtClean="0">
                <a:latin typeface="Times" charset="0"/>
              </a:rPr>
              <a:t>Trying to stretch a computer architecture then you can do subcategories as well</a:t>
            </a:r>
          </a:p>
          <a:p>
            <a:pPr eaLnBrk="1" hangingPunct="1"/>
            <a:r>
              <a:rPr lang="en-US" smtClean="0">
                <a:latin typeface="Times" charset="0"/>
              </a:rPr>
              <a:t>Graph Traversal = Probabilistic Models</a:t>
            </a:r>
          </a:p>
          <a:p>
            <a:pPr eaLnBrk="1" hangingPunct="1"/>
            <a:r>
              <a:rPr lang="en-US" smtClean="0">
                <a:latin typeface="Times" charset="0"/>
              </a:rPr>
              <a:t>N-Body = Particle Methods, …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2008</a:t>
            </a:r>
            <a:r>
              <a:rPr lang="en-US" baseline="0" dirty="0" smtClean="0"/>
              <a:t> DARPA </a:t>
            </a:r>
            <a:r>
              <a:rPr lang="en-US" baseline="0" dirty="0" err="1" smtClean="0"/>
              <a:t>Exascale</a:t>
            </a:r>
            <a:r>
              <a:rPr lang="en-US" baseline="0" dirty="0" smtClean="0"/>
              <a:t> report has similar prediction:</a:t>
            </a:r>
          </a:p>
          <a:p>
            <a:r>
              <a:rPr lang="en-US" baseline="0" dirty="0" smtClean="0"/>
              <a:t>Gap between DRAM access time and flops will increase </a:t>
            </a:r>
          </a:p>
          <a:p>
            <a:r>
              <a:rPr lang="en-US" baseline="0" dirty="0" smtClean="0"/>
              <a:t>100x over coming decade to balance power usage between </a:t>
            </a:r>
          </a:p>
          <a:p>
            <a:r>
              <a:rPr lang="en-US" baseline="0" dirty="0" smtClean="0"/>
              <a:t>processors, DRAM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DC26A-4628-467A-BDD3-FE7E900548B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charset="0"/>
              </a:rPr>
              <a:t>All true for dense or sparse, LU, Cholesky (complete or incomplete),</a:t>
            </a:r>
          </a:p>
          <a:p>
            <a:r>
              <a:rPr lang="en-US" smtClean="0">
                <a:latin typeface="Arial" charset="0"/>
              </a:rPr>
              <a:t>And we also believe QR</a:t>
            </a:r>
          </a:p>
        </p:txBody>
      </p:sp>
      <p:sp>
        <p:nvSpPr>
          <p:cNvPr id="58372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CS267 Lecture 2</a:t>
            </a:r>
          </a:p>
        </p:txBody>
      </p:sp>
      <p:sp>
        <p:nvSpPr>
          <p:cNvPr id="58373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6D342E-4F0E-444C-B824-6E5F4CE7B63A}" type="slidenum">
              <a:rPr lang="en-US" smtClean="0"/>
              <a:pPr>
                <a:defRPr/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Arial" charset="0"/>
              </a:rPr>
              <a:t>Oldest</a:t>
            </a:r>
            <a:r>
              <a:rPr lang="en-US" baseline="0" dirty="0" smtClean="0">
                <a:latin typeface="Arial" charset="0"/>
              </a:rPr>
              <a:t> reference for idea of tree: </a:t>
            </a:r>
            <a:r>
              <a:rPr lang="en-US" baseline="0" dirty="0" err="1" smtClean="0">
                <a:latin typeface="Arial" charset="0"/>
              </a:rPr>
              <a:t>Golub</a:t>
            </a:r>
            <a:r>
              <a:rPr lang="en-US" baseline="0" dirty="0" smtClean="0">
                <a:latin typeface="Arial" charset="0"/>
              </a:rPr>
              <a:t>/</a:t>
            </a:r>
            <a:r>
              <a:rPr lang="en-US" baseline="0" dirty="0" err="1" smtClean="0">
                <a:latin typeface="Arial" charset="0"/>
              </a:rPr>
              <a:t>Plemmons</a:t>
            </a:r>
            <a:r>
              <a:rPr lang="en-US" baseline="0" dirty="0" smtClean="0">
                <a:latin typeface="Arial" charset="0"/>
              </a:rPr>
              <a:t>/</a:t>
            </a:r>
            <a:r>
              <a:rPr lang="en-US" baseline="0" dirty="0" err="1" smtClean="0">
                <a:latin typeface="Arial" charset="0"/>
              </a:rPr>
              <a:t>Sameh</a:t>
            </a:r>
            <a:r>
              <a:rPr lang="en-US" baseline="0" dirty="0" smtClean="0">
                <a:latin typeface="Arial" charset="0"/>
              </a:rPr>
              <a:t> 1988,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>
                <a:latin typeface="Arial" charset="0"/>
              </a:rPr>
              <a:t>But didn’t avoid communication</a:t>
            </a:r>
            <a:endParaRPr lang="en-US" dirty="0" smtClean="0">
              <a:latin typeface="Arial" charset="0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47A458-4E5B-40E3-B386-8D6E88787EC7}" type="slidenum">
              <a:rPr lang="en-US" smtClean="0"/>
              <a:pPr>
                <a:defRPr/>
              </a:pPr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Transition: TSQR -&gt; CAQR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DC26A-4628-467A-BDD3-FE7E900548B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79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CS267 Lecture 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A5644A-7184-4478-A98B-0804BDABBC9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Vertical axis log2(n^2/p) is memory per processor</a:t>
            </a:r>
          </a:p>
          <a:p>
            <a:r>
              <a:rPr lang="en-US" dirty="0" smtClean="0"/>
              <a:t>Horizontal</a:t>
            </a:r>
            <a:r>
              <a:rPr lang="en-US" baseline="0" dirty="0" smtClean="0"/>
              <a:t> axis log2(p) is processor count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DC26A-4628-467A-BDD3-FE7E900548B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79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CS267 Lecture 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A5644A-7184-4478-A98B-0804BDABBC9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79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CS267 Lecture 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A5644A-7184-4478-A98B-0804BDABBC9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2BE1A-6E79-45AA-87B6-3B5276F3DFE9}" type="datetimeFigureOut">
              <a:rPr lang="en-US" smtClean="0"/>
              <a:pPr/>
              <a:t>5/20/2011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C465F-4BC1-423B-9C20-6A43412091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2BE1A-6E79-45AA-87B6-3B5276F3DFE9}" type="datetimeFigureOut">
              <a:rPr lang="en-US" smtClean="0"/>
              <a:pPr/>
              <a:t>5/20/2011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C465F-4BC1-423B-9C20-6A43412091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2BE1A-6E79-45AA-87B6-3B5276F3DFE9}" type="datetimeFigureOut">
              <a:rPr lang="en-US" smtClean="0"/>
              <a:pPr/>
              <a:t>5/20/2011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C465F-4BC1-423B-9C20-6A43412091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03/02/2009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CS267 Lecture 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C1DB8-F248-42BB-BDE3-451471CF73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2BE1A-6E79-45AA-87B6-3B5276F3DFE9}" type="datetimeFigureOut">
              <a:rPr lang="en-US" smtClean="0"/>
              <a:pPr/>
              <a:t>5/20/2011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C465F-4BC1-423B-9C20-6A43412091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2BE1A-6E79-45AA-87B6-3B5276F3DFE9}" type="datetimeFigureOut">
              <a:rPr lang="en-US" smtClean="0"/>
              <a:pPr/>
              <a:t>5/20/2011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C465F-4BC1-423B-9C20-6A43412091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2BE1A-6E79-45AA-87B6-3B5276F3DFE9}" type="datetimeFigureOut">
              <a:rPr lang="en-US" smtClean="0"/>
              <a:pPr/>
              <a:t>5/20/2011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C465F-4BC1-423B-9C20-6A43412091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2BE1A-6E79-45AA-87B6-3B5276F3DFE9}" type="datetimeFigureOut">
              <a:rPr lang="en-US" smtClean="0"/>
              <a:pPr/>
              <a:t>5/20/2011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C465F-4BC1-423B-9C20-6A43412091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2BE1A-6E79-45AA-87B6-3B5276F3DFE9}" type="datetimeFigureOut">
              <a:rPr lang="en-US" smtClean="0"/>
              <a:pPr/>
              <a:t>5/20/2011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C465F-4BC1-423B-9C20-6A43412091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2BE1A-6E79-45AA-87B6-3B5276F3DFE9}" type="datetimeFigureOut">
              <a:rPr lang="en-US" smtClean="0"/>
              <a:pPr/>
              <a:t>5/20/2011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C465F-4BC1-423B-9C20-6A43412091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2BE1A-6E79-45AA-87B6-3B5276F3DFE9}" type="datetimeFigureOut">
              <a:rPr lang="en-US" smtClean="0"/>
              <a:pPr/>
              <a:t>5/20/2011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C465F-4BC1-423B-9C20-6A43412091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2BE1A-6E79-45AA-87B6-3B5276F3DFE9}" type="datetimeFigureOut">
              <a:rPr lang="en-US" smtClean="0"/>
              <a:pPr/>
              <a:t>5/20/2011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C465F-4BC1-423B-9C20-6A43412091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2BE1A-6E79-45AA-87B6-3B5276F3DFE9}" type="datetimeFigureOut">
              <a:rPr lang="en-US" smtClean="0"/>
              <a:pPr/>
              <a:t>5/20/2011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C465F-4BC1-423B-9C20-6A43412091F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a.cnr.it/ISSNLA2010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Excel_97-2003_Worksheet1.xls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Microsoft_Office_Excel_97-2003_Worksheet2.xls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Microsoft_Office_Excel_97-2003_Worksheet3.xls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Microsoft_Office_Excel_97-2003_Worksheet4.xls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Avoiding Communication  in</a:t>
            </a:r>
            <a:br>
              <a:rPr lang="en-US" dirty="0" smtClean="0"/>
            </a:br>
            <a:r>
              <a:rPr lang="en-US" dirty="0" smtClean="0"/>
              <a:t>Numerical Linear Algebra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Jim </a:t>
            </a:r>
            <a:r>
              <a:rPr lang="en-US" dirty="0" err="1" smtClean="0">
                <a:solidFill>
                  <a:schemeClr val="tx2"/>
                </a:solidFill>
              </a:rPr>
              <a:t>Demmel</a:t>
            </a:r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EECS &amp; Math Departments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UC Berkeley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798513" y="0"/>
            <a:ext cx="7097712" cy="801687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TSQR: QR of a </a:t>
            </a:r>
            <a:r>
              <a:rPr lang="fr-FR" dirty="0" err="1" smtClean="0"/>
              <a:t>Tall</a:t>
            </a:r>
            <a:r>
              <a:rPr lang="fr-FR" dirty="0" smtClean="0"/>
              <a:t>, </a:t>
            </a:r>
            <a:r>
              <a:rPr lang="fr-FR" dirty="0" err="1" smtClean="0"/>
              <a:t>Skinny</a:t>
            </a:r>
            <a:r>
              <a:rPr lang="fr-FR" dirty="0" smtClean="0"/>
              <a:t> </a:t>
            </a:r>
            <a:r>
              <a:rPr lang="fr-FR" dirty="0" err="1" smtClean="0"/>
              <a:t>matrix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960ED04-2F49-4DBD-B1F4-6D9545EC3AD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pSp>
        <p:nvGrpSpPr>
          <p:cNvPr id="2" name="Group 107"/>
          <p:cNvGrpSpPr>
            <a:grpSpLocks/>
          </p:cNvGrpSpPr>
          <p:nvPr/>
        </p:nvGrpSpPr>
        <p:grpSpPr bwMode="auto">
          <a:xfrm>
            <a:off x="638175" y="1244600"/>
            <a:ext cx="7659688" cy="1570038"/>
            <a:chOff x="798513" y="1244600"/>
            <a:chExt cx="7659687" cy="1570038"/>
          </a:xfrm>
        </p:grpSpPr>
        <p:sp>
          <p:nvSpPr>
            <p:cNvPr id="29731" name="TextBox 3"/>
            <p:cNvSpPr txBox="1">
              <a:spLocks noChangeArrowheads="1"/>
            </p:cNvSpPr>
            <p:nvPr/>
          </p:nvSpPr>
          <p:spPr bwMode="auto">
            <a:xfrm>
              <a:off x="798513" y="1813831"/>
              <a:ext cx="62709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0" dirty="0">
                  <a:solidFill>
                    <a:srgbClr val="C00000"/>
                  </a:solidFill>
                </a:rPr>
                <a:t>W</a:t>
              </a:r>
              <a:r>
                <a:rPr lang="en-US" b="0" dirty="0">
                  <a:solidFill>
                    <a:srgbClr val="C00000"/>
                  </a:solidFill>
                </a:rPr>
                <a:t> =</a:t>
              </a:r>
            </a:p>
          </p:txBody>
        </p: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810781" y="1244600"/>
              <a:ext cx="1384300" cy="1570038"/>
              <a:chOff x="9728615" y="4145340"/>
              <a:chExt cx="1384677" cy="1569660"/>
            </a:xfrm>
          </p:grpSpPr>
          <p:sp>
            <p:nvSpPr>
              <p:cNvPr id="29762" name="Double Bracket 4"/>
              <p:cNvSpPr>
                <a:spLocks noChangeArrowheads="1"/>
              </p:cNvSpPr>
              <p:nvPr/>
            </p:nvSpPr>
            <p:spPr bwMode="auto">
              <a:xfrm>
                <a:off x="9728615" y="4145340"/>
                <a:ext cx="1384677" cy="1569660"/>
              </a:xfrm>
              <a:prstGeom prst="bracketPair">
                <a:avLst>
                  <a:gd name="adj" fmla="val 16667"/>
                </a:avLst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9763" name="TextBox 5"/>
              <p:cNvSpPr txBox="1">
                <a:spLocks noChangeArrowheads="1"/>
              </p:cNvSpPr>
              <p:nvPr/>
            </p:nvSpPr>
            <p:spPr bwMode="auto">
              <a:xfrm>
                <a:off x="9866790" y="4145340"/>
                <a:ext cx="1186543" cy="15696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0">
                    <a:solidFill>
                      <a:schemeClr val="tx1"/>
                    </a:solidFill>
                  </a:rPr>
                  <a:t>Q</a:t>
                </a:r>
                <a:r>
                  <a:rPr lang="en-US" sz="2400" b="0" baseline="-25000">
                    <a:solidFill>
                      <a:schemeClr val="tx1"/>
                    </a:solidFill>
                  </a:rPr>
                  <a:t>00</a:t>
                </a:r>
                <a:r>
                  <a:rPr lang="en-US" sz="2400" b="0">
                    <a:solidFill>
                      <a:schemeClr val="tx1"/>
                    </a:solidFill>
                  </a:rPr>
                  <a:t> R</a:t>
                </a:r>
                <a:r>
                  <a:rPr lang="en-US" sz="2400" b="0" baseline="-25000">
                    <a:solidFill>
                      <a:schemeClr val="tx1"/>
                    </a:solidFill>
                  </a:rPr>
                  <a:t>00</a:t>
                </a:r>
              </a:p>
              <a:p>
                <a:r>
                  <a:rPr lang="en-US" sz="2400" b="0">
                    <a:solidFill>
                      <a:schemeClr val="tx1"/>
                    </a:solidFill>
                  </a:rPr>
                  <a:t>Q</a:t>
                </a:r>
                <a:r>
                  <a:rPr lang="en-US" sz="2400" b="0" baseline="-25000">
                    <a:solidFill>
                      <a:schemeClr val="tx1"/>
                    </a:solidFill>
                  </a:rPr>
                  <a:t>10</a:t>
                </a:r>
                <a:r>
                  <a:rPr lang="en-US" sz="2400" b="0">
                    <a:solidFill>
                      <a:schemeClr val="tx1"/>
                    </a:solidFill>
                  </a:rPr>
                  <a:t> R</a:t>
                </a:r>
                <a:r>
                  <a:rPr lang="en-US" sz="2400" b="0" baseline="-25000">
                    <a:solidFill>
                      <a:schemeClr val="tx1"/>
                    </a:solidFill>
                  </a:rPr>
                  <a:t>10</a:t>
                </a:r>
              </a:p>
              <a:p>
                <a:r>
                  <a:rPr lang="en-US" sz="2400" b="0">
                    <a:solidFill>
                      <a:schemeClr val="tx1"/>
                    </a:solidFill>
                  </a:rPr>
                  <a:t>Q</a:t>
                </a:r>
                <a:r>
                  <a:rPr lang="en-US" sz="2400" b="0" baseline="-25000">
                    <a:solidFill>
                      <a:schemeClr val="tx1"/>
                    </a:solidFill>
                  </a:rPr>
                  <a:t>20</a:t>
                </a:r>
                <a:r>
                  <a:rPr lang="en-US" sz="2400" b="0">
                    <a:solidFill>
                      <a:schemeClr val="tx1"/>
                    </a:solidFill>
                  </a:rPr>
                  <a:t> R</a:t>
                </a:r>
                <a:r>
                  <a:rPr lang="en-US" sz="2400" b="0" baseline="-25000">
                    <a:solidFill>
                      <a:schemeClr val="tx1"/>
                    </a:solidFill>
                  </a:rPr>
                  <a:t>20</a:t>
                </a:r>
              </a:p>
              <a:p>
                <a:r>
                  <a:rPr lang="en-US" sz="2400" b="0">
                    <a:solidFill>
                      <a:schemeClr val="tx1"/>
                    </a:solidFill>
                  </a:rPr>
                  <a:t>Q</a:t>
                </a:r>
                <a:r>
                  <a:rPr lang="en-US" sz="2400" b="0" baseline="-25000">
                    <a:solidFill>
                      <a:schemeClr val="tx1"/>
                    </a:solidFill>
                  </a:rPr>
                  <a:t>30</a:t>
                </a:r>
                <a:r>
                  <a:rPr lang="en-US" sz="2400" b="0">
                    <a:solidFill>
                      <a:schemeClr val="tx1"/>
                    </a:solidFill>
                  </a:rPr>
                  <a:t> R</a:t>
                </a:r>
                <a:r>
                  <a:rPr lang="en-US" sz="2400" b="0" baseline="-25000">
                    <a:solidFill>
                      <a:schemeClr val="tx1"/>
                    </a:solidFill>
                  </a:rPr>
                  <a:t>30</a:t>
                </a:r>
              </a:p>
            </p:txBody>
          </p:sp>
        </p:grpSp>
        <p:grpSp>
          <p:nvGrpSpPr>
            <p:cNvPr id="5" name="Group 7"/>
            <p:cNvGrpSpPr>
              <a:grpSpLocks/>
            </p:cNvGrpSpPr>
            <p:nvPr/>
          </p:nvGrpSpPr>
          <p:grpSpPr bwMode="auto">
            <a:xfrm>
              <a:off x="1681163" y="1244600"/>
              <a:ext cx="727075" cy="1570038"/>
              <a:chOff x="9728615" y="4145340"/>
              <a:chExt cx="1384677" cy="1569660"/>
            </a:xfrm>
          </p:grpSpPr>
          <p:sp>
            <p:nvSpPr>
              <p:cNvPr id="29760" name="Double Bracket 8"/>
              <p:cNvSpPr>
                <a:spLocks noChangeArrowheads="1"/>
              </p:cNvSpPr>
              <p:nvPr/>
            </p:nvSpPr>
            <p:spPr bwMode="auto">
              <a:xfrm>
                <a:off x="9728615" y="4145340"/>
                <a:ext cx="1384677" cy="1569660"/>
              </a:xfrm>
              <a:prstGeom prst="bracketPair">
                <a:avLst>
                  <a:gd name="adj" fmla="val 16667"/>
                </a:avLst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9761" name="TextBox 9"/>
              <p:cNvSpPr txBox="1">
                <a:spLocks noChangeArrowheads="1"/>
              </p:cNvSpPr>
              <p:nvPr/>
            </p:nvSpPr>
            <p:spPr bwMode="auto">
              <a:xfrm>
                <a:off x="9866790" y="4145340"/>
                <a:ext cx="588623" cy="15696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0">
                    <a:solidFill>
                      <a:schemeClr val="tx1"/>
                    </a:solidFill>
                  </a:rPr>
                  <a:t>W</a:t>
                </a:r>
                <a:r>
                  <a:rPr lang="en-US" sz="2400" b="0" baseline="-25000">
                    <a:solidFill>
                      <a:schemeClr val="tx1"/>
                    </a:solidFill>
                  </a:rPr>
                  <a:t>0</a:t>
                </a:r>
              </a:p>
              <a:p>
                <a:r>
                  <a:rPr lang="en-US" sz="2400" b="0">
                    <a:solidFill>
                      <a:schemeClr val="tx1"/>
                    </a:solidFill>
                  </a:rPr>
                  <a:t>W</a:t>
                </a:r>
                <a:r>
                  <a:rPr lang="en-US" sz="2400" b="0" baseline="-25000">
                    <a:solidFill>
                      <a:schemeClr val="tx1"/>
                    </a:solidFill>
                  </a:rPr>
                  <a:t>1</a:t>
                </a:r>
              </a:p>
              <a:p>
                <a:r>
                  <a:rPr lang="en-US" sz="2400" b="0">
                    <a:solidFill>
                      <a:schemeClr val="tx1"/>
                    </a:solidFill>
                  </a:rPr>
                  <a:t>W</a:t>
                </a:r>
                <a:r>
                  <a:rPr lang="en-US" sz="2400" b="0" baseline="-25000">
                    <a:solidFill>
                      <a:schemeClr val="tx1"/>
                    </a:solidFill>
                  </a:rPr>
                  <a:t>2</a:t>
                </a:r>
              </a:p>
              <a:p>
                <a:r>
                  <a:rPr lang="en-US" sz="2400" b="0">
                    <a:solidFill>
                      <a:schemeClr val="tx1"/>
                    </a:solidFill>
                  </a:rPr>
                  <a:t>W</a:t>
                </a:r>
                <a:r>
                  <a:rPr lang="en-US" sz="2400" b="0" baseline="-25000">
                    <a:solidFill>
                      <a:schemeClr val="tx1"/>
                    </a:solidFill>
                  </a:rPr>
                  <a:t>3</a:t>
                </a:r>
              </a:p>
            </p:txBody>
          </p:sp>
        </p:grpSp>
        <p:grpSp>
          <p:nvGrpSpPr>
            <p:cNvPr id="6" name="Group 13"/>
            <p:cNvGrpSpPr>
              <a:grpSpLocks/>
            </p:cNvGrpSpPr>
            <p:nvPr/>
          </p:nvGrpSpPr>
          <p:grpSpPr bwMode="auto">
            <a:xfrm>
              <a:off x="4689026" y="1244600"/>
              <a:ext cx="2563813" cy="1570038"/>
              <a:chOff x="9728615" y="4145340"/>
              <a:chExt cx="1384677" cy="1569660"/>
            </a:xfrm>
          </p:grpSpPr>
          <p:sp>
            <p:nvSpPr>
              <p:cNvPr id="29758" name="Double Bracket 14"/>
              <p:cNvSpPr>
                <a:spLocks noChangeArrowheads="1"/>
              </p:cNvSpPr>
              <p:nvPr/>
            </p:nvSpPr>
            <p:spPr bwMode="auto">
              <a:xfrm>
                <a:off x="9728615" y="4145340"/>
                <a:ext cx="1384677" cy="1569660"/>
              </a:xfrm>
              <a:prstGeom prst="bracketPair">
                <a:avLst>
                  <a:gd name="adj" fmla="val 16667"/>
                </a:avLst>
              </a:prstGeom>
              <a:noFill/>
              <a:ln w="12700" algn="ctr">
                <a:solidFill>
                  <a:srgbClr val="C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29759" name="TextBox 15"/>
              <p:cNvSpPr txBox="1">
                <a:spLocks noChangeArrowheads="1"/>
              </p:cNvSpPr>
              <p:nvPr/>
            </p:nvSpPr>
            <p:spPr bwMode="auto">
              <a:xfrm>
                <a:off x="9772697" y="4145340"/>
                <a:ext cx="1105746" cy="15692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0" dirty="0">
                    <a:solidFill>
                      <a:srgbClr val="C00000"/>
                    </a:solidFill>
                  </a:rPr>
                  <a:t>Q</a:t>
                </a:r>
                <a:r>
                  <a:rPr lang="en-US" sz="2400" b="0" baseline="-25000" dirty="0">
                    <a:solidFill>
                      <a:srgbClr val="C00000"/>
                    </a:solidFill>
                  </a:rPr>
                  <a:t>00</a:t>
                </a:r>
              </a:p>
              <a:p>
                <a:r>
                  <a:rPr lang="en-US" sz="2400" b="0" dirty="0">
                    <a:solidFill>
                      <a:srgbClr val="C00000"/>
                    </a:solidFill>
                  </a:rPr>
                  <a:t>       Q</a:t>
                </a:r>
                <a:r>
                  <a:rPr lang="en-US" sz="2400" b="0" baseline="-25000" dirty="0">
                    <a:solidFill>
                      <a:srgbClr val="C00000"/>
                    </a:solidFill>
                  </a:rPr>
                  <a:t>10</a:t>
                </a:r>
              </a:p>
              <a:p>
                <a:r>
                  <a:rPr lang="en-US" sz="2400" b="0" dirty="0">
                    <a:solidFill>
                      <a:srgbClr val="C00000"/>
                    </a:solidFill>
                  </a:rPr>
                  <a:t>              Q</a:t>
                </a:r>
                <a:r>
                  <a:rPr lang="en-US" sz="2400" b="0" baseline="-25000" dirty="0">
                    <a:solidFill>
                      <a:srgbClr val="C00000"/>
                    </a:solidFill>
                  </a:rPr>
                  <a:t>20</a:t>
                </a:r>
              </a:p>
              <a:p>
                <a:r>
                  <a:rPr lang="en-US" sz="2400" b="0" dirty="0">
                    <a:solidFill>
                      <a:srgbClr val="C00000"/>
                    </a:solidFill>
                  </a:rPr>
                  <a:t>                     Q</a:t>
                </a:r>
                <a:r>
                  <a:rPr lang="en-US" sz="2400" b="0" baseline="-25000" dirty="0">
                    <a:solidFill>
                      <a:srgbClr val="C00000"/>
                    </a:solidFill>
                  </a:rPr>
                  <a:t>30</a:t>
                </a:r>
              </a:p>
            </p:txBody>
          </p:sp>
        </p:grpSp>
        <p:sp>
          <p:nvSpPr>
            <p:cNvPr id="29735" name="TextBox 17"/>
            <p:cNvSpPr txBox="1">
              <a:spLocks noChangeArrowheads="1"/>
            </p:cNvSpPr>
            <p:nvPr/>
          </p:nvSpPr>
          <p:spPr bwMode="auto">
            <a:xfrm flipH="1">
              <a:off x="2464615" y="1861170"/>
              <a:ext cx="28811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0">
                  <a:solidFill>
                    <a:schemeClr val="tx1"/>
                  </a:solidFill>
                </a:rPr>
                <a:t>=</a:t>
              </a:r>
            </a:p>
          </p:txBody>
        </p:sp>
        <p:sp>
          <p:nvSpPr>
            <p:cNvPr id="29736" name="TextBox 21"/>
            <p:cNvSpPr txBox="1">
              <a:spLocks noChangeArrowheads="1"/>
            </p:cNvSpPr>
            <p:nvPr/>
          </p:nvSpPr>
          <p:spPr bwMode="auto">
            <a:xfrm flipH="1">
              <a:off x="4267651" y="1875684"/>
              <a:ext cx="28811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0">
                  <a:solidFill>
                    <a:schemeClr val="tx1"/>
                  </a:solidFill>
                </a:rPr>
                <a:t>=</a:t>
              </a:r>
            </a:p>
          </p:txBody>
        </p:sp>
        <p:sp>
          <p:nvSpPr>
            <p:cNvPr id="29737" name="TextBox 22"/>
            <p:cNvSpPr txBox="1">
              <a:spLocks noChangeArrowheads="1"/>
            </p:cNvSpPr>
            <p:nvPr/>
          </p:nvSpPr>
          <p:spPr bwMode="auto">
            <a:xfrm>
              <a:off x="7383465" y="1803114"/>
              <a:ext cx="25519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</a:rPr>
                <a:t>.</a:t>
              </a:r>
            </a:p>
          </p:txBody>
        </p:sp>
        <p:grpSp>
          <p:nvGrpSpPr>
            <p:cNvPr id="7" name="Group 50"/>
            <p:cNvGrpSpPr>
              <a:grpSpLocks/>
            </p:cNvGrpSpPr>
            <p:nvPr/>
          </p:nvGrpSpPr>
          <p:grpSpPr bwMode="auto">
            <a:xfrm>
              <a:off x="7731125" y="1244600"/>
              <a:ext cx="727075" cy="1570038"/>
              <a:chOff x="7731125" y="1244600"/>
              <a:chExt cx="727075" cy="1570038"/>
            </a:xfrm>
          </p:grpSpPr>
          <p:grpSp>
            <p:nvGrpSpPr>
              <p:cNvPr id="8" name="Group 10"/>
              <p:cNvGrpSpPr>
                <a:grpSpLocks/>
              </p:cNvGrpSpPr>
              <p:nvPr/>
            </p:nvGrpSpPr>
            <p:grpSpPr bwMode="auto">
              <a:xfrm>
                <a:off x="7731125" y="1244600"/>
                <a:ext cx="727075" cy="1570038"/>
                <a:chOff x="9728615" y="4145340"/>
                <a:chExt cx="1384677" cy="1569660"/>
              </a:xfrm>
            </p:grpSpPr>
            <p:sp>
              <p:nvSpPr>
                <p:cNvPr id="29756" name="Double Bracket 11"/>
                <p:cNvSpPr>
                  <a:spLocks noChangeArrowheads="1"/>
                </p:cNvSpPr>
                <p:nvPr/>
              </p:nvSpPr>
              <p:spPr bwMode="auto">
                <a:xfrm>
                  <a:off x="9728615" y="4145340"/>
                  <a:ext cx="1384677" cy="1569660"/>
                </a:xfrm>
                <a:prstGeom prst="bracketPair">
                  <a:avLst>
                    <a:gd name="adj" fmla="val 16667"/>
                  </a:avLst>
                </a:prstGeom>
                <a:noFill/>
                <a:ln w="12700" algn="ctr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9757" name="TextBox 12"/>
                <p:cNvSpPr txBox="1">
                  <a:spLocks noChangeArrowheads="1"/>
                </p:cNvSpPr>
                <p:nvPr/>
              </p:nvSpPr>
              <p:spPr bwMode="auto">
                <a:xfrm>
                  <a:off x="9866790" y="4145340"/>
                  <a:ext cx="1209995" cy="15696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400" b="0">
                      <a:solidFill>
                        <a:schemeClr val="tx1"/>
                      </a:solidFill>
                    </a:rPr>
                    <a:t>R</a:t>
                  </a:r>
                  <a:r>
                    <a:rPr lang="en-US" sz="2400" b="0" baseline="-25000">
                      <a:solidFill>
                        <a:schemeClr val="tx1"/>
                      </a:solidFill>
                    </a:rPr>
                    <a:t>00</a:t>
                  </a:r>
                </a:p>
                <a:p>
                  <a:r>
                    <a:rPr lang="en-US" sz="2400" b="0">
                      <a:solidFill>
                        <a:schemeClr val="tx1"/>
                      </a:solidFill>
                    </a:rPr>
                    <a:t>R</a:t>
                  </a:r>
                  <a:r>
                    <a:rPr lang="en-US" sz="2400" b="0" baseline="-25000">
                      <a:solidFill>
                        <a:schemeClr val="tx1"/>
                      </a:solidFill>
                    </a:rPr>
                    <a:t>10</a:t>
                  </a:r>
                </a:p>
                <a:p>
                  <a:r>
                    <a:rPr lang="en-US" sz="2400" b="0">
                      <a:solidFill>
                        <a:schemeClr val="tx1"/>
                      </a:solidFill>
                    </a:rPr>
                    <a:t>R</a:t>
                  </a:r>
                  <a:r>
                    <a:rPr lang="en-US" sz="2400" b="0" baseline="-25000">
                      <a:solidFill>
                        <a:schemeClr val="tx1"/>
                      </a:solidFill>
                    </a:rPr>
                    <a:t>20</a:t>
                  </a:r>
                </a:p>
                <a:p>
                  <a:r>
                    <a:rPr lang="en-US" sz="2400" b="0">
                      <a:solidFill>
                        <a:schemeClr val="tx1"/>
                      </a:solidFill>
                    </a:rPr>
                    <a:t>R</a:t>
                  </a:r>
                  <a:r>
                    <a:rPr lang="en-US" sz="2400" b="0" baseline="-25000">
                      <a:solidFill>
                        <a:schemeClr val="tx1"/>
                      </a:solidFill>
                    </a:rPr>
                    <a:t>30</a:t>
                  </a:r>
                </a:p>
              </p:txBody>
            </p:sp>
          </p:grpSp>
          <p:grpSp>
            <p:nvGrpSpPr>
              <p:cNvPr id="9" name="Group 29"/>
              <p:cNvGrpSpPr>
                <a:grpSpLocks/>
              </p:cNvGrpSpPr>
              <p:nvPr/>
            </p:nvGrpSpPr>
            <p:grpSpPr bwMode="auto">
              <a:xfrm>
                <a:off x="7760153" y="1687974"/>
                <a:ext cx="669041" cy="740220"/>
                <a:chOff x="2483520" y="5500914"/>
                <a:chExt cx="669041" cy="740220"/>
              </a:xfrm>
            </p:grpSpPr>
            <p:cxnSp>
              <p:nvCxnSpPr>
                <p:cNvPr id="29753" name="Straight Connector 24"/>
                <p:cNvCxnSpPr>
                  <a:cxnSpLocks noChangeShapeType="1"/>
                </p:cNvCxnSpPr>
                <p:nvPr/>
              </p:nvCxnSpPr>
              <p:spPr bwMode="auto">
                <a:xfrm>
                  <a:off x="2483520" y="5500914"/>
                  <a:ext cx="654521" cy="0"/>
                </a:xfrm>
                <a:prstGeom prst="line">
                  <a:avLst/>
                </a:prstGeom>
                <a:noFill/>
                <a:ln w="12700" algn="ctr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9754" name="Straight Connector 27"/>
                <p:cNvCxnSpPr>
                  <a:cxnSpLocks noChangeShapeType="1"/>
                </p:cNvCxnSpPr>
                <p:nvPr/>
              </p:nvCxnSpPr>
              <p:spPr bwMode="auto">
                <a:xfrm>
                  <a:off x="2490780" y="5871024"/>
                  <a:ext cx="654521" cy="0"/>
                </a:xfrm>
                <a:prstGeom prst="line">
                  <a:avLst/>
                </a:prstGeom>
                <a:noFill/>
                <a:ln w="12700" algn="ctr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9755" name="Straight Connector 28"/>
                <p:cNvCxnSpPr>
                  <a:cxnSpLocks noChangeShapeType="1"/>
                </p:cNvCxnSpPr>
                <p:nvPr/>
              </p:nvCxnSpPr>
              <p:spPr bwMode="auto">
                <a:xfrm>
                  <a:off x="2498040" y="6241134"/>
                  <a:ext cx="654521" cy="0"/>
                </a:xfrm>
                <a:prstGeom prst="line">
                  <a:avLst/>
                </a:prstGeom>
                <a:noFill/>
                <a:ln w="12700" algn="ctr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</p:cxnSp>
          </p:grpSp>
        </p:grpSp>
        <p:grpSp>
          <p:nvGrpSpPr>
            <p:cNvPr id="10" name="Group 30"/>
            <p:cNvGrpSpPr>
              <a:grpSpLocks/>
            </p:cNvGrpSpPr>
            <p:nvPr/>
          </p:nvGrpSpPr>
          <p:grpSpPr bwMode="auto">
            <a:xfrm>
              <a:off x="2860226" y="1672488"/>
              <a:ext cx="1291319" cy="740220"/>
              <a:chOff x="2483520" y="5500914"/>
              <a:chExt cx="1291319" cy="740220"/>
            </a:xfrm>
          </p:grpSpPr>
          <p:cxnSp>
            <p:nvCxnSpPr>
              <p:cNvPr id="29748" name="Straight Connector 31"/>
              <p:cNvCxnSpPr>
                <a:cxnSpLocks noChangeShapeType="1"/>
              </p:cNvCxnSpPr>
              <p:nvPr/>
            </p:nvCxnSpPr>
            <p:spPr bwMode="auto">
              <a:xfrm flipV="1">
                <a:off x="2483520" y="5500914"/>
                <a:ext cx="1291319" cy="1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9749" name="Straight Connector 32"/>
              <p:cNvCxnSpPr>
                <a:cxnSpLocks noChangeShapeType="1"/>
              </p:cNvCxnSpPr>
              <p:nvPr/>
            </p:nvCxnSpPr>
            <p:spPr bwMode="auto">
              <a:xfrm>
                <a:off x="2490780" y="5871024"/>
                <a:ext cx="1284059" cy="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9750" name="Straight Connector 33"/>
              <p:cNvCxnSpPr>
                <a:cxnSpLocks noChangeShapeType="1"/>
              </p:cNvCxnSpPr>
              <p:nvPr/>
            </p:nvCxnSpPr>
            <p:spPr bwMode="auto">
              <a:xfrm>
                <a:off x="2498040" y="6241134"/>
                <a:ext cx="1276799" cy="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1" name="Group 38"/>
            <p:cNvGrpSpPr>
              <a:grpSpLocks/>
            </p:cNvGrpSpPr>
            <p:nvPr/>
          </p:nvGrpSpPr>
          <p:grpSpPr bwMode="auto">
            <a:xfrm>
              <a:off x="4747065" y="1672488"/>
              <a:ext cx="2418690" cy="740220"/>
              <a:chOff x="2483520" y="5500914"/>
              <a:chExt cx="2418690" cy="740220"/>
            </a:xfrm>
          </p:grpSpPr>
          <p:cxnSp>
            <p:nvCxnSpPr>
              <p:cNvPr id="29745" name="Straight Connector 39"/>
              <p:cNvCxnSpPr>
                <a:cxnSpLocks noChangeShapeType="1"/>
              </p:cNvCxnSpPr>
              <p:nvPr/>
            </p:nvCxnSpPr>
            <p:spPr bwMode="auto">
              <a:xfrm flipV="1">
                <a:off x="2483520" y="5500914"/>
                <a:ext cx="2418690" cy="2"/>
              </a:xfrm>
              <a:prstGeom prst="line">
                <a:avLst/>
              </a:prstGeom>
              <a:noFill/>
              <a:ln w="12700" algn="ctr">
                <a:solidFill>
                  <a:srgbClr val="C00000"/>
                </a:solidFill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9746" name="Straight Connector 40"/>
              <p:cNvCxnSpPr>
                <a:cxnSpLocks noChangeShapeType="1"/>
              </p:cNvCxnSpPr>
              <p:nvPr/>
            </p:nvCxnSpPr>
            <p:spPr bwMode="auto">
              <a:xfrm flipV="1">
                <a:off x="2490780" y="5871023"/>
                <a:ext cx="2411430" cy="1"/>
              </a:xfrm>
              <a:prstGeom prst="line">
                <a:avLst/>
              </a:prstGeom>
              <a:noFill/>
              <a:ln w="12700" algn="ctr">
                <a:solidFill>
                  <a:srgbClr val="C00000"/>
                </a:solidFill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9747" name="Straight Connector 41"/>
              <p:cNvCxnSpPr>
                <a:cxnSpLocks noChangeShapeType="1"/>
              </p:cNvCxnSpPr>
              <p:nvPr/>
            </p:nvCxnSpPr>
            <p:spPr bwMode="auto">
              <a:xfrm>
                <a:off x="2498040" y="6241134"/>
                <a:ext cx="2404170" cy="0"/>
              </a:xfrm>
              <a:prstGeom prst="line">
                <a:avLst/>
              </a:prstGeom>
              <a:noFill/>
              <a:ln w="12700" algn="ctr">
                <a:solidFill>
                  <a:srgbClr val="C00000"/>
                </a:solidFill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2" name="Group 42"/>
            <p:cNvGrpSpPr>
              <a:grpSpLocks/>
            </p:cNvGrpSpPr>
            <p:nvPr/>
          </p:nvGrpSpPr>
          <p:grpSpPr bwMode="auto">
            <a:xfrm>
              <a:off x="1710191" y="1687002"/>
              <a:ext cx="669041" cy="725706"/>
              <a:chOff x="2483520" y="5500914"/>
              <a:chExt cx="669041" cy="725706"/>
            </a:xfrm>
          </p:grpSpPr>
          <p:cxnSp>
            <p:nvCxnSpPr>
              <p:cNvPr id="29742" name="Straight Connector 43"/>
              <p:cNvCxnSpPr>
                <a:cxnSpLocks noChangeShapeType="1"/>
              </p:cNvCxnSpPr>
              <p:nvPr/>
            </p:nvCxnSpPr>
            <p:spPr bwMode="auto">
              <a:xfrm>
                <a:off x="2483520" y="5500914"/>
                <a:ext cx="654521" cy="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9743" name="Straight Connector 44"/>
              <p:cNvCxnSpPr>
                <a:cxnSpLocks noChangeShapeType="1"/>
              </p:cNvCxnSpPr>
              <p:nvPr/>
            </p:nvCxnSpPr>
            <p:spPr bwMode="auto">
              <a:xfrm>
                <a:off x="2490780" y="5871024"/>
                <a:ext cx="654521" cy="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9744" name="Straight Connector 45"/>
              <p:cNvCxnSpPr>
                <a:cxnSpLocks noChangeShapeType="1"/>
              </p:cNvCxnSpPr>
              <p:nvPr/>
            </p:nvCxnSpPr>
            <p:spPr bwMode="auto">
              <a:xfrm>
                <a:off x="2498040" y="6226620"/>
                <a:ext cx="654521" cy="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</p:cxnSp>
        </p:grpSp>
      </p:grpSp>
      <p:grpSp>
        <p:nvGrpSpPr>
          <p:cNvPr id="13" name="Group 106"/>
          <p:cNvGrpSpPr>
            <a:grpSpLocks/>
          </p:cNvGrpSpPr>
          <p:nvPr/>
        </p:nvGrpSpPr>
        <p:grpSpPr bwMode="auto">
          <a:xfrm>
            <a:off x="2005013" y="3470275"/>
            <a:ext cx="4979987" cy="1570038"/>
            <a:chOff x="2280278" y="3064409"/>
            <a:chExt cx="4980735" cy="1570038"/>
          </a:xfrm>
        </p:grpSpPr>
        <p:grpSp>
          <p:nvGrpSpPr>
            <p:cNvPr id="14" name="Group 10"/>
            <p:cNvGrpSpPr>
              <a:grpSpLocks/>
            </p:cNvGrpSpPr>
            <p:nvPr/>
          </p:nvGrpSpPr>
          <p:grpSpPr bwMode="auto">
            <a:xfrm>
              <a:off x="2280278" y="3064409"/>
              <a:ext cx="727075" cy="1570038"/>
              <a:chOff x="9728615" y="4145340"/>
              <a:chExt cx="1384677" cy="1569660"/>
            </a:xfrm>
          </p:grpSpPr>
          <p:sp>
            <p:nvSpPr>
              <p:cNvPr id="29729" name="Double Bracket 11"/>
              <p:cNvSpPr>
                <a:spLocks noChangeArrowheads="1"/>
              </p:cNvSpPr>
              <p:nvPr/>
            </p:nvSpPr>
            <p:spPr bwMode="auto">
              <a:xfrm>
                <a:off x="9728615" y="4145340"/>
                <a:ext cx="1384677" cy="1569660"/>
              </a:xfrm>
              <a:prstGeom prst="bracketPair">
                <a:avLst>
                  <a:gd name="adj" fmla="val 16667"/>
                </a:avLst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9730" name="TextBox 12"/>
              <p:cNvSpPr txBox="1">
                <a:spLocks noChangeArrowheads="1"/>
              </p:cNvSpPr>
              <p:nvPr/>
            </p:nvSpPr>
            <p:spPr bwMode="auto">
              <a:xfrm>
                <a:off x="9866790" y="4145340"/>
                <a:ext cx="1209995" cy="15696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0">
                    <a:solidFill>
                      <a:schemeClr val="tx1"/>
                    </a:solidFill>
                  </a:rPr>
                  <a:t>R</a:t>
                </a:r>
                <a:r>
                  <a:rPr lang="en-US" sz="2400" b="0" baseline="-25000">
                    <a:solidFill>
                      <a:schemeClr val="tx1"/>
                    </a:solidFill>
                  </a:rPr>
                  <a:t>00</a:t>
                </a:r>
              </a:p>
              <a:p>
                <a:r>
                  <a:rPr lang="en-US" sz="2400" b="0">
                    <a:solidFill>
                      <a:schemeClr val="tx1"/>
                    </a:solidFill>
                  </a:rPr>
                  <a:t>R</a:t>
                </a:r>
                <a:r>
                  <a:rPr lang="en-US" sz="2400" b="0" baseline="-25000">
                    <a:solidFill>
                      <a:schemeClr val="tx1"/>
                    </a:solidFill>
                  </a:rPr>
                  <a:t>10</a:t>
                </a:r>
              </a:p>
              <a:p>
                <a:r>
                  <a:rPr lang="en-US" sz="2400" b="0">
                    <a:solidFill>
                      <a:schemeClr val="tx1"/>
                    </a:solidFill>
                  </a:rPr>
                  <a:t>R</a:t>
                </a:r>
                <a:r>
                  <a:rPr lang="en-US" sz="2400" b="0" baseline="-25000">
                    <a:solidFill>
                      <a:schemeClr val="tx1"/>
                    </a:solidFill>
                  </a:rPr>
                  <a:t>20</a:t>
                </a:r>
              </a:p>
              <a:p>
                <a:r>
                  <a:rPr lang="en-US" sz="2400" b="0">
                    <a:solidFill>
                      <a:schemeClr val="tx1"/>
                    </a:solidFill>
                  </a:rPr>
                  <a:t>R</a:t>
                </a:r>
                <a:r>
                  <a:rPr lang="en-US" sz="2400" b="0" baseline="-25000">
                    <a:solidFill>
                      <a:schemeClr val="tx1"/>
                    </a:solidFill>
                  </a:rPr>
                  <a:t>30</a:t>
                </a:r>
              </a:p>
            </p:txBody>
          </p:sp>
        </p:grpSp>
        <p:cxnSp>
          <p:nvCxnSpPr>
            <p:cNvPr id="29712" name="Straight Connector 61"/>
            <p:cNvCxnSpPr>
              <a:cxnSpLocks noChangeShapeType="1"/>
            </p:cNvCxnSpPr>
            <p:nvPr/>
          </p:nvCxnSpPr>
          <p:spPr bwMode="auto">
            <a:xfrm>
              <a:off x="2328459" y="3859270"/>
              <a:ext cx="635352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</p:cxnSp>
        <p:sp>
          <p:nvSpPr>
            <p:cNvPr id="29713" name="TextBox 63"/>
            <p:cNvSpPr txBox="1">
              <a:spLocks noChangeArrowheads="1"/>
            </p:cNvSpPr>
            <p:nvPr/>
          </p:nvSpPr>
          <p:spPr bwMode="auto">
            <a:xfrm flipH="1">
              <a:off x="3040193" y="3673729"/>
              <a:ext cx="28811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0">
                  <a:solidFill>
                    <a:schemeClr val="tx1"/>
                  </a:solidFill>
                </a:rPr>
                <a:t>=</a:t>
              </a:r>
            </a:p>
          </p:txBody>
        </p:sp>
        <p:grpSp>
          <p:nvGrpSpPr>
            <p:cNvPr id="15" name="Group 68"/>
            <p:cNvGrpSpPr>
              <a:grpSpLocks/>
            </p:cNvGrpSpPr>
            <p:nvPr/>
          </p:nvGrpSpPr>
          <p:grpSpPr bwMode="auto">
            <a:xfrm>
              <a:off x="3356623" y="3409336"/>
              <a:ext cx="1257872" cy="914400"/>
              <a:chOff x="2205057" y="4020465"/>
              <a:chExt cx="1257872" cy="914400"/>
            </a:xfrm>
          </p:grpSpPr>
          <p:cxnSp>
            <p:nvCxnSpPr>
              <p:cNvPr id="29726" name="Straight Connector 62"/>
              <p:cNvCxnSpPr>
                <a:cxnSpLocks noChangeShapeType="1"/>
              </p:cNvCxnSpPr>
              <p:nvPr/>
            </p:nvCxnSpPr>
            <p:spPr bwMode="auto">
              <a:xfrm>
                <a:off x="2248303" y="4484913"/>
                <a:ext cx="1110949" cy="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</p:cxnSp>
          <p:sp>
            <p:nvSpPr>
              <p:cNvPr id="29727" name="Double Bracket 64"/>
              <p:cNvSpPr>
                <a:spLocks noChangeArrowheads="1"/>
              </p:cNvSpPr>
              <p:nvPr/>
            </p:nvSpPr>
            <p:spPr bwMode="auto">
              <a:xfrm>
                <a:off x="2205057" y="4020465"/>
                <a:ext cx="1234831" cy="914400"/>
              </a:xfrm>
              <a:prstGeom prst="bracketPair">
                <a:avLst>
                  <a:gd name="adj" fmla="val 16667"/>
                </a:avLst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9728" name="TextBox 66"/>
              <p:cNvSpPr txBox="1">
                <a:spLocks noChangeArrowheads="1"/>
              </p:cNvSpPr>
              <p:nvPr/>
            </p:nvSpPr>
            <p:spPr bwMode="auto">
              <a:xfrm>
                <a:off x="2276386" y="4054900"/>
                <a:ext cx="1186543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0">
                    <a:solidFill>
                      <a:schemeClr val="tx1"/>
                    </a:solidFill>
                  </a:rPr>
                  <a:t>Q</a:t>
                </a:r>
                <a:r>
                  <a:rPr lang="en-US" sz="2400" b="0" baseline="-25000">
                    <a:solidFill>
                      <a:schemeClr val="tx1"/>
                    </a:solidFill>
                  </a:rPr>
                  <a:t>01</a:t>
                </a:r>
                <a:r>
                  <a:rPr lang="en-US" sz="2400" b="0">
                    <a:solidFill>
                      <a:schemeClr val="tx1"/>
                    </a:solidFill>
                  </a:rPr>
                  <a:t> R</a:t>
                </a:r>
                <a:r>
                  <a:rPr lang="en-US" sz="2400" b="0" baseline="-25000">
                    <a:solidFill>
                      <a:schemeClr val="tx1"/>
                    </a:solidFill>
                  </a:rPr>
                  <a:t>01</a:t>
                </a:r>
              </a:p>
              <a:p>
                <a:r>
                  <a:rPr lang="en-US" sz="2400" b="0">
                    <a:solidFill>
                      <a:schemeClr val="tx1"/>
                    </a:solidFill>
                  </a:rPr>
                  <a:t>Q</a:t>
                </a:r>
                <a:r>
                  <a:rPr lang="en-US" sz="2400" b="0" baseline="-25000">
                    <a:solidFill>
                      <a:schemeClr val="tx1"/>
                    </a:solidFill>
                  </a:rPr>
                  <a:t>11</a:t>
                </a:r>
                <a:r>
                  <a:rPr lang="en-US" sz="2400" b="0">
                    <a:solidFill>
                      <a:schemeClr val="tx1"/>
                    </a:solidFill>
                  </a:rPr>
                  <a:t> R</a:t>
                </a:r>
                <a:r>
                  <a:rPr lang="en-US" sz="2400" b="0" baseline="-25000">
                    <a:solidFill>
                      <a:schemeClr val="tx1"/>
                    </a:solidFill>
                  </a:rPr>
                  <a:t>11</a:t>
                </a:r>
              </a:p>
            </p:txBody>
          </p:sp>
        </p:grpSp>
        <p:grpSp>
          <p:nvGrpSpPr>
            <p:cNvPr id="16" name="Group 69"/>
            <p:cNvGrpSpPr>
              <a:grpSpLocks/>
            </p:cNvGrpSpPr>
            <p:nvPr/>
          </p:nvGrpSpPr>
          <p:grpSpPr bwMode="auto">
            <a:xfrm>
              <a:off x="5064103" y="3404134"/>
              <a:ext cx="1234831" cy="921436"/>
              <a:chOff x="2205057" y="4013429"/>
              <a:chExt cx="1234831" cy="921436"/>
            </a:xfrm>
          </p:grpSpPr>
          <p:cxnSp>
            <p:nvCxnSpPr>
              <p:cNvPr id="29723" name="Straight Connector 70"/>
              <p:cNvCxnSpPr>
                <a:cxnSpLocks noChangeShapeType="1"/>
              </p:cNvCxnSpPr>
              <p:nvPr/>
            </p:nvCxnSpPr>
            <p:spPr bwMode="auto">
              <a:xfrm>
                <a:off x="2248303" y="4484913"/>
                <a:ext cx="1110949" cy="0"/>
              </a:xfrm>
              <a:prstGeom prst="line">
                <a:avLst/>
              </a:prstGeom>
              <a:noFill/>
              <a:ln w="12700" algn="ctr">
                <a:solidFill>
                  <a:srgbClr val="C00000"/>
                </a:solidFill>
                <a:round/>
                <a:headEnd type="none" w="sm" len="sm"/>
                <a:tailEnd type="none" w="sm" len="sm"/>
              </a:ln>
            </p:spPr>
          </p:cxnSp>
          <p:sp>
            <p:nvSpPr>
              <p:cNvPr id="29724" name="Double Bracket 71"/>
              <p:cNvSpPr>
                <a:spLocks noChangeArrowheads="1"/>
              </p:cNvSpPr>
              <p:nvPr/>
            </p:nvSpPr>
            <p:spPr bwMode="auto">
              <a:xfrm>
                <a:off x="2205057" y="4020465"/>
                <a:ext cx="1234831" cy="914400"/>
              </a:xfrm>
              <a:prstGeom prst="bracketPair">
                <a:avLst>
                  <a:gd name="adj" fmla="val 16667"/>
                </a:avLst>
              </a:prstGeom>
              <a:noFill/>
              <a:ln w="12700" algn="ctr">
                <a:solidFill>
                  <a:srgbClr val="C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9725" name="TextBox 72"/>
              <p:cNvSpPr txBox="1">
                <a:spLocks noChangeArrowheads="1"/>
              </p:cNvSpPr>
              <p:nvPr/>
            </p:nvSpPr>
            <p:spPr bwMode="auto">
              <a:xfrm>
                <a:off x="2346839" y="4013429"/>
                <a:ext cx="1013571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0" dirty="0">
                    <a:solidFill>
                      <a:srgbClr val="C00000"/>
                    </a:solidFill>
                  </a:rPr>
                  <a:t>Q</a:t>
                </a:r>
                <a:r>
                  <a:rPr lang="en-US" sz="2400" b="0" baseline="-25000" dirty="0">
                    <a:solidFill>
                      <a:srgbClr val="C00000"/>
                    </a:solidFill>
                  </a:rPr>
                  <a:t>01</a:t>
                </a:r>
              </a:p>
              <a:p>
                <a:r>
                  <a:rPr lang="en-US" sz="2400" b="0" dirty="0">
                    <a:solidFill>
                      <a:schemeClr val="tx1"/>
                    </a:solidFill>
                  </a:rPr>
                  <a:t>      </a:t>
                </a:r>
                <a:r>
                  <a:rPr lang="en-US" sz="2400" b="0" dirty="0">
                    <a:solidFill>
                      <a:srgbClr val="C00000"/>
                    </a:solidFill>
                  </a:rPr>
                  <a:t>Q</a:t>
                </a:r>
                <a:r>
                  <a:rPr lang="en-US" sz="2400" b="0" baseline="-25000" dirty="0">
                    <a:solidFill>
                      <a:srgbClr val="C00000"/>
                    </a:solidFill>
                  </a:rPr>
                  <a:t>11</a:t>
                </a:r>
              </a:p>
            </p:txBody>
          </p:sp>
        </p:grpSp>
        <p:sp>
          <p:nvSpPr>
            <p:cNvPr id="29716" name="TextBox 73"/>
            <p:cNvSpPr txBox="1">
              <a:spLocks noChangeArrowheads="1"/>
            </p:cNvSpPr>
            <p:nvPr/>
          </p:nvSpPr>
          <p:spPr bwMode="auto">
            <a:xfrm flipH="1">
              <a:off x="4645367" y="3702757"/>
              <a:ext cx="28811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0">
                  <a:solidFill>
                    <a:schemeClr val="tx1"/>
                  </a:solidFill>
                </a:rPr>
                <a:t>=</a:t>
              </a:r>
            </a:p>
          </p:txBody>
        </p:sp>
        <p:sp>
          <p:nvSpPr>
            <p:cNvPr id="29717" name="TextBox 74"/>
            <p:cNvSpPr txBox="1">
              <a:spLocks noChangeArrowheads="1"/>
            </p:cNvSpPr>
            <p:nvPr/>
          </p:nvSpPr>
          <p:spPr bwMode="auto">
            <a:xfrm>
              <a:off x="6309642" y="3630187"/>
              <a:ext cx="25519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</a:rPr>
                <a:t>.</a:t>
              </a:r>
            </a:p>
          </p:txBody>
        </p:sp>
        <p:grpSp>
          <p:nvGrpSpPr>
            <p:cNvPr id="17" name="Group 94"/>
            <p:cNvGrpSpPr>
              <a:grpSpLocks/>
            </p:cNvGrpSpPr>
            <p:nvPr/>
          </p:nvGrpSpPr>
          <p:grpSpPr bwMode="auto">
            <a:xfrm>
              <a:off x="6564840" y="3411595"/>
              <a:ext cx="696173" cy="914400"/>
              <a:chOff x="3625840" y="5421032"/>
              <a:chExt cx="696173" cy="914400"/>
            </a:xfrm>
          </p:grpSpPr>
          <p:sp>
            <p:nvSpPr>
              <p:cNvPr id="29719" name="Double Bracket 78"/>
              <p:cNvSpPr>
                <a:spLocks noChangeArrowheads="1"/>
              </p:cNvSpPr>
              <p:nvPr/>
            </p:nvSpPr>
            <p:spPr bwMode="auto">
              <a:xfrm>
                <a:off x="3625840" y="5421032"/>
                <a:ext cx="696173" cy="914400"/>
              </a:xfrm>
              <a:prstGeom prst="bracketPair">
                <a:avLst>
                  <a:gd name="adj" fmla="val 16667"/>
                </a:avLst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grpSp>
            <p:nvGrpSpPr>
              <p:cNvPr id="18" name="Group 93"/>
              <p:cNvGrpSpPr>
                <a:grpSpLocks/>
              </p:cNvGrpSpPr>
              <p:nvPr/>
            </p:nvGrpSpPr>
            <p:grpSpPr bwMode="auto">
              <a:xfrm>
                <a:off x="3658086" y="5451901"/>
                <a:ext cx="663927" cy="830997"/>
                <a:chOff x="5692599" y="5421032"/>
                <a:chExt cx="663927" cy="830997"/>
              </a:xfrm>
            </p:grpSpPr>
            <p:sp>
              <p:nvSpPr>
                <p:cNvPr id="29721" name="TextBox 91"/>
                <p:cNvSpPr txBox="1">
                  <a:spLocks noChangeArrowheads="1"/>
                </p:cNvSpPr>
                <p:nvPr/>
              </p:nvSpPr>
              <p:spPr bwMode="auto">
                <a:xfrm>
                  <a:off x="5721416" y="5421032"/>
                  <a:ext cx="635110" cy="8309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400" b="0">
                      <a:solidFill>
                        <a:schemeClr val="tx1"/>
                      </a:solidFill>
                    </a:rPr>
                    <a:t>R</a:t>
                  </a:r>
                  <a:r>
                    <a:rPr lang="en-US" sz="2400" b="0" baseline="-25000">
                      <a:solidFill>
                        <a:schemeClr val="tx1"/>
                      </a:solidFill>
                    </a:rPr>
                    <a:t>01</a:t>
                  </a:r>
                </a:p>
                <a:p>
                  <a:r>
                    <a:rPr lang="en-US" sz="2400" b="0">
                      <a:solidFill>
                        <a:schemeClr val="tx1"/>
                      </a:solidFill>
                    </a:rPr>
                    <a:t>R</a:t>
                  </a:r>
                  <a:r>
                    <a:rPr lang="en-US" sz="2400" b="0" baseline="-25000">
                      <a:solidFill>
                        <a:schemeClr val="tx1"/>
                      </a:solidFill>
                    </a:rPr>
                    <a:t>11</a:t>
                  </a:r>
                </a:p>
              </p:txBody>
            </p:sp>
            <p:cxnSp>
              <p:nvCxnSpPr>
                <p:cNvPr id="29722" name="Straight Connector 92"/>
                <p:cNvCxnSpPr>
                  <a:cxnSpLocks noChangeShapeType="1"/>
                </p:cNvCxnSpPr>
                <p:nvPr/>
              </p:nvCxnSpPr>
              <p:spPr bwMode="auto">
                <a:xfrm>
                  <a:off x="5692599" y="5848350"/>
                  <a:ext cx="635352" cy="0"/>
                </a:xfrm>
                <a:prstGeom prst="line">
                  <a:avLst/>
                </a:prstGeom>
                <a:noFill/>
                <a:ln w="12700" algn="ctr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</p:cxnSp>
          </p:grpSp>
        </p:grpSp>
      </p:grpSp>
      <p:grpSp>
        <p:nvGrpSpPr>
          <p:cNvPr id="19" name="Group 105"/>
          <p:cNvGrpSpPr>
            <a:grpSpLocks/>
          </p:cNvGrpSpPr>
          <p:nvPr/>
        </p:nvGrpSpPr>
        <p:grpSpPr bwMode="auto">
          <a:xfrm>
            <a:off x="3405188" y="5276850"/>
            <a:ext cx="2333187" cy="914400"/>
            <a:chOff x="2600831" y="5245576"/>
            <a:chExt cx="2332646" cy="914400"/>
          </a:xfrm>
        </p:grpSpPr>
        <p:grpSp>
          <p:nvGrpSpPr>
            <p:cNvPr id="20" name="Group 96"/>
            <p:cNvGrpSpPr>
              <a:grpSpLocks/>
            </p:cNvGrpSpPr>
            <p:nvPr/>
          </p:nvGrpSpPr>
          <p:grpSpPr bwMode="auto">
            <a:xfrm>
              <a:off x="2600831" y="5245576"/>
              <a:ext cx="696173" cy="914400"/>
              <a:chOff x="3625840" y="5421032"/>
              <a:chExt cx="696173" cy="914400"/>
            </a:xfrm>
          </p:grpSpPr>
          <p:sp>
            <p:nvSpPr>
              <p:cNvPr id="29707" name="Double Bracket 97"/>
              <p:cNvSpPr>
                <a:spLocks noChangeArrowheads="1"/>
              </p:cNvSpPr>
              <p:nvPr/>
            </p:nvSpPr>
            <p:spPr bwMode="auto">
              <a:xfrm>
                <a:off x="3625840" y="5421032"/>
                <a:ext cx="696173" cy="914400"/>
              </a:xfrm>
              <a:prstGeom prst="bracketPair">
                <a:avLst>
                  <a:gd name="adj" fmla="val 16667"/>
                </a:avLst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grpSp>
            <p:nvGrpSpPr>
              <p:cNvPr id="21" name="Group 93"/>
              <p:cNvGrpSpPr>
                <a:grpSpLocks/>
              </p:cNvGrpSpPr>
              <p:nvPr/>
            </p:nvGrpSpPr>
            <p:grpSpPr bwMode="auto">
              <a:xfrm>
                <a:off x="3658086" y="5451901"/>
                <a:ext cx="663927" cy="830997"/>
                <a:chOff x="5692599" y="5421032"/>
                <a:chExt cx="663927" cy="830997"/>
              </a:xfrm>
            </p:grpSpPr>
            <p:sp>
              <p:nvSpPr>
                <p:cNvPr id="29709" name="TextBox 99"/>
                <p:cNvSpPr txBox="1">
                  <a:spLocks noChangeArrowheads="1"/>
                </p:cNvSpPr>
                <p:nvPr/>
              </p:nvSpPr>
              <p:spPr bwMode="auto">
                <a:xfrm>
                  <a:off x="5721416" y="5421032"/>
                  <a:ext cx="635110" cy="8309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400" b="0">
                      <a:solidFill>
                        <a:schemeClr val="tx1"/>
                      </a:solidFill>
                    </a:rPr>
                    <a:t>R</a:t>
                  </a:r>
                  <a:r>
                    <a:rPr lang="en-US" sz="2400" b="0" baseline="-25000">
                      <a:solidFill>
                        <a:schemeClr val="tx1"/>
                      </a:solidFill>
                    </a:rPr>
                    <a:t>01</a:t>
                  </a:r>
                </a:p>
                <a:p>
                  <a:r>
                    <a:rPr lang="en-US" sz="2400" b="0">
                      <a:solidFill>
                        <a:schemeClr val="tx1"/>
                      </a:solidFill>
                    </a:rPr>
                    <a:t>R</a:t>
                  </a:r>
                  <a:r>
                    <a:rPr lang="en-US" sz="2400" b="0" baseline="-25000">
                      <a:solidFill>
                        <a:schemeClr val="tx1"/>
                      </a:solidFill>
                    </a:rPr>
                    <a:t>11</a:t>
                  </a:r>
                </a:p>
              </p:txBody>
            </p:sp>
            <p:cxnSp>
              <p:nvCxnSpPr>
                <p:cNvPr id="29710" name="Straight Connector 100"/>
                <p:cNvCxnSpPr>
                  <a:cxnSpLocks noChangeShapeType="1"/>
                </p:cNvCxnSpPr>
                <p:nvPr/>
              </p:nvCxnSpPr>
              <p:spPr bwMode="auto">
                <a:xfrm>
                  <a:off x="5692599" y="5848350"/>
                  <a:ext cx="635352" cy="0"/>
                </a:xfrm>
                <a:prstGeom prst="line">
                  <a:avLst/>
                </a:prstGeom>
                <a:noFill/>
                <a:ln w="12700" algn="ctr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</p:cxnSp>
          </p:grpSp>
        </p:grpSp>
        <p:sp>
          <p:nvSpPr>
            <p:cNvPr id="29704" name="TextBox 101"/>
            <p:cNvSpPr txBox="1">
              <a:spLocks noChangeArrowheads="1"/>
            </p:cNvSpPr>
            <p:nvPr/>
          </p:nvSpPr>
          <p:spPr bwMode="auto">
            <a:xfrm flipH="1">
              <a:off x="3355382" y="5518222"/>
              <a:ext cx="28811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0">
                  <a:solidFill>
                    <a:schemeClr val="tx1"/>
                  </a:solidFill>
                </a:rPr>
                <a:t>=</a:t>
              </a:r>
            </a:p>
          </p:txBody>
        </p:sp>
        <p:sp>
          <p:nvSpPr>
            <p:cNvPr id="29705" name="Double Bracket 102"/>
            <p:cNvSpPr>
              <a:spLocks noChangeArrowheads="1"/>
            </p:cNvSpPr>
            <p:nvPr/>
          </p:nvSpPr>
          <p:spPr bwMode="auto">
            <a:xfrm>
              <a:off x="3771396" y="5468380"/>
              <a:ext cx="1162081" cy="449952"/>
            </a:xfrm>
            <a:prstGeom prst="bracketPair">
              <a:avLst>
                <a:gd name="adj" fmla="val 16667"/>
              </a:avLst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9706" name="TextBox 104"/>
            <p:cNvSpPr txBox="1">
              <a:spLocks noChangeArrowheads="1"/>
            </p:cNvSpPr>
            <p:nvPr/>
          </p:nvSpPr>
          <p:spPr bwMode="auto">
            <a:xfrm>
              <a:off x="3794986" y="5466075"/>
              <a:ext cx="104363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0" dirty="0">
                  <a:solidFill>
                    <a:srgbClr val="C00000"/>
                  </a:solidFill>
                </a:rPr>
                <a:t>Q</a:t>
              </a:r>
              <a:r>
                <a:rPr lang="en-US" sz="2400" b="0" baseline="-25000" dirty="0">
                  <a:solidFill>
                    <a:srgbClr val="C00000"/>
                  </a:solidFill>
                </a:rPr>
                <a:t>02</a:t>
              </a:r>
              <a:r>
                <a:rPr lang="en-US" sz="2400" b="0" dirty="0">
                  <a:solidFill>
                    <a:srgbClr val="C00000"/>
                  </a:solidFill>
                </a:rPr>
                <a:t> R</a:t>
              </a:r>
              <a:r>
                <a:rPr lang="en-US" sz="2400" b="0" baseline="-25000" dirty="0">
                  <a:solidFill>
                    <a:srgbClr val="C00000"/>
                  </a:solidFill>
                </a:rPr>
                <a:t>02</a:t>
              </a:r>
            </a:p>
          </p:txBody>
        </p:sp>
      </p:grpSp>
      <p:cxnSp>
        <p:nvCxnSpPr>
          <p:cNvPr id="70" name="Straight Connector 69"/>
          <p:cNvCxnSpPr/>
          <p:nvPr/>
        </p:nvCxnSpPr>
        <p:spPr>
          <a:xfrm>
            <a:off x="381000" y="838200"/>
            <a:ext cx="830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Minimizing Communication in TSQR</a:t>
            </a:r>
          </a:p>
        </p:txBody>
      </p:sp>
      <p:grpSp>
        <p:nvGrpSpPr>
          <p:cNvPr id="2" name="Group 146"/>
          <p:cNvGrpSpPr>
            <a:grpSpLocks/>
          </p:cNvGrpSpPr>
          <p:nvPr/>
        </p:nvGrpSpPr>
        <p:grpSpPr bwMode="auto">
          <a:xfrm>
            <a:off x="381000" y="981075"/>
            <a:ext cx="6115050" cy="1331913"/>
            <a:chOff x="381000" y="1383430"/>
            <a:chExt cx="6115461" cy="1331377"/>
          </a:xfrm>
        </p:grpSpPr>
        <p:sp>
          <p:nvSpPr>
            <p:cNvPr id="30779" name="Text Box 11"/>
            <p:cNvSpPr txBox="1">
              <a:spLocks noChangeArrowheads="1"/>
            </p:cNvSpPr>
            <p:nvPr/>
          </p:nvSpPr>
          <p:spPr bwMode="auto">
            <a:xfrm>
              <a:off x="1879599" y="1800225"/>
              <a:ext cx="6858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i="1">
                  <a:solidFill>
                    <a:schemeClr val="tx1"/>
                  </a:solidFill>
                  <a:latin typeface="Calibri" pitchFamily="34" charset="0"/>
                </a:rPr>
                <a:t>W</a:t>
              </a:r>
              <a:r>
                <a:rPr lang="en-US">
                  <a:solidFill>
                    <a:schemeClr val="tx1"/>
                  </a:solidFill>
                  <a:latin typeface="Calibri" pitchFamily="34" charset="0"/>
                </a:rPr>
                <a:t> = </a:t>
              </a:r>
            </a:p>
          </p:txBody>
        </p:sp>
        <p:sp>
          <p:nvSpPr>
            <p:cNvPr id="30780" name="Text Box 12"/>
            <p:cNvSpPr txBox="1">
              <a:spLocks noChangeArrowheads="1"/>
            </p:cNvSpPr>
            <p:nvPr/>
          </p:nvSpPr>
          <p:spPr bwMode="auto">
            <a:xfrm>
              <a:off x="2473324" y="1391368"/>
              <a:ext cx="503664" cy="132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i="1">
                  <a:solidFill>
                    <a:schemeClr val="tx1"/>
                  </a:solidFill>
                  <a:latin typeface="Calibri" pitchFamily="34" charset="0"/>
                </a:rPr>
                <a:t>W</a:t>
              </a:r>
              <a:r>
                <a:rPr lang="en-US" i="1" baseline="-25000">
                  <a:solidFill>
                    <a:schemeClr val="tx1"/>
                  </a:solidFill>
                  <a:latin typeface="Calibri" pitchFamily="34" charset="0"/>
                </a:rPr>
                <a:t>0</a:t>
              </a:r>
            </a:p>
            <a:p>
              <a:pPr eaLnBrk="0" hangingPunct="0"/>
              <a:r>
                <a:rPr lang="en-US" i="1">
                  <a:solidFill>
                    <a:schemeClr val="tx1"/>
                  </a:solidFill>
                  <a:latin typeface="Calibri" pitchFamily="34" charset="0"/>
                </a:rPr>
                <a:t>W</a:t>
              </a:r>
              <a:r>
                <a:rPr lang="en-US" i="1" baseline="-25000">
                  <a:solidFill>
                    <a:schemeClr val="tx1"/>
                  </a:solidFill>
                  <a:latin typeface="Calibri" pitchFamily="34" charset="0"/>
                </a:rPr>
                <a:t>1</a:t>
              </a:r>
            </a:p>
            <a:p>
              <a:pPr eaLnBrk="0" hangingPunct="0"/>
              <a:r>
                <a:rPr lang="en-US" i="1">
                  <a:solidFill>
                    <a:schemeClr val="tx1"/>
                  </a:solidFill>
                  <a:latin typeface="Calibri" pitchFamily="34" charset="0"/>
                </a:rPr>
                <a:t>W</a:t>
              </a:r>
              <a:r>
                <a:rPr lang="en-US" i="1" baseline="-25000">
                  <a:solidFill>
                    <a:schemeClr val="tx1"/>
                  </a:solidFill>
                  <a:latin typeface="Calibri" pitchFamily="34" charset="0"/>
                </a:rPr>
                <a:t>2</a:t>
              </a:r>
            </a:p>
            <a:p>
              <a:pPr eaLnBrk="0" hangingPunct="0"/>
              <a:r>
                <a:rPr lang="en-US" i="1">
                  <a:solidFill>
                    <a:schemeClr val="tx1"/>
                  </a:solidFill>
                  <a:latin typeface="Calibri" pitchFamily="34" charset="0"/>
                </a:rPr>
                <a:t>W</a:t>
              </a:r>
              <a:r>
                <a:rPr lang="en-US" i="1" baseline="-25000">
                  <a:solidFill>
                    <a:schemeClr val="tx1"/>
                  </a:solidFill>
                  <a:latin typeface="Calibri" pitchFamily="34" charset="0"/>
                </a:rPr>
                <a:t>3</a:t>
              </a:r>
            </a:p>
          </p:txBody>
        </p:sp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2412999" y="1495425"/>
              <a:ext cx="76200" cy="1066800"/>
              <a:chOff x="960" y="2880"/>
              <a:chExt cx="48" cy="672"/>
            </a:xfrm>
          </p:grpSpPr>
          <p:sp>
            <p:nvSpPr>
              <p:cNvPr id="30801" name="Line 14"/>
              <p:cNvSpPr>
                <a:spLocks noChangeShapeType="1"/>
              </p:cNvSpPr>
              <p:nvPr/>
            </p:nvSpPr>
            <p:spPr bwMode="auto">
              <a:xfrm>
                <a:off x="960" y="2880"/>
                <a:ext cx="0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02" name="Line 15"/>
              <p:cNvSpPr>
                <a:spLocks noChangeShapeType="1"/>
              </p:cNvSpPr>
              <p:nvPr/>
            </p:nvSpPr>
            <p:spPr bwMode="auto">
              <a:xfrm>
                <a:off x="960" y="2880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03" name="Line 16"/>
              <p:cNvSpPr>
                <a:spLocks noChangeShapeType="1"/>
              </p:cNvSpPr>
              <p:nvPr/>
            </p:nvSpPr>
            <p:spPr bwMode="auto">
              <a:xfrm>
                <a:off x="960" y="3552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17"/>
            <p:cNvGrpSpPr>
              <a:grpSpLocks/>
            </p:cNvGrpSpPr>
            <p:nvPr/>
          </p:nvGrpSpPr>
          <p:grpSpPr bwMode="auto">
            <a:xfrm flipH="1">
              <a:off x="2946399" y="1495425"/>
              <a:ext cx="76200" cy="1066800"/>
              <a:chOff x="960" y="2880"/>
              <a:chExt cx="48" cy="672"/>
            </a:xfrm>
          </p:grpSpPr>
          <p:sp>
            <p:nvSpPr>
              <p:cNvPr id="30798" name="Line 18"/>
              <p:cNvSpPr>
                <a:spLocks noChangeShapeType="1"/>
              </p:cNvSpPr>
              <p:nvPr/>
            </p:nvSpPr>
            <p:spPr bwMode="auto">
              <a:xfrm>
                <a:off x="960" y="2880"/>
                <a:ext cx="0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99" name="Line 19"/>
              <p:cNvSpPr>
                <a:spLocks noChangeShapeType="1"/>
              </p:cNvSpPr>
              <p:nvPr/>
            </p:nvSpPr>
            <p:spPr bwMode="auto">
              <a:xfrm>
                <a:off x="960" y="2880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00" name="Line 20"/>
              <p:cNvSpPr>
                <a:spLocks noChangeShapeType="1"/>
              </p:cNvSpPr>
              <p:nvPr/>
            </p:nvSpPr>
            <p:spPr bwMode="auto">
              <a:xfrm>
                <a:off x="960" y="3552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783" name="Line 29"/>
            <p:cNvSpPr>
              <a:spLocks noChangeShapeType="1"/>
            </p:cNvSpPr>
            <p:nvPr/>
          </p:nvSpPr>
          <p:spPr bwMode="auto">
            <a:xfrm>
              <a:off x="3174999" y="1647825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84" name="Line 30"/>
            <p:cNvSpPr>
              <a:spLocks noChangeShapeType="1"/>
            </p:cNvSpPr>
            <p:nvPr/>
          </p:nvSpPr>
          <p:spPr bwMode="auto">
            <a:xfrm>
              <a:off x="3174999" y="1876425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85" name="Line 31"/>
            <p:cNvSpPr>
              <a:spLocks noChangeShapeType="1"/>
            </p:cNvSpPr>
            <p:nvPr/>
          </p:nvSpPr>
          <p:spPr bwMode="auto">
            <a:xfrm>
              <a:off x="3174999" y="2181225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86" name="Line 32"/>
            <p:cNvSpPr>
              <a:spLocks noChangeShapeType="1"/>
            </p:cNvSpPr>
            <p:nvPr/>
          </p:nvSpPr>
          <p:spPr bwMode="auto">
            <a:xfrm>
              <a:off x="3174999" y="2409825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87" name="Text Box 33"/>
            <p:cNvSpPr txBox="1">
              <a:spLocks noChangeArrowheads="1"/>
            </p:cNvSpPr>
            <p:nvPr/>
          </p:nvSpPr>
          <p:spPr bwMode="auto">
            <a:xfrm>
              <a:off x="3632199" y="1383430"/>
              <a:ext cx="502061" cy="132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i="1">
                  <a:solidFill>
                    <a:schemeClr val="tx1"/>
                  </a:solidFill>
                  <a:latin typeface="Calibri" pitchFamily="34" charset="0"/>
                </a:rPr>
                <a:t>R</a:t>
              </a:r>
              <a:r>
                <a:rPr lang="en-US" i="1" baseline="-25000">
                  <a:solidFill>
                    <a:schemeClr val="tx1"/>
                  </a:solidFill>
                  <a:latin typeface="Calibri" pitchFamily="34" charset="0"/>
                </a:rPr>
                <a:t>00</a:t>
              </a:r>
            </a:p>
            <a:p>
              <a:pPr eaLnBrk="0" hangingPunct="0"/>
              <a:r>
                <a:rPr lang="en-US" i="1">
                  <a:solidFill>
                    <a:schemeClr val="tx1"/>
                  </a:solidFill>
                  <a:latin typeface="Calibri" pitchFamily="34" charset="0"/>
                </a:rPr>
                <a:t>R</a:t>
              </a:r>
              <a:r>
                <a:rPr lang="en-US" i="1" baseline="-25000">
                  <a:solidFill>
                    <a:schemeClr val="tx1"/>
                  </a:solidFill>
                  <a:latin typeface="Calibri" pitchFamily="34" charset="0"/>
                </a:rPr>
                <a:t>10</a:t>
              </a:r>
            </a:p>
            <a:p>
              <a:pPr eaLnBrk="0" hangingPunct="0"/>
              <a:r>
                <a:rPr lang="en-US" i="1">
                  <a:solidFill>
                    <a:schemeClr val="tx1"/>
                  </a:solidFill>
                  <a:latin typeface="Calibri" pitchFamily="34" charset="0"/>
                </a:rPr>
                <a:t>R</a:t>
              </a:r>
              <a:r>
                <a:rPr lang="en-US" i="1" baseline="-25000">
                  <a:solidFill>
                    <a:schemeClr val="tx1"/>
                  </a:solidFill>
                  <a:latin typeface="Calibri" pitchFamily="34" charset="0"/>
                </a:rPr>
                <a:t>20</a:t>
              </a:r>
            </a:p>
            <a:p>
              <a:pPr eaLnBrk="0" hangingPunct="0"/>
              <a:r>
                <a:rPr lang="en-US" i="1">
                  <a:solidFill>
                    <a:schemeClr val="tx1"/>
                  </a:solidFill>
                  <a:latin typeface="Calibri" pitchFamily="34" charset="0"/>
                </a:rPr>
                <a:t>R</a:t>
              </a:r>
              <a:r>
                <a:rPr lang="en-US" i="1" baseline="-25000">
                  <a:solidFill>
                    <a:schemeClr val="tx1"/>
                  </a:solidFill>
                  <a:latin typeface="Calibri" pitchFamily="34" charset="0"/>
                </a:rPr>
                <a:t>30</a:t>
              </a:r>
            </a:p>
          </p:txBody>
        </p:sp>
        <p:sp>
          <p:nvSpPr>
            <p:cNvPr id="30788" name="Line 34"/>
            <p:cNvSpPr>
              <a:spLocks noChangeShapeType="1"/>
            </p:cNvSpPr>
            <p:nvPr/>
          </p:nvSpPr>
          <p:spPr bwMode="auto">
            <a:xfrm>
              <a:off x="4318000" y="1571625"/>
              <a:ext cx="3810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89" name="Line 35"/>
            <p:cNvSpPr>
              <a:spLocks noChangeShapeType="1"/>
            </p:cNvSpPr>
            <p:nvPr/>
          </p:nvSpPr>
          <p:spPr bwMode="auto">
            <a:xfrm flipV="1">
              <a:off x="4318000" y="1724025"/>
              <a:ext cx="3810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90" name="Text Box 36"/>
            <p:cNvSpPr txBox="1">
              <a:spLocks noChangeArrowheads="1"/>
            </p:cNvSpPr>
            <p:nvPr/>
          </p:nvSpPr>
          <p:spPr bwMode="auto">
            <a:xfrm>
              <a:off x="4699000" y="1509713"/>
              <a:ext cx="50206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i="1">
                  <a:solidFill>
                    <a:schemeClr val="tx1"/>
                  </a:solidFill>
                  <a:latin typeface="Calibri" pitchFamily="34" charset="0"/>
                </a:rPr>
                <a:t>R</a:t>
              </a:r>
              <a:r>
                <a:rPr lang="en-US" i="1" baseline="-25000">
                  <a:solidFill>
                    <a:schemeClr val="tx1"/>
                  </a:solidFill>
                  <a:latin typeface="Calibri" pitchFamily="34" charset="0"/>
                </a:rPr>
                <a:t>01</a:t>
              </a:r>
            </a:p>
          </p:txBody>
        </p:sp>
        <p:sp>
          <p:nvSpPr>
            <p:cNvPr id="30791" name="Text Box 37"/>
            <p:cNvSpPr txBox="1">
              <a:spLocks noChangeArrowheads="1"/>
            </p:cNvSpPr>
            <p:nvPr/>
          </p:nvSpPr>
          <p:spPr bwMode="auto">
            <a:xfrm>
              <a:off x="4699000" y="2105025"/>
              <a:ext cx="50206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i="1">
                  <a:solidFill>
                    <a:schemeClr val="tx1"/>
                  </a:solidFill>
                  <a:latin typeface="Calibri" pitchFamily="34" charset="0"/>
                </a:rPr>
                <a:t>R</a:t>
              </a:r>
              <a:r>
                <a:rPr lang="en-US" i="1" baseline="-25000">
                  <a:solidFill>
                    <a:schemeClr val="tx1"/>
                  </a:solidFill>
                  <a:latin typeface="Calibri" pitchFamily="34" charset="0"/>
                </a:rPr>
                <a:t>11</a:t>
              </a:r>
            </a:p>
          </p:txBody>
        </p:sp>
        <p:sp>
          <p:nvSpPr>
            <p:cNvPr id="30792" name="Line 38"/>
            <p:cNvSpPr>
              <a:spLocks noChangeShapeType="1"/>
            </p:cNvSpPr>
            <p:nvPr/>
          </p:nvSpPr>
          <p:spPr bwMode="auto">
            <a:xfrm>
              <a:off x="4318000" y="2181225"/>
              <a:ext cx="3810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93" name="Line 39"/>
            <p:cNvSpPr>
              <a:spLocks noChangeShapeType="1"/>
            </p:cNvSpPr>
            <p:nvPr/>
          </p:nvSpPr>
          <p:spPr bwMode="auto">
            <a:xfrm flipV="1">
              <a:off x="4318000" y="2333625"/>
              <a:ext cx="3810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94" name="Line 40"/>
            <p:cNvSpPr>
              <a:spLocks noChangeShapeType="1"/>
            </p:cNvSpPr>
            <p:nvPr/>
          </p:nvSpPr>
          <p:spPr bwMode="auto">
            <a:xfrm>
              <a:off x="5232400" y="1724025"/>
              <a:ext cx="6096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95" name="Line 41"/>
            <p:cNvSpPr>
              <a:spLocks noChangeShapeType="1"/>
            </p:cNvSpPr>
            <p:nvPr/>
          </p:nvSpPr>
          <p:spPr bwMode="auto">
            <a:xfrm flipV="1">
              <a:off x="5232400" y="2105025"/>
              <a:ext cx="6096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96" name="Text Box 42"/>
            <p:cNvSpPr txBox="1">
              <a:spLocks noChangeArrowheads="1"/>
            </p:cNvSpPr>
            <p:nvPr/>
          </p:nvSpPr>
          <p:spPr bwMode="auto">
            <a:xfrm>
              <a:off x="5994400" y="1800225"/>
              <a:ext cx="50206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i="1">
                  <a:solidFill>
                    <a:schemeClr val="tx1"/>
                  </a:solidFill>
                  <a:latin typeface="Calibri" pitchFamily="34" charset="0"/>
                </a:rPr>
                <a:t>R</a:t>
              </a:r>
              <a:r>
                <a:rPr lang="en-US" i="1" baseline="-25000">
                  <a:solidFill>
                    <a:schemeClr val="tx1"/>
                  </a:solidFill>
                  <a:latin typeface="Calibri" pitchFamily="34" charset="0"/>
                </a:rPr>
                <a:t>02</a:t>
              </a:r>
            </a:p>
          </p:txBody>
        </p:sp>
        <p:sp>
          <p:nvSpPr>
            <p:cNvPr id="30797" name="TextBox 86"/>
            <p:cNvSpPr txBox="1">
              <a:spLocks noChangeArrowheads="1"/>
            </p:cNvSpPr>
            <p:nvPr/>
          </p:nvSpPr>
          <p:spPr bwMode="auto">
            <a:xfrm>
              <a:off x="381000" y="1676400"/>
              <a:ext cx="149859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400">
                  <a:solidFill>
                    <a:schemeClr val="tx1"/>
                  </a:solidFill>
                  <a:latin typeface="Calibri" pitchFamily="34" charset="0"/>
                </a:rPr>
                <a:t>Parallel:</a:t>
              </a:r>
            </a:p>
          </p:txBody>
        </p:sp>
      </p:grpSp>
      <p:grpSp>
        <p:nvGrpSpPr>
          <p:cNvPr id="5" name="Group 147"/>
          <p:cNvGrpSpPr>
            <a:grpSpLocks/>
          </p:cNvGrpSpPr>
          <p:nvPr/>
        </p:nvGrpSpPr>
        <p:grpSpPr bwMode="auto">
          <a:xfrm>
            <a:off x="228600" y="2517775"/>
            <a:ext cx="7486650" cy="1322388"/>
            <a:chOff x="228600" y="2915294"/>
            <a:chExt cx="7486837" cy="1323439"/>
          </a:xfrm>
        </p:grpSpPr>
        <p:grpSp>
          <p:nvGrpSpPr>
            <p:cNvPr id="6" name="Group 85"/>
            <p:cNvGrpSpPr>
              <a:grpSpLocks/>
            </p:cNvGrpSpPr>
            <p:nvPr/>
          </p:nvGrpSpPr>
          <p:grpSpPr bwMode="auto">
            <a:xfrm>
              <a:off x="1905000" y="2915294"/>
              <a:ext cx="5810437" cy="1323439"/>
              <a:chOff x="1447800" y="2991494"/>
              <a:chExt cx="5810437" cy="1323439"/>
            </a:xfrm>
          </p:grpSpPr>
          <p:sp>
            <p:nvSpPr>
              <p:cNvPr id="30758" name="Text Box 11"/>
              <p:cNvSpPr txBox="1">
                <a:spLocks noChangeArrowheads="1"/>
              </p:cNvSpPr>
              <p:nvPr/>
            </p:nvSpPr>
            <p:spPr bwMode="auto">
              <a:xfrm>
                <a:off x="1447800" y="3400425"/>
                <a:ext cx="68580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i="1">
                    <a:solidFill>
                      <a:schemeClr val="tx1"/>
                    </a:solidFill>
                    <a:latin typeface="Calibri" pitchFamily="34" charset="0"/>
                  </a:rPr>
                  <a:t>W</a:t>
                </a:r>
                <a:r>
                  <a:rPr lang="en-US">
                    <a:solidFill>
                      <a:schemeClr val="tx1"/>
                    </a:solidFill>
                    <a:latin typeface="Calibri" pitchFamily="34" charset="0"/>
                  </a:rPr>
                  <a:t> = </a:t>
                </a:r>
              </a:p>
            </p:txBody>
          </p:sp>
          <p:sp>
            <p:nvSpPr>
              <p:cNvPr id="30759" name="Text Box 12"/>
              <p:cNvSpPr txBox="1">
                <a:spLocks noChangeArrowheads="1"/>
              </p:cNvSpPr>
              <p:nvPr/>
            </p:nvSpPr>
            <p:spPr bwMode="auto">
              <a:xfrm>
                <a:off x="2041525" y="2991494"/>
                <a:ext cx="503664" cy="13234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i="1">
                    <a:solidFill>
                      <a:schemeClr val="tx1"/>
                    </a:solidFill>
                    <a:latin typeface="Calibri" pitchFamily="34" charset="0"/>
                  </a:rPr>
                  <a:t>W</a:t>
                </a:r>
                <a:r>
                  <a:rPr lang="en-US" i="1" baseline="-25000">
                    <a:solidFill>
                      <a:schemeClr val="tx1"/>
                    </a:solidFill>
                    <a:latin typeface="Calibri" pitchFamily="34" charset="0"/>
                  </a:rPr>
                  <a:t>0</a:t>
                </a:r>
              </a:p>
              <a:p>
                <a:pPr eaLnBrk="0" hangingPunct="0"/>
                <a:r>
                  <a:rPr lang="en-US" i="1">
                    <a:solidFill>
                      <a:schemeClr val="tx1"/>
                    </a:solidFill>
                    <a:latin typeface="Calibri" pitchFamily="34" charset="0"/>
                  </a:rPr>
                  <a:t>W</a:t>
                </a:r>
                <a:r>
                  <a:rPr lang="en-US" i="1" baseline="-25000">
                    <a:solidFill>
                      <a:schemeClr val="tx1"/>
                    </a:solidFill>
                    <a:latin typeface="Calibri" pitchFamily="34" charset="0"/>
                  </a:rPr>
                  <a:t>1</a:t>
                </a:r>
              </a:p>
              <a:p>
                <a:pPr eaLnBrk="0" hangingPunct="0"/>
                <a:r>
                  <a:rPr lang="en-US" i="1">
                    <a:solidFill>
                      <a:schemeClr val="tx1"/>
                    </a:solidFill>
                    <a:latin typeface="Calibri" pitchFamily="34" charset="0"/>
                  </a:rPr>
                  <a:t>W</a:t>
                </a:r>
                <a:r>
                  <a:rPr lang="en-US" i="1" baseline="-25000">
                    <a:solidFill>
                      <a:schemeClr val="tx1"/>
                    </a:solidFill>
                    <a:latin typeface="Calibri" pitchFamily="34" charset="0"/>
                  </a:rPr>
                  <a:t>2</a:t>
                </a:r>
              </a:p>
              <a:p>
                <a:pPr eaLnBrk="0" hangingPunct="0"/>
                <a:r>
                  <a:rPr lang="en-US" i="1">
                    <a:solidFill>
                      <a:schemeClr val="tx1"/>
                    </a:solidFill>
                    <a:latin typeface="Calibri" pitchFamily="34" charset="0"/>
                  </a:rPr>
                  <a:t>W</a:t>
                </a:r>
                <a:r>
                  <a:rPr lang="en-US" i="1" baseline="-25000">
                    <a:solidFill>
                      <a:schemeClr val="tx1"/>
                    </a:solidFill>
                    <a:latin typeface="Calibri" pitchFamily="34" charset="0"/>
                  </a:rPr>
                  <a:t>3</a:t>
                </a:r>
              </a:p>
            </p:txBody>
          </p:sp>
          <p:grpSp>
            <p:nvGrpSpPr>
              <p:cNvPr id="7" name="Group 13"/>
              <p:cNvGrpSpPr>
                <a:grpSpLocks/>
              </p:cNvGrpSpPr>
              <p:nvPr/>
            </p:nvGrpSpPr>
            <p:grpSpPr bwMode="auto">
              <a:xfrm>
                <a:off x="1981200" y="3095625"/>
                <a:ext cx="76200" cy="1066800"/>
                <a:chOff x="960" y="2880"/>
                <a:chExt cx="48" cy="672"/>
              </a:xfrm>
            </p:grpSpPr>
            <p:sp>
              <p:nvSpPr>
                <p:cNvPr id="30776" name="Line 14"/>
                <p:cNvSpPr>
                  <a:spLocks noChangeShapeType="1"/>
                </p:cNvSpPr>
                <p:nvPr/>
              </p:nvSpPr>
              <p:spPr bwMode="auto">
                <a:xfrm>
                  <a:off x="960" y="2880"/>
                  <a:ext cx="0" cy="67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77" name="Line 15"/>
                <p:cNvSpPr>
                  <a:spLocks noChangeShapeType="1"/>
                </p:cNvSpPr>
                <p:nvPr/>
              </p:nvSpPr>
              <p:spPr bwMode="auto">
                <a:xfrm>
                  <a:off x="960" y="2880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78" name="Line 16"/>
                <p:cNvSpPr>
                  <a:spLocks noChangeShapeType="1"/>
                </p:cNvSpPr>
                <p:nvPr/>
              </p:nvSpPr>
              <p:spPr bwMode="auto">
                <a:xfrm>
                  <a:off x="960" y="3552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" name="Group 17"/>
              <p:cNvGrpSpPr>
                <a:grpSpLocks/>
              </p:cNvGrpSpPr>
              <p:nvPr/>
            </p:nvGrpSpPr>
            <p:grpSpPr bwMode="auto">
              <a:xfrm flipH="1">
                <a:off x="2514600" y="3095625"/>
                <a:ext cx="76200" cy="1066800"/>
                <a:chOff x="960" y="2880"/>
                <a:chExt cx="48" cy="672"/>
              </a:xfrm>
            </p:grpSpPr>
            <p:sp>
              <p:nvSpPr>
                <p:cNvPr id="30773" name="Line 18"/>
                <p:cNvSpPr>
                  <a:spLocks noChangeShapeType="1"/>
                </p:cNvSpPr>
                <p:nvPr/>
              </p:nvSpPr>
              <p:spPr bwMode="auto">
                <a:xfrm>
                  <a:off x="960" y="2880"/>
                  <a:ext cx="0" cy="67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74" name="Line 19"/>
                <p:cNvSpPr>
                  <a:spLocks noChangeShapeType="1"/>
                </p:cNvSpPr>
                <p:nvPr/>
              </p:nvSpPr>
              <p:spPr bwMode="auto">
                <a:xfrm>
                  <a:off x="960" y="2880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75" name="Line 20"/>
                <p:cNvSpPr>
                  <a:spLocks noChangeShapeType="1"/>
                </p:cNvSpPr>
                <p:nvPr/>
              </p:nvSpPr>
              <p:spPr bwMode="auto">
                <a:xfrm>
                  <a:off x="960" y="3552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0762" name="Line 29"/>
              <p:cNvSpPr>
                <a:spLocks noChangeShapeType="1"/>
              </p:cNvSpPr>
              <p:nvPr/>
            </p:nvSpPr>
            <p:spPr bwMode="auto">
              <a:xfrm>
                <a:off x="2743200" y="3248025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63" name="Text Box 36"/>
              <p:cNvSpPr txBox="1">
                <a:spLocks noChangeArrowheads="1"/>
              </p:cNvSpPr>
              <p:nvPr/>
            </p:nvSpPr>
            <p:spPr bwMode="auto">
              <a:xfrm>
                <a:off x="4267200" y="3200400"/>
                <a:ext cx="502061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i="1">
                    <a:solidFill>
                      <a:schemeClr val="tx1"/>
                    </a:solidFill>
                    <a:latin typeface="Calibri" pitchFamily="34" charset="0"/>
                  </a:rPr>
                  <a:t>R</a:t>
                </a:r>
                <a:r>
                  <a:rPr lang="en-US" i="1" baseline="-25000">
                    <a:solidFill>
                      <a:schemeClr val="tx1"/>
                    </a:solidFill>
                    <a:latin typeface="Calibri" pitchFamily="34" charset="0"/>
                  </a:rPr>
                  <a:t>01</a:t>
                </a:r>
              </a:p>
            </p:txBody>
          </p:sp>
          <p:sp>
            <p:nvSpPr>
              <p:cNvPr id="30764" name="Text Box 42"/>
              <p:cNvSpPr txBox="1">
                <a:spLocks noChangeArrowheads="1"/>
              </p:cNvSpPr>
              <p:nvPr/>
            </p:nvSpPr>
            <p:spPr bwMode="auto">
              <a:xfrm>
                <a:off x="5562601" y="3400425"/>
                <a:ext cx="502061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i="1">
                    <a:solidFill>
                      <a:schemeClr val="tx1"/>
                    </a:solidFill>
                    <a:latin typeface="Calibri" pitchFamily="34" charset="0"/>
                  </a:rPr>
                  <a:t>R</a:t>
                </a:r>
                <a:r>
                  <a:rPr lang="en-US" i="1" baseline="-25000">
                    <a:solidFill>
                      <a:schemeClr val="tx1"/>
                    </a:solidFill>
                    <a:latin typeface="Calibri" pitchFamily="34" charset="0"/>
                  </a:rPr>
                  <a:t>02</a:t>
                </a:r>
              </a:p>
            </p:txBody>
          </p:sp>
          <p:sp>
            <p:nvSpPr>
              <p:cNvPr id="30765" name="Text Box 33"/>
              <p:cNvSpPr txBox="1">
                <a:spLocks noChangeArrowheads="1"/>
              </p:cNvSpPr>
              <p:nvPr/>
            </p:nvSpPr>
            <p:spPr bwMode="auto">
              <a:xfrm>
                <a:off x="3124200" y="3048000"/>
                <a:ext cx="502061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i="1">
                    <a:solidFill>
                      <a:schemeClr val="tx1"/>
                    </a:solidFill>
                    <a:latin typeface="Calibri" pitchFamily="34" charset="0"/>
                  </a:rPr>
                  <a:t>R</a:t>
                </a:r>
                <a:r>
                  <a:rPr lang="en-US" i="1" baseline="-25000">
                    <a:solidFill>
                      <a:schemeClr val="tx1"/>
                    </a:solidFill>
                    <a:latin typeface="Calibri" pitchFamily="34" charset="0"/>
                  </a:rPr>
                  <a:t>00</a:t>
                </a:r>
              </a:p>
            </p:txBody>
          </p:sp>
          <p:cxnSp>
            <p:nvCxnSpPr>
              <p:cNvPr id="73" name="Straight Arrow Connector 72"/>
              <p:cNvCxnSpPr/>
              <p:nvPr/>
            </p:nvCxnSpPr>
            <p:spPr>
              <a:xfrm flipV="1">
                <a:off x="2743274" y="3429992"/>
                <a:ext cx="1447836" cy="7626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/>
              <p:cNvCxnSpPr>
                <a:stCxn id="30765" idx="3"/>
              </p:cNvCxnSpPr>
              <p:nvPr/>
            </p:nvCxnSpPr>
            <p:spPr>
              <a:xfrm>
                <a:off x="3625946" y="3248873"/>
                <a:ext cx="565164" cy="10485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/>
              <p:cNvCxnSpPr/>
              <p:nvPr/>
            </p:nvCxnSpPr>
            <p:spPr>
              <a:xfrm>
                <a:off x="4749924" y="3463357"/>
                <a:ext cx="736618" cy="11915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80"/>
              <p:cNvCxnSpPr/>
              <p:nvPr/>
            </p:nvCxnSpPr>
            <p:spPr>
              <a:xfrm flipV="1">
                <a:off x="2743274" y="3658774"/>
                <a:ext cx="2743268" cy="15252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770" name="Text Box 42"/>
              <p:cNvSpPr txBox="1">
                <a:spLocks noChangeArrowheads="1"/>
              </p:cNvSpPr>
              <p:nvPr/>
            </p:nvSpPr>
            <p:spPr bwMode="auto">
              <a:xfrm>
                <a:off x="6756176" y="3581400"/>
                <a:ext cx="502061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i="1">
                    <a:solidFill>
                      <a:schemeClr val="tx1"/>
                    </a:solidFill>
                    <a:latin typeface="Calibri" pitchFamily="34" charset="0"/>
                  </a:rPr>
                  <a:t>R</a:t>
                </a:r>
                <a:r>
                  <a:rPr lang="en-US" i="1" baseline="-25000">
                    <a:solidFill>
                      <a:schemeClr val="tx1"/>
                    </a:solidFill>
                    <a:latin typeface="Calibri" pitchFamily="34" charset="0"/>
                  </a:rPr>
                  <a:t>03</a:t>
                </a:r>
              </a:p>
            </p:txBody>
          </p:sp>
          <p:cxnSp>
            <p:nvCxnSpPr>
              <p:cNvPr id="83" name="Straight Arrow Connector 82"/>
              <p:cNvCxnSpPr/>
              <p:nvPr/>
            </p:nvCxnSpPr>
            <p:spPr>
              <a:xfrm>
                <a:off x="6019956" y="3658774"/>
                <a:ext cx="736618" cy="11915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Arrow Connector 84"/>
              <p:cNvCxnSpPr/>
              <p:nvPr/>
            </p:nvCxnSpPr>
            <p:spPr>
              <a:xfrm flipV="1">
                <a:off x="2743274" y="3887556"/>
                <a:ext cx="4038701" cy="15252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757" name="TextBox 87"/>
            <p:cNvSpPr txBox="1">
              <a:spLocks noChangeArrowheads="1"/>
            </p:cNvSpPr>
            <p:nvPr/>
          </p:nvSpPr>
          <p:spPr bwMode="auto">
            <a:xfrm>
              <a:off x="228600" y="3200400"/>
              <a:ext cx="18288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400">
                  <a:solidFill>
                    <a:schemeClr val="tx1"/>
                  </a:solidFill>
                  <a:latin typeface="Calibri" pitchFamily="34" charset="0"/>
                </a:rPr>
                <a:t>Sequential:</a:t>
              </a:r>
            </a:p>
          </p:txBody>
        </p:sp>
      </p:grpSp>
      <p:grpSp>
        <p:nvGrpSpPr>
          <p:cNvPr id="9" name="Group 148"/>
          <p:cNvGrpSpPr>
            <a:grpSpLocks/>
          </p:cNvGrpSpPr>
          <p:nvPr/>
        </p:nvGrpSpPr>
        <p:grpSpPr bwMode="auto">
          <a:xfrm>
            <a:off x="228600" y="4049713"/>
            <a:ext cx="6978650" cy="1323975"/>
            <a:chOff x="304800" y="4515567"/>
            <a:chExt cx="6979077" cy="1323439"/>
          </a:xfrm>
        </p:grpSpPr>
        <p:grpSp>
          <p:nvGrpSpPr>
            <p:cNvPr id="10" name="Group 145"/>
            <p:cNvGrpSpPr>
              <a:grpSpLocks/>
            </p:cNvGrpSpPr>
            <p:nvPr/>
          </p:nvGrpSpPr>
          <p:grpSpPr bwMode="auto">
            <a:xfrm>
              <a:off x="1981200" y="4515567"/>
              <a:ext cx="5302677" cy="1323439"/>
              <a:chOff x="1981200" y="4515567"/>
              <a:chExt cx="5302677" cy="1323439"/>
            </a:xfrm>
          </p:grpSpPr>
          <p:sp>
            <p:nvSpPr>
              <p:cNvPr id="30730" name="Text Box 11"/>
              <p:cNvSpPr txBox="1">
                <a:spLocks noChangeArrowheads="1"/>
              </p:cNvSpPr>
              <p:nvPr/>
            </p:nvSpPr>
            <p:spPr bwMode="auto">
              <a:xfrm>
                <a:off x="1981200" y="4924425"/>
                <a:ext cx="68580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i="1">
                    <a:solidFill>
                      <a:schemeClr val="tx1"/>
                    </a:solidFill>
                    <a:latin typeface="Calibri" pitchFamily="34" charset="0"/>
                  </a:rPr>
                  <a:t>W</a:t>
                </a:r>
                <a:r>
                  <a:rPr lang="en-US">
                    <a:solidFill>
                      <a:schemeClr val="tx1"/>
                    </a:solidFill>
                    <a:latin typeface="Calibri" pitchFamily="34" charset="0"/>
                  </a:rPr>
                  <a:t> = </a:t>
                </a:r>
              </a:p>
            </p:txBody>
          </p:sp>
          <p:sp>
            <p:nvSpPr>
              <p:cNvPr id="30731" name="Text Box 12"/>
              <p:cNvSpPr txBox="1">
                <a:spLocks noChangeArrowheads="1"/>
              </p:cNvSpPr>
              <p:nvPr/>
            </p:nvSpPr>
            <p:spPr bwMode="auto">
              <a:xfrm>
                <a:off x="2574925" y="4515567"/>
                <a:ext cx="503680" cy="13234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i="1">
                    <a:solidFill>
                      <a:schemeClr val="tx1"/>
                    </a:solidFill>
                    <a:latin typeface="Calibri" pitchFamily="34" charset="0"/>
                  </a:rPr>
                  <a:t>W</a:t>
                </a:r>
                <a:r>
                  <a:rPr lang="en-US" i="1" baseline="-25000">
                    <a:solidFill>
                      <a:schemeClr val="tx1"/>
                    </a:solidFill>
                    <a:latin typeface="Calibri" pitchFamily="34" charset="0"/>
                  </a:rPr>
                  <a:t>0</a:t>
                </a:r>
              </a:p>
              <a:p>
                <a:pPr eaLnBrk="0" hangingPunct="0"/>
                <a:r>
                  <a:rPr lang="en-US" i="1">
                    <a:solidFill>
                      <a:schemeClr val="tx1"/>
                    </a:solidFill>
                    <a:latin typeface="Calibri" pitchFamily="34" charset="0"/>
                  </a:rPr>
                  <a:t>W</a:t>
                </a:r>
                <a:r>
                  <a:rPr lang="en-US" i="1" baseline="-25000">
                    <a:solidFill>
                      <a:schemeClr val="tx1"/>
                    </a:solidFill>
                    <a:latin typeface="Calibri" pitchFamily="34" charset="0"/>
                  </a:rPr>
                  <a:t>1</a:t>
                </a:r>
              </a:p>
              <a:p>
                <a:pPr eaLnBrk="0" hangingPunct="0"/>
                <a:r>
                  <a:rPr lang="en-US" i="1">
                    <a:solidFill>
                      <a:schemeClr val="tx1"/>
                    </a:solidFill>
                    <a:latin typeface="Calibri" pitchFamily="34" charset="0"/>
                  </a:rPr>
                  <a:t>W</a:t>
                </a:r>
                <a:r>
                  <a:rPr lang="en-US" i="1" baseline="-25000">
                    <a:solidFill>
                      <a:schemeClr val="tx1"/>
                    </a:solidFill>
                    <a:latin typeface="Calibri" pitchFamily="34" charset="0"/>
                  </a:rPr>
                  <a:t>2</a:t>
                </a:r>
              </a:p>
              <a:p>
                <a:pPr eaLnBrk="0" hangingPunct="0"/>
                <a:r>
                  <a:rPr lang="en-US" i="1">
                    <a:solidFill>
                      <a:schemeClr val="tx1"/>
                    </a:solidFill>
                    <a:latin typeface="Calibri" pitchFamily="34" charset="0"/>
                  </a:rPr>
                  <a:t>W</a:t>
                </a:r>
                <a:r>
                  <a:rPr lang="en-US" i="1" baseline="-25000">
                    <a:solidFill>
                      <a:schemeClr val="tx1"/>
                    </a:solidFill>
                    <a:latin typeface="Calibri" pitchFamily="34" charset="0"/>
                  </a:rPr>
                  <a:t>3</a:t>
                </a:r>
              </a:p>
            </p:txBody>
          </p:sp>
          <p:grpSp>
            <p:nvGrpSpPr>
              <p:cNvPr id="11" name="Group 13"/>
              <p:cNvGrpSpPr>
                <a:grpSpLocks/>
              </p:cNvGrpSpPr>
              <p:nvPr/>
            </p:nvGrpSpPr>
            <p:grpSpPr bwMode="auto">
              <a:xfrm>
                <a:off x="2514600" y="4619625"/>
                <a:ext cx="76200" cy="1066800"/>
                <a:chOff x="960" y="2880"/>
                <a:chExt cx="48" cy="672"/>
              </a:xfrm>
            </p:grpSpPr>
            <p:sp>
              <p:nvSpPr>
                <p:cNvPr id="30753" name="Line 14"/>
                <p:cNvSpPr>
                  <a:spLocks noChangeShapeType="1"/>
                </p:cNvSpPr>
                <p:nvPr/>
              </p:nvSpPr>
              <p:spPr bwMode="auto">
                <a:xfrm>
                  <a:off x="960" y="2880"/>
                  <a:ext cx="0" cy="67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54" name="Line 15"/>
                <p:cNvSpPr>
                  <a:spLocks noChangeShapeType="1"/>
                </p:cNvSpPr>
                <p:nvPr/>
              </p:nvSpPr>
              <p:spPr bwMode="auto">
                <a:xfrm>
                  <a:off x="960" y="2880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55" name="Line 16"/>
                <p:cNvSpPr>
                  <a:spLocks noChangeShapeType="1"/>
                </p:cNvSpPr>
                <p:nvPr/>
              </p:nvSpPr>
              <p:spPr bwMode="auto">
                <a:xfrm>
                  <a:off x="960" y="3552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" name="Group 17"/>
              <p:cNvGrpSpPr>
                <a:grpSpLocks/>
              </p:cNvGrpSpPr>
              <p:nvPr/>
            </p:nvGrpSpPr>
            <p:grpSpPr bwMode="auto">
              <a:xfrm flipH="1">
                <a:off x="3048000" y="4619625"/>
                <a:ext cx="76200" cy="1066800"/>
                <a:chOff x="960" y="2880"/>
                <a:chExt cx="48" cy="672"/>
              </a:xfrm>
            </p:grpSpPr>
            <p:sp>
              <p:nvSpPr>
                <p:cNvPr id="30750" name="Line 18"/>
                <p:cNvSpPr>
                  <a:spLocks noChangeShapeType="1"/>
                </p:cNvSpPr>
                <p:nvPr/>
              </p:nvSpPr>
              <p:spPr bwMode="auto">
                <a:xfrm>
                  <a:off x="960" y="2880"/>
                  <a:ext cx="0" cy="67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51" name="Line 19"/>
                <p:cNvSpPr>
                  <a:spLocks noChangeShapeType="1"/>
                </p:cNvSpPr>
                <p:nvPr/>
              </p:nvSpPr>
              <p:spPr bwMode="auto">
                <a:xfrm>
                  <a:off x="960" y="2880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52" name="Line 20"/>
                <p:cNvSpPr>
                  <a:spLocks noChangeShapeType="1"/>
                </p:cNvSpPr>
                <p:nvPr/>
              </p:nvSpPr>
              <p:spPr bwMode="auto">
                <a:xfrm>
                  <a:off x="960" y="3552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0734" name="Line 29"/>
              <p:cNvSpPr>
                <a:spLocks noChangeShapeType="1"/>
              </p:cNvSpPr>
              <p:nvPr/>
            </p:nvSpPr>
            <p:spPr bwMode="auto">
              <a:xfrm>
                <a:off x="3276600" y="4772025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35" name="Line 30"/>
              <p:cNvSpPr>
                <a:spLocks noChangeShapeType="1"/>
              </p:cNvSpPr>
              <p:nvPr/>
            </p:nvSpPr>
            <p:spPr bwMode="auto">
              <a:xfrm>
                <a:off x="3276600" y="5000625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36" name="Text Box 33"/>
              <p:cNvSpPr txBox="1">
                <a:spLocks noChangeArrowheads="1"/>
              </p:cNvSpPr>
              <p:nvPr/>
            </p:nvSpPr>
            <p:spPr bwMode="auto">
              <a:xfrm>
                <a:off x="3733800" y="4572000"/>
                <a:ext cx="502077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i="1">
                    <a:solidFill>
                      <a:schemeClr val="tx1"/>
                    </a:solidFill>
                    <a:latin typeface="Calibri" pitchFamily="34" charset="0"/>
                  </a:rPr>
                  <a:t>R</a:t>
                </a:r>
                <a:r>
                  <a:rPr lang="en-US" i="1" baseline="-25000">
                    <a:solidFill>
                      <a:schemeClr val="tx1"/>
                    </a:solidFill>
                    <a:latin typeface="Calibri" pitchFamily="34" charset="0"/>
                  </a:rPr>
                  <a:t>00</a:t>
                </a:r>
              </a:p>
              <a:p>
                <a:pPr eaLnBrk="0" hangingPunct="0"/>
                <a:r>
                  <a:rPr lang="en-US" i="1">
                    <a:solidFill>
                      <a:schemeClr val="tx1"/>
                    </a:solidFill>
                    <a:latin typeface="Calibri" pitchFamily="34" charset="0"/>
                  </a:rPr>
                  <a:t>R</a:t>
                </a:r>
                <a:r>
                  <a:rPr lang="en-US" i="1" baseline="-25000">
                    <a:solidFill>
                      <a:schemeClr val="tx1"/>
                    </a:solidFill>
                    <a:latin typeface="Calibri" pitchFamily="34" charset="0"/>
                  </a:rPr>
                  <a:t>01</a:t>
                </a:r>
              </a:p>
            </p:txBody>
          </p:sp>
          <p:sp>
            <p:nvSpPr>
              <p:cNvPr id="30737" name="Text Box 36"/>
              <p:cNvSpPr txBox="1">
                <a:spLocks noChangeArrowheads="1"/>
              </p:cNvSpPr>
              <p:nvPr/>
            </p:nvSpPr>
            <p:spPr bwMode="auto">
              <a:xfrm>
                <a:off x="4800601" y="4736068"/>
                <a:ext cx="502077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i="1">
                    <a:solidFill>
                      <a:schemeClr val="tx1"/>
                    </a:solidFill>
                    <a:latin typeface="Calibri" pitchFamily="34" charset="0"/>
                  </a:rPr>
                  <a:t>R</a:t>
                </a:r>
                <a:r>
                  <a:rPr lang="en-US" i="1" baseline="-25000">
                    <a:solidFill>
                      <a:schemeClr val="tx1"/>
                    </a:solidFill>
                    <a:latin typeface="Calibri" pitchFamily="34" charset="0"/>
                  </a:rPr>
                  <a:t>01</a:t>
                </a:r>
              </a:p>
            </p:txBody>
          </p:sp>
          <p:sp>
            <p:nvSpPr>
              <p:cNvPr id="30738" name="Text Box 37"/>
              <p:cNvSpPr txBox="1">
                <a:spLocks noChangeArrowheads="1"/>
              </p:cNvSpPr>
              <p:nvPr/>
            </p:nvSpPr>
            <p:spPr bwMode="auto">
              <a:xfrm>
                <a:off x="4800601" y="5116512"/>
                <a:ext cx="502077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i="1">
                    <a:solidFill>
                      <a:schemeClr val="tx1"/>
                    </a:solidFill>
                    <a:latin typeface="Calibri" pitchFamily="34" charset="0"/>
                  </a:rPr>
                  <a:t>R</a:t>
                </a:r>
                <a:r>
                  <a:rPr lang="en-US" i="1" baseline="-25000">
                    <a:solidFill>
                      <a:schemeClr val="tx1"/>
                    </a:solidFill>
                    <a:latin typeface="Calibri" pitchFamily="34" charset="0"/>
                  </a:rPr>
                  <a:t>11</a:t>
                </a:r>
              </a:p>
            </p:txBody>
          </p:sp>
          <p:sp>
            <p:nvSpPr>
              <p:cNvPr id="30739" name="Text Box 42"/>
              <p:cNvSpPr txBox="1">
                <a:spLocks noChangeArrowheads="1"/>
              </p:cNvSpPr>
              <p:nvPr/>
            </p:nvSpPr>
            <p:spPr bwMode="auto">
              <a:xfrm>
                <a:off x="5867400" y="4953000"/>
                <a:ext cx="502077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i="1">
                    <a:solidFill>
                      <a:schemeClr val="tx1"/>
                    </a:solidFill>
                    <a:latin typeface="Calibri" pitchFamily="34" charset="0"/>
                  </a:rPr>
                  <a:t>R</a:t>
                </a:r>
                <a:r>
                  <a:rPr lang="en-US" i="1" baseline="-25000">
                    <a:solidFill>
                      <a:schemeClr val="tx1"/>
                    </a:solidFill>
                    <a:latin typeface="Calibri" pitchFamily="34" charset="0"/>
                  </a:rPr>
                  <a:t>02</a:t>
                </a:r>
              </a:p>
            </p:txBody>
          </p:sp>
          <p:cxnSp>
            <p:nvCxnSpPr>
              <p:cNvPr id="123" name="Straight Arrow Connector 122"/>
              <p:cNvCxnSpPr>
                <a:endCxn id="30737" idx="1"/>
              </p:cNvCxnSpPr>
              <p:nvPr/>
            </p:nvCxnSpPr>
            <p:spPr>
              <a:xfrm>
                <a:off x="4267443" y="4801201"/>
                <a:ext cx="533433" cy="13488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Arrow Connector 126"/>
              <p:cNvCxnSpPr/>
              <p:nvPr/>
            </p:nvCxnSpPr>
            <p:spPr>
              <a:xfrm flipV="1">
                <a:off x="4267443" y="5029709"/>
                <a:ext cx="533433" cy="7616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Arrow Connector 133"/>
              <p:cNvCxnSpPr/>
              <p:nvPr/>
            </p:nvCxnSpPr>
            <p:spPr>
              <a:xfrm>
                <a:off x="5258103" y="4953540"/>
                <a:ext cx="533433" cy="12060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Arrow Connector 134"/>
              <p:cNvCxnSpPr/>
              <p:nvPr/>
            </p:nvCxnSpPr>
            <p:spPr>
              <a:xfrm flipV="1">
                <a:off x="5258103" y="5182047"/>
                <a:ext cx="533433" cy="7616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744" name="Text Box 37"/>
              <p:cNvSpPr txBox="1">
                <a:spLocks noChangeArrowheads="1"/>
              </p:cNvSpPr>
              <p:nvPr/>
            </p:nvSpPr>
            <p:spPr bwMode="auto">
              <a:xfrm>
                <a:off x="5867400" y="5410200"/>
                <a:ext cx="502077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i="1">
                    <a:solidFill>
                      <a:schemeClr val="tx1"/>
                    </a:solidFill>
                    <a:latin typeface="Calibri" pitchFamily="34" charset="0"/>
                  </a:rPr>
                  <a:t>R</a:t>
                </a:r>
                <a:r>
                  <a:rPr lang="en-US" i="1" baseline="-25000">
                    <a:solidFill>
                      <a:schemeClr val="tx1"/>
                    </a:solidFill>
                    <a:latin typeface="Calibri" pitchFamily="34" charset="0"/>
                  </a:rPr>
                  <a:t>11</a:t>
                </a:r>
              </a:p>
            </p:txBody>
          </p:sp>
          <p:cxnSp>
            <p:nvCxnSpPr>
              <p:cNvPr id="138" name="Straight Arrow Connector 137"/>
              <p:cNvCxnSpPr/>
              <p:nvPr/>
            </p:nvCxnSpPr>
            <p:spPr>
              <a:xfrm>
                <a:off x="3276782" y="5562893"/>
                <a:ext cx="2514754" cy="158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Arrow Connector 139"/>
              <p:cNvCxnSpPr>
                <a:endCxn id="30738" idx="1"/>
              </p:cNvCxnSpPr>
              <p:nvPr/>
            </p:nvCxnSpPr>
            <p:spPr>
              <a:xfrm flipV="1">
                <a:off x="3276782" y="5316929"/>
                <a:ext cx="1524093" cy="1745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747" name="Text Box 42"/>
              <p:cNvSpPr txBox="1">
                <a:spLocks noChangeArrowheads="1"/>
              </p:cNvSpPr>
              <p:nvPr/>
            </p:nvSpPr>
            <p:spPr bwMode="auto">
              <a:xfrm>
                <a:off x="6781800" y="5181600"/>
                <a:ext cx="502077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i="1">
                    <a:solidFill>
                      <a:schemeClr val="tx1"/>
                    </a:solidFill>
                    <a:latin typeface="Calibri" pitchFamily="34" charset="0"/>
                  </a:rPr>
                  <a:t>R</a:t>
                </a:r>
                <a:r>
                  <a:rPr lang="en-US" i="1" baseline="-25000">
                    <a:solidFill>
                      <a:schemeClr val="tx1"/>
                    </a:solidFill>
                    <a:latin typeface="Calibri" pitchFamily="34" charset="0"/>
                  </a:rPr>
                  <a:t>03</a:t>
                </a:r>
              </a:p>
            </p:txBody>
          </p:sp>
          <p:cxnSp>
            <p:nvCxnSpPr>
              <p:cNvPr id="142" name="Straight Arrow Connector 141"/>
              <p:cNvCxnSpPr/>
              <p:nvPr/>
            </p:nvCxnSpPr>
            <p:spPr>
              <a:xfrm>
                <a:off x="6324968" y="5258216"/>
                <a:ext cx="533433" cy="12060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Arrow Connector 142"/>
              <p:cNvCxnSpPr/>
              <p:nvPr/>
            </p:nvCxnSpPr>
            <p:spPr>
              <a:xfrm flipV="1">
                <a:off x="6324968" y="5486724"/>
                <a:ext cx="533433" cy="7616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729" name="TextBox 143"/>
            <p:cNvSpPr txBox="1">
              <a:spLocks noChangeArrowheads="1"/>
            </p:cNvSpPr>
            <p:nvPr/>
          </p:nvSpPr>
          <p:spPr bwMode="auto">
            <a:xfrm>
              <a:off x="304800" y="4800600"/>
              <a:ext cx="1905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400">
                  <a:solidFill>
                    <a:schemeClr val="tx1"/>
                  </a:solidFill>
                  <a:latin typeface="Calibri" pitchFamily="34" charset="0"/>
                </a:rPr>
                <a:t>Dual Core:</a:t>
              </a:r>
            </a:p>
          </p:txBody>
        </p:sp>
      </p:grpSp>
      <p:sp>
        <p:nvSpPr>
          <p:cNvPr id="145" name="TextBox 144"/>
          <p:cNvSpPr txBox="1">
            <a:spLocks noChangeArrowheads="1"/>
          </p:cNvSpPr>
          <p:nvPr/>
        </p:nvSpPr>
        <p:spPr bwMode="auto">
          <a:xfrm>
            <a:off x="1727057" y="6018213"/>
            <a:ext cx="50263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dirty="0">
                <a:latin typeface="Calibri" pitchFamily="34" charset="0"/>
              </a:rPr>
              <a:t>Can </a:t>
            </a:r>
            <a:r>
              <a:rPr lang="en-US" sz="2400" dirty="0" smtClean="0">
                <a:latin typeface="Calibri" pitchFamily="34" charset="0"/>
              </a:rPr>
              <a:t>choose </a:t>
            </a:r>
            <a:r>
              <a:rPr lang="en-US" sz="2400" dirty="0">
                <a:latin typeface="Calibri" pitchFamily="34" charset="0"/>
              </a:rPr>
              <a:t>reduction tree dynamically</a:t>
            </a:r>
          </a:p>
        </p:txBody>
      </p:sp>
      <p:sp>
        <p:nvSpPr>
          <p:cNvPr id="150" name="TextBox 149"/>
          <p:cNvSpPr txBox="1">
            <a:spLocks noChangeArrowheads="1"/>
          </p:cNvSpPr>
          <p:nvPr/>
        </p:nvSpPr>
        <p:spPr bwMode="auto">
          <a:xfrm>
            <a:off x="685800" y="5537200"/>
            <a:ext cx="79422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Calibri" pitchFamily="34" charset="0"/>
              </a:rPr>
              <a:t>Multicore / Multisocket / Multirack / Multisite / Out-of-core:  ?</a:t>
            </a:r>
          </a:p>
        </p:txBody>
      </p:sp>
      <p:cxnSp>
        <p:nvCxnSpPr>
          <p:cNvPr id="84" name="Straight Connector 83"/>
          <p:cNvCxnSpPr/>
          <p:nvPr/>
        </p:nvCxnSpPr>
        <p:spPr>
          <a:xfrm>
            <a:off x="381000" y="838200"/>
            <a:ext cx="830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/>
      <p:bldP spid="1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TSQR Performance Results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256213"/>
          </a:xfrm>
        </p:spPr>
        <p:txBody>
          <a:bodyPr>
            <a:normAutofit/>
          </a:bodyPr>
          <a:lstStyle/>
          <a:p>
            <a:pPr eaLnBrk="1" hangingPunct="1">
              <a:spcBef>
                <a:spcPts val="200"/>
              </a:spcBef>
            </a:pPr>
            <a:r>
              <a:rPr lang="en-US" sz="2000" dirty="0" smtClean="0"/>
              <a:t>Parallel</a:t>
            </a:r>
          </a:p>
          <a:p>
            <a:pPr lvl="1" eaLnBrk="1" hangingPunct="1">
              <a:spcBef>
                <a:spcPts val="200"/>
              </a:spcBef>
              <a:buFont typeface="Arial" charset="0"/>
              <a:buChar char="–"/>
            </a:pPr>
            <a:r>
              <a:rPr lang="en-US" sz="1800" dirty="0" smtClean="0"/>
              <a:t>Intel </a:t>
            </a:r>
            <a:r>
              <a:rPr lang="en-US" sz="1800" dirty="0" err="1" smtClean="0"/>
              <a:t>Clovertown</a:t>
            </a:r>
            <a:endParaRPr lang="en-US" sz="1800" dirty="0" smtClean="0"/>
          </a:p>
          <a:p>
            <a:pPr lvl="2" eaLnBrk="1" hangingPunct="1">
              <a:spcBef>
                <a:spcPts val="200"/>
              </a:spcBef>
              <a:buFont typeface="Arial" charset="0"/>
              <a:buChar char="–"/>
            </a:pPr>
            <a:r>
              <a:rPr lang="en-US" sz="2000" dirty="0" smtClean="0"/>
              <a:t>Up to </a:t>
            </a:r>
            <a:r>
              <a:rPr lang="en-US" sz="2000" b="1" dirty="0" smtClean="0"/>
              <a:t>8x</a:t>
            </a:r>
            <a:r>
              <a:rPr lang="en-US" sz="2000" dirty="0" smtClean="0"/>
              <a:t> speedup (8 core, dual socket, 10M x 10)</a:t>
            </a:r>
          </a:p>
          <a:p>
            <a:pPr lvl="1" eaLnBrk="1" hangingPunct="1">
              <a:spcBef>
                <a:spcPts val="200"/>
              </a:spcBef>
              <a:buFont typeface="Arial" charset="0"/>
              <a:buChar char="–"/>
            </a:pPr>
            <a:r>
              <a:rPr lang="en-US" sz="1800" dirty="0" smtClean="0"/>
              <a:t>Pentium III cluster, Dolphin Interconnect, MPICH</a:t>
            </a:r>
          </a:p>
          <a:p>
            <a:pPr lvl="2" eaLnBrk="1" hangingPunct="1">
              <a:spcBef>
                <a:spcPts val="200"/>
              </a:spcBef>
            </a:pPr>
            <a:r>
              <a:rPr lang="en-US" sz="2000" dirty="0" smtClean="0"/>
              <a:t>Up to </a:t>
            </a:r>
            <a:r>
              <a:rPr lang="en-US" sz="2000" b="1" dirty="0" smtClean="0"/>
              <a:t>6.7x</a:t>
            </a:r>
            <a:r>
              <a:rPr lang="en-US" sz="2000" dirty="0" smtClean="0"/>
              <a:t> speedup (16 </a:t>
            </a:r>
            <a:r>
              <a:rPr lang="en-US" sz="2000" dirty="0" err="1" smtClean="0"/>
              <a:t>procs</a:t>
            </a:r>
            <a:r>
              <a:rPr lang="en-US" sz="2000" dirty="0" smtClean="0"/>
              <a:t>, 100K x 200)</a:t>
            </a:r>
          </a:p>
          <a:p>
            <a:pPr lvl="1" eaLnBrk="1" hangingPunct="1">
              <a:spcBef>
                <a:spcPts val="200"/>
              </a:spcBef>
              <a:buFont typeface="Arial" charset="0"/>
              <a:buChar char="–"/>
            </a:pPr>
            <a:r>
              <a:rPr lang="en-US" sz="1800" dirty="0" err="1" smtClean="0"/>
              <a:t>BlueGene</a:t>
            </a:r>
            <a:r>
              <a:rPr lang="en-US" sz="1800" dirty="0" smtClean="0"/>
              <a:t>/L</a:t>
            </a:r>
          </a:p>
          <a:p>
            <a:pPr lvl="2" eaLnBrk="1" hangingPunct="1">
              <a:spcBef>
                <a:spcPts val="200"/>
              </a:spcBef>
            </a:pPr>
            <a:r>
              <a:rPr lang="en-US" sz="2000" dirty="0" smtClean="0"/>
              <a:t>Up to </a:t>
            </a:r>
            <a:r>
              <a:rPr lang="en-US" sz="2000" b="1" dirty="0" smtClean="0"/>
              <a:t>4x</a:t>
            </a:r>
            <a:r>
              <a:rPr lang="en-US" sz="2000" dirty="0" smtClean="0"/>
              <a:t> speedup (32 </a:t>
            </a:r>
            <a:r>
              <a:rPr lang="en-US" sz="2000" dirty="0" err="1" smtClean="0"/>
              <a:t>procs</a:t>
            </a:r>
            <a:r>
              <a:rPr lang="en-US" sz="2000" dirty="0" smtClean="0"/>
              <a:t>, 1M x 50)</a:t>
            </a:r>
          </a:p>
          <a:p>
            <a:pPr lvl="1">
              <a:spcBef>
                <a:spcPts val="200"/>
              </a:spcBef>
              <a:defRPr/>
            </a:pPr>
            <a:r>
              <a:rPr lang="en-US" sz="1800" dirty="0" smtClean="0">
                <a:cs typeface="Arial" pitchFamily="34" charset="0"/>
              </a:rPr>
              <a:t>Tesla C 2050 / Fermi</a:t>
            </a:r>
          </a:p>
          <a:p>
            <a:pPr lvl="2">
              <a:spcBef>
                <a:spcPts val="200"/>
              </a:spcBef>
              <a:defRPr/>
            </a:pPr>
            <a:r>
              <a:rPr lang="en-US" sz="1800" dirty="0" smtClean="0">
                <a:cs typeface="Arial" pitchFamily="34" charset="0"/>
              </a:rPr>
              <a:t>Up to </a:t>
            </a:r>
            <a:r>
              <a:rPr lang="en-US" sz="1800" b="1" dirty="0" smtClean="0">
                <a:cs typeface="Arial" pitchFamily="34" charset="0"/>
              </a:rPr>
              <a:t>13x</a:t>
            </a:r>
            <a:r>
              <a:rPr lang="en-US" sz="1800" dirty="0" smtClean="0">
                <a:cs typeface="Arial" pitchFamily="34" charset="0"/>
              </a:rPr>
              <a:t> (110,592 x 100)</a:t>
            </a:r>
            <a:endParaRPr lang="en-US" sz="1800" dirty="0" smtClean="0"/>
          </a:p>
          <a:p>
            <a:pPr lvl="1" eaLnBrk="1" hangingPunct="1">
              <a:spcBef>
                <a:spcPts val="200"/>
              </a:spcBef>
            </a:pPr>
            <a:r>
              <a:rPr lang="en-US" sz="1800" dirty="0" smtClean="0"/>
              <a:t>Grid – </a:t>
            </a:r>
            <a:r>
              <a:rPr lang="en-US" sz="1800" b="1" dirty="0" smtClean="0">
                <a:solidFill>
                  <a:schemeClr val="tx1"/>
                </a:solidFill>
              </a:rPr>
              <a:t>4x</a:t>
            </a:r>
            <a:r>
              <a:rPr lang="en-US" sz="1800" dirty="0" smtClean="0">
                <a:solidFill>
                  <a:schemeClr val="tx1"/>
                </a:solidFill>
              </a:rPr>
              <a:t> on 4 cities </a:t>
            </a:r>
            <a:r>
              <a:rPr lang="en-US" sz="1800" dirty="0" smtClean="0"/>
              <a:t>(</a:t>
            </a:r>
            <a:r>
              <a:rPr lang="en-US" sz="1800" dirty="0" err="1" smtClean="0"/>
              <a:t>Dongarra</a:t>
            </a:r>
            <a:r>
              <a:rPr lang="en-US" sz="1800" dirty="0" smtClean="0"/>
              <a:t> et al)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1800" dirty="0" smtClean="0"/>
              <a:t>Cloud – early result – up and running</a:t>
            </a:r>
          </a:p>
          <a:p>
            <a:pPr eaLnBrk="1" hangingPunct="1">
              <a:spcBef>
                <a:spcPts val="200"/>
              </a:spcBef>
            </a:pPr>
            <a:r>
              <a:rPr lang="en-US" sz="2000" dirty="0" smtClean="0"/>
              <a:t>Sequential  </a:t>
            </a:r>
          </a:p>
          <a:p>
            <a:pPr lvl="1" eaLnBrk="1" hangingPunct="1">
              <a:spcBef>
                <a:spcPts val="200"/>
              </a:spcBef>
              <a:buFont typeface="Arial" charset="0"/>
              <a:buChar char="–"/>
            </a:pPr>
            <a:r>
              <a:rPr lang="en-US" sz="1800" dirty="0" smtClean="0"/>
              <a:t>“Infinite speedup” for out-of-Core on PowerPC laptop</a:t>
            </a:r>
          </a:p>
          <a:p>
            <a:pPr lvl="2" eaLnBrk="1" hangingPunct="1">
              <a:spcBef>
                <a:spcPts val="200"/>
              </a:spcBef>
            </a:pPr>
            <a:r>
              <a:rPr lang="en-US" sz="2000" dirty="0" smtClean="0"/>
              <a:t>As little as 2x slowdown </a:t>
            </a:r>
            <a:r>
              <a:rPr lang="en-US" sz="2000" dirty="0" err="1" smtClean="0"/>
              <a:t>vs</a:t>
            </a:r>
            <a:r>
              <a:rPr lang="en-US" sz="2000" dirty="0" smtClean="0"/>
              <a:t> (predicted) infinite DRAM</a:t>
            </a:r>
          </a:p>
          <a:p>
            <a:pPr lvl="2" eaLnBrk="1" hangingPunct="1">
              <a:spcBef>
                <a:spcPts val="200"/>
              </a:spcBef>
            </a:pPr>
            <a:r>
              <a:rPr lang="en-US" sz="2000" dirty="0" smtClean="0"/>
              <a:t>LAPACK with virtual memory never finished</a:t>
            </a: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10400" y="6543675"/>
            <a:ext cx="2133600" cy="238125"/>
          </a:xfrm>
        </p:spPr>
        <p:txBody>
          <a:bodyPr/>
          <a:lstStyle/>
          <a:p>
            <a:pPr>
              <a:defRPr/>
            </a:pPr>
            <a:fld id="{5111E3E4-9998-44A6-9A0A-80413781F5AA}" type="slidenum">
              <a:rPr lang="en-US" smtClean="0"/>
              <a:pPr>
                <a:defRPr/>
              </a:pPr>
              <a:t>12</a:t>
            </a:fld>
            <a:endParaRPr lang="en-US" sz="2400" dirty="0" smtClean="0"/>
          </a:p>
        </p:txBody>
      </p:sp>
      <p:sp>
        <p:nvSpPr>
          <p:cNvPr id="31749" name="TextBox 4"/>
          <p:cNvSpPr txBox="1">
            <a:spLocks noChangeArrowheads="1"/>
          </p:cNvSpPr>
          <p:nvPr/>
        </p:nvSpPr>
        <p:spPr bwMode="auto">
          <a:xfrm>
            <a:off x="304800" y="6858000"/>
            <a:ext cx="8153400" cy="64611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i="1" dirty="0" smtClean="0"/>
              <a:t>Data from</a:t>
            </a:r>
            <a:r>
              <a:rPr lang="en-US" sz="1800" i="1" dirty="0" smtClean="0"/>
              <a:t> Grey </a:t>
            </a:r>
            <a:r>
              <a:rPr lang="en-US" sz="1800" i="1" dirty="0"/>
              <a:t>Ballard, Mark </a:t>
            </a:r>
            <a:r>
              <a:rPr lang="en-US" sz="1800" i="1" dirty="0" err="1"/>
              <a:t>Hoemmen</a:t>
            </a:r>
            <a:r>
              <a:rPr lang="en-US" sz="1800" i="1" dirty="0"/>
              <a:t>, Laura </a:t>
            </a:r>
            <a:r>
              <a:rPr lang="en-US" sz="1800" i="1" dirty="0" err="1"/>
              <a:t>Grigori</a:t>
            </a:r>
            <a:r>
              <a:rPr lang="en-US" sz="1800" i="1" dirty="0"/>
              <a:t>, </a:t>
            </a:r>
            <a:r>
              <a:rPr lang="en-US" sz="1800" i="1" dirty="0" err="1"/>
              <a:t>Julien</a:t>
            </a:r>
            <a:r>
              <a:rPr lang="en-US" sz="1800" i="1" dirty="0"/>
              <a:t> </a:t>
            </a:r>
            <a:r>
              <a:rPr lang="en-US" sz="1800" i="1" dirty="0" err="1"/>
              <a:t>Langou</a:t>
            </a:r>
            <a:r>
              <a:rPr lang="en-US" sz="1800" i="1" dirty="0"/>
              <a:t>, Jack </a:t>
            </a:r>
            <a:r>
              <a:rPr lang="en-US" sz="1800" i="1" dirty="0" err="1"/>
              <a:t>Dongarra</a:t>
            </a:r>
            <a:r>
              <a:rPr lang="en-US" sz="1800" i="1" dirty="0"/>
              <a:t>, Michael Anderson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81000" y="838200"/>
            <a:ext cx="830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7"/>
          <p:cNvSpPr>
            <a:spLocks noChangeArrowheads="1"/>
          </p:cNvSpPr>
          <p:nvPr/>
        </p:nvSpPr>
        <p:spPr bwMode="auto">
          <a:xfrm>
            <a:off x="2436813" y="3408363"/>
            <a:ext cx="7164387" cy="3449637"/>
          </a:xfrm>
          <a:prstGeom prst="rect">
            <a:avLst/>
          </a:prstGeom>
          <a:solidFill>
            <a:schemeClr val="bg1"/>
          </a:solidFill>
          <a:ln w="12700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30725" name="Title 1"/>
          <p:cNvSpPr>
            <a:spLocks noGrp="1"/>
          </p:cNvSpPr>
          <p:nvPr>
            <p:ph type="title"/>
          </p:nvPr>
        </p:nvSpPr>
        <p:spPr>
          <a:xfrm>
            <a:off x="779463" y="112712"/>
            <a:ext cx="7296150" cy="801688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Summary of dense </a:t>
            </a:r>
            <a:r>
              <a:rPr lang="en-US" sz="3200" i="1" u="sng" dirty="0" smtClean="0"/>
              <a:t>parallel</a:t>
            </a:r>
            <a:r>
              <a:rPr lang="en-US" sz="3200" dirty="0" smtClean="0"/>
              <a:t> algorithms </a:t>
            </a:r>
            <a:br>
              <a:rPr lang="en-US" sz="3200" dirty="0" smtClean="0"/>
            </a:br>
            <a:r>
              <a:rPr lang="en-US" sz="3200" dirty="0" smtClean="0"/>
              <a:t>attaining communication lower bounds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832975" y="6400800"/>
            <a:ext cx="1905000" cy="457200"/>
          </a:xfrm>
        </p:spPr>
        <p:txBody>
          <a:bodyPr/>
          <a:lstStyle/>
          <a:p>
            <a:pPr>
              <a:defRPr/>
            </a:pPr>
            <a:fld id="{1110692E-4516-4640-ACA1-F899B3563FB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30727" name="Rectangle 11"/>
          <p:cNvSpPr>
            <a:spLocks noChangeArrowheads="1"/>
          </p:cNvSpPr>
          <p:nvPr/>
        </p:nvSpPr>
        <p:spPr bwMode="auto">
          <a:xfrm>
            <a:off x="6796088" y="4476750"/>
            <a:ext cx="1843087" cy="282575"/>
          </a:xfrm>
          <a:prstGeom prst="rect">
            <a:avLst/>
          </a:prstGeom>
          <a:solidFill>
            <a:schemeClr val="bg1"/>
          </a:solidFill>
          <a:ln w="12700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30728" name="Rectangle 12"/>
          <p:cNvSpPr>
            <a:spLocks noChangeArrowheads="1"/>
          </p:cNvSpPr>
          <p:nvPr/>
        </p:nvSpPr>
        <p:spPr bwMode="auto">
          <a:xfrm>
            <a:off x="6861175" y="5118100"/>
            <a:ext cx="1843088" cy="282575"/>
          </a:xfrm>
          <a:prstGeom prst="rect">
            <a:avLst/>
          </a:prstGeom>
          <a:solidFill>
            <a:schemeClr val="bg1"/>
          </a:solidFill>
          <a:ln w="12700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30729" name="Rectangle 13"/>
          <p:cNvSpPr>
            <a:spLocks noChangeArrowheads="1"/>
          </p:cNvSpPr>
          <p:nvPr/>
        </p:nvSpPr>
        <p:spPr bwMode="auto">
          <a:xfrm>
            <a:off x="6778625" y="5773738"/>
            <a:ext cx="1843088" cy="280987"/>
          </a:xfrm>
          <a:prstGeom prst="rect">
            <a:avLst/>
          </a:prstGeom>
          <a:solidFill>
            <a:schemeClr val="bg1"/>
          </a:solidFill>
          <a:ln w="12700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30730" name="Rectangle 14"/>
          <p:cNvSpPr>
            <a:spLocks noChangeArrowheads="1"/>
          </p:cNvSpPr>
          <p:nvPr/>
        </p:nvSpPr>
        <p:spPr bwMode="auto">
          <a:xfrm>
            <a:off x="6778625" y="6400800"/>
            <a:ext cx="1843088" cy="280988"/>
          </a:xfrm>
          <a:prstGeom prst="rect">
            <a:avLst/>
          </a:prstGeom>
          <a:solidFill>
            <a:schemeClr val="bg1"/>
          </a:solidFill>
          <a:ln w="12700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30731" name="TextBox 7"/>
          <p:cNvSpPr txBox="1">
            <a:spLocks noChangeArrowheads="1"/>
          </p:cNvSpPr>
          <p:nvPr/>
        </p:nvSpPr>
        <p:spPr bwMode="auto">
          <a:xfrm>
            <a:off x="304800" y="914400"/>
            <a:ext cx="88392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  Assume </a:t>
            </a:r>
            <a:r>
              <a:rPr lang="en-US" b="0" dirty="0" err="1">
                <a:solidFill>
                  <a:schemeClr val="tx1"/>
                </a:solidFill>
              </a:rPr>
              <a:t>nxn</a:t>
            </a:r>
            <a:r>
              <a:rPr lang="en-US" b="0" dirty="0">
                <a:solidFill>
                  <a:schemeClr val="tx1"/>
                </a:solidFill>
              </a:rPr>
              <a:t> matrices on P processors,  memory per processor = O(n</a:t>
            </a:r>
            <a:r>
              <a:rPr lang="en-US" sz="2400" b="0" baseline="30000" dirty="0">
                <a:solidFill>
                  <a:schemeClr val="tx1"/>
                </a:solidFill>
              </a:rPr>
              <a:t>2</a:t>
            </a:r>
            <a:r>
              <a:rPr lang="en-US" b="0" dirty="0">
                <a:solidFill>
                  <a:schemeClr val="tx1"/>
                </a:solidFill>
              </a:rPr>
              <a:t> / P)</a:t>
            </a:r>
          </a:p>
          <a:p>
            <a:pPr>
              <a:buFont typeface="Arial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  </a:t>
            </a:r>
            <a:r>
              <a:rPr lang="en-US" b="0" dirty="0" err="1">
                <a:solidFill>
                  <a:schemeClr val="tx1"/>
                </a:solidFill>
              </a:rPr>
              <a:t>ScaLAPACK</a:t>
            </a:r>
            <a:r>
              <a:rPr lang="en-US" b="0" dirty="0">
                <a:solidFill>
                  <a:schemeClr val="tx1"/>
                </a:solidFill>
              </a:rPr>
              <a:t> assumes best block size b chosen</a:t>
            </a:r>
          </a:p>
          <a:p>
            <a:pPr>
              <a:buFont typeface="Arial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  </a:t>
            </a:r>
            <a:r>
              <a:rPr lang="en-US" b="0" i="1" dirty="0">
                <a:solidFill>
                  <a:schemeClr val="tx1"/>
                </a:solidFill>
              </a:rPr>
              <a:t>Many</a:t>
            </a:r>
            <a:r>
              <a:rPr lang="en-US" b="0" dirty="0">
                <a:solidFill>
                  <a:schemeClr val="tx1"/>
                </a:solidFill>
              </a:rPr>
              <a:t> references (see reports),  </a:t>
            </a:r>
            <a:r>
              <a:rPr lang="en-US" b="0" dirty="0">
                <a:solidFill>
                  <a:srgbClr val="00B050"/>
                </a:solidFill>
              </a:rPr>
              <a:t>Green</a:t>
            </a:r>
            <a:r>
              <a:rPr lang="en-US" b="0" dirty="0">
                <a:solidFill>
                  <a:schemeClr val="tx1"/>
                </a:solidFill>
              </a:rPr>
              <a:t> are ours</a:t>
            </a:r>
          </a:p>
          <a:p>
            <a:pPr>
              <a:buFont typeface="Arial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  Recall lower bounds:</a:t>
            </a:r>
          </a:p>
          <a:p>
            <a:pPr lvl="1"/>
            <a:r>
              <a:rPr lang="en-US" b="0" dirty="0">
                <a:solidFill>
                  <a:schemeClr val="tx1"/>
                </a:solidFill>
              </a:rPr>
              <a:t>  #</a:t>
            </a:r>
            <a:r>
              <a:rPr lang="en-US" b="0" dirty="0" err="1">
                <a:solidFill>
                  <a:schemeClr val="tx1"/>
                </a:solidFill>
              </a:rPr>
              <a:t>words_moved</a:t>
            </a:r>
            <a:r>
              <a:rPr lang="en-US" b="0" dirty="0">
                <a:solidFill>
                  <a:schemeClr val="tx1"/>
                </a:solidFill>
              </a:rPr>
              <a:t>  =  </a:t>
            </a:r>
            <a:r>
              <a:rPr lang="en-US" b="0" dirty="0">
                <a:solidFill>
                  <a:schemeClr val="tx1"/>
                </a:solidFill>
                <a:sym typeface="Symbol" pitchFamily="18" charset="2"/>
              </a:rPr>
              <a:t>( n</a:t>
            </a:r>
            <a:r>
              <a:rPr lang="en-US" sz="2400" b="0" baseline="30000" dirty="0">
                <a:solidFill>
                  <a:schemeClr val="tx1"/>
                </a:solidFill>
                <a:sym typeface="Symbol" pitchFamily="18" charset="2"/>
              </a:rPr>
              <a:t>2</a:t>
            </a:r>
            <a:r>
              <a:rPr lang="en-US" b="0" dirty="0">
                <a:solidFill>
                  <a:schemeClr val="tx1"/>
                </a:solidFill>
                <a:sym typeface="Symbol" pitchFamily="18" charset="2"/>
              </a:rPr>
              <a:t> /  P</a:t>
            </a:r>
            <a:r>
              <a:rPr lang="en-US" sz="2400" b="0" baseline="30000" dirty="0">
                <a:solidFill>
                  <a:schemeClr val="tx1"/>
                </a:solidFill>
                <a:sym typeface="Symbol" pitchFamily="18" charset="2"/>
              </a:rPr>
              <a:t>1/2</a:t>
            </a:r>
            <a:r>
              <a:rPr lang="en-US" b="0" dirty="0">
                <a:solidFill>
                  <a:schemeClr val="tx1"/>
                </a:solidFill>
                <a:sym typeface="Symbol" pitchFamily="18" charset="2"/>
              </a:rPr>
              <a:t> )         and         #messages = ( P</a:t>
            </a:r>
            <a:r>
              <a:rPr lang="en-US" sz="2400" b="0" baseline="30000" dirty="0">
                <a:solidFill>
                  <a:schemeClr val="tx1"/>
                </a:solidFill>
                <a:sym typeface="Symbol" pitchFamily="18" charset="2"/>
              </a:rPr>
              <a:t>1/2</a:t>
            </a:r>
            <a:r>
              <a:rPr lang="en-US" b="0" dirty="0">
                <a:solidFill>
                  <a:schemeClr val="tx1"/>
                </a:solidFill>
                <a:sym typeface="Symbol" pitchFamily="18" charset="2"/>
              </a:rPr>
              <a:t> )</a:t>
            </a:r>
            <a:endParaRPr lang="en-US" b="0" dirty="0">
              <a:solidFill>
                <a:schemeClr val="tx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19088" y="2489200"/>
          <a:ext cx="8442700" cy="4246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10675"/>
                <a:gridCol w="2110675"/>
                <a:gridCol w="2110675"/>
                <a:gridCol w="211067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Algorithm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Reference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Factor</a:t>
                      </a:r>
                      <a:r>
                        <a:rPr lang="en-US" baseline="0" dirty="0" smtClean="0"/>
                        <a:t> exceeding </a:t>
                      </a:r>
                    </a:p>
                    <a:p>
                      <a:r>
                        <a:rPr lang="en-US" baseline="0" dirty="0" smtClean="0"/>
                        <a:t>lower bound for #</a:t>
                      </a:r>
                      <a:r>
                        <a:rPr lang="en-US" baseline="0" dirty="0" err="1" smtClean="0"/>
                        <a:t>words_moved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Factor</a:t>
                      </a:r>
                      <a:r>
                        <a:rPr lang="en-US" baseline="0" dirty="0" smtClean="0"/>
                        <a:t> exceeding </a:t>
                      </a:r>
                    </a:p>
                    <a:p>
                      <a:r>
                        <a:rPr lang="en-US" baseline="0" dirty="0" smtClean="0"/>
                        <a:t>lower bound for</a:t>
                      </a:r>
                    </a:p>
                    <a:p>
                      <a:r>
                        <a:rPr lang="en-US" baseline="0" dirty="0" smtClean="0"/>
                        <a:t>#messages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Matrix</a:t>
                      </a:r>
                      <a:r>
                        <a:rPr lang="en-US" baseline="0" dirty="0" smtClean="0"/>
                        <a:t> multiply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[Cannon, 69]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Cholesky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ScaLAPACK</a:t>
                      </a:r>
                      <a:r>
                        <a:rPr lang="en-US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log 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log 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[GDX08]</a:t>
                      </a:r>
                    </a:p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ScaLAPACK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log P</a:t>
                      </a:r>
                      <a:r>
                        <a:rPr lang="en-US" dirty="0" smtClean="0"/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log 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log P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 N / P</a:t>
                      </a:r>
                      <a:r>
                        <a:rPr lang="en-US" sz="1800" baseline="30000" dirty="0" smtClean="0"/>
                        <a:t>1/2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dirty="0" smtClean="0"/>
                        <a:t>) · log P </a:t>
                      </a:r>
                      <a:endParaRPr lang="en-US" baseline="30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[DGHL08]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ScaLAPACK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log P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log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log</a:t>
                      </a:r>
                      <a:r>
                        <a:rPr lang="en-US" sz="2000" baseline="30000" dirty="0" smtClean="0">
                          <a:solidFill>
                            <a:srgbClr val="00B050"/>
                          </a:solidFill>
                        </a:rPr>
                        <a:t>3</a:t>
                      </a:r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 P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 N / P</a:t>
                      </a:r>
                      <a:r>
                        <a:rPr lang="en-US" baseline="30000" dirty="0" smtClean="0"/>
                        <a:t>1/2</a:t>
                      </a:r>
                      <a:r>
                        <a:rPr lang="en-US" dirty="0" smtClean="0"/>
                        <a:t> ) · log P </a:t>
                      </a:r>
                      <a:endParaRPr lang="en-US" baseline="30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Sym </a:t>
                      </a:r>
                      <a:r>
                        <a:rPr lang="en-US" dirty="0" err="1" smtClean="0"/>
                        <a:t>Eig</a:t>
                      </a:r>
                      <a:r>
                        <a:rPr lang="en-US" dirty="0" smtClean="0"/>
                        <a:t>, SVD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[BDD10]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ScaLAPACK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log P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log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log</a:t>
                      </a:r>
                      <a:r>
                        <a:rPr lang="en-US" sz="2000" baseline="30000" dirty="0" smtClean="0">
                          <a:solidFill>
                            <a:srgbClr val="00B050"/>
                          </a:solidFill>
                        </a:rPr>
                        <a:t>3</a:t>
                      </a:r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 P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 / P</a:t>
                      </a:r>
                      <a:r>
                        <a:rPr lang="en-US" baseline="30000" dirty="0" smtClean="0"/>
                        <a:t>1/2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Nonsym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Eig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[BDD10]</a:t>
                      </a:r>
                    </a:p>
                    <a:p>
                      <a:r>
                        <a:rPr lang="en-US" dirty="0" err="1" smtClean="0"/>
                        <a:t>ScaLAPACK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log P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</a:t>
                      </a:r>
                      <a:r>
                        <a:rPr lang="en-US" sz="2000" baseline="30000" dirty="0" smtClean="0"/>
                        <a:t>1/2 </a:t>
                      </a:r>
                      <a:r>
                        <a:rPr lang="en-US" dirty="0" smtClean="0"/>
                        <a:t>· log P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log</a:t>
                      </a:r>
                      <a:r>
                        <a:rPr lang="en-US" sz="2000" baseline="30000" dirty="0" smtClean="0">
                          <a:solidFill>
                            <a:srgbClr val="00B050"/>
                          </a:solidFill>
                        </a:rPr>
                        <a:t>3</a:t>
                      </a:r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 P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 · log P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724" name="Rectangle 9"/>
          <p:cNvSpPr>
            <a:spLocks noChangeArrowheads="1"/>
          </p:cNvSpPr>
          <p:nvPr/>
        </p:nvSpPr>
        <p:spPr bwMode="auto">
          <a:xfrm>
            <a:off x="4556125" y="3422650"/>
            <a:ext cx="7164388" cy="3449638"/>
          </a:xfrm>
          <a:prstGeom prst="rect">
            <a:avLst/>
          </a:prstGeom>
          <a:solidFill>
            <a:schemeClr val="bg1"/>
          </a:solidFill>
          <a:ln w="12700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30722" name="Rectangle 6"/>
          <p:cNvSpPr>
            <a:spLocks noChangeArrowheads="1"/>
          </p:cNvSpPr>
          <p:nvPr/>
        </p:nvSpPr>
        <p:spPr bwMode="auto">
          <a:xfrm>
            <a:off x="6669088" y="3408363"/>
            <a:ext cx="7165975" cy="3449637"/>
          </a:xfrm>
          <a:prstGeom prst="rect">
            <a:avLst/>
          </a:prstGeom>
          <a:solidFill>
            <a:schemeClr val="bg1"/>
          </a:solidFill>
          <a:ln w="12700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animBg="1"/>
      <p:bldP spid="307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Exascale</a:t>
            </a:r>
            <a:r>
              <a:rPr lang="en-US" dirty="0" smtClean="0"/>
              <a:t> Machine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2^30 </a:t>
            </a:r>
            <a:r>
              <a:rPr lang="en-US" dirty="0" smtClean="0">
                <a:sym typeface="Symbol"/>
              </a:rPr>
              <a:t> </a:t>
            </a:r>
            <a:r>
              <a:rPr lang="en-US" dirty="0" smtClean="0"/>
              <a:t>1,000,000 nodes</a:t>
            </a:r>
          </a:p>
          <a:p>
            <a:r>
              <a:rPr lang="en-US" dirty="0" smtClean="0"/>
              <a:t>1024 cores/node   (a billion cores!)</a:t>
            </a:r>
          </a:p>
          <a:p>
            <a:r>
              <a:rPr lang="en-US" dirty="0" smtClean="0"/>
              <a:t>100 GB/sec interconnect bandwidth</a:t>
            </a:r>
          </a:p>
          <a:p>
            <a:r>
              <a:rPr lang="en-US" dirty="0" smtClean="0"/>
              <a:t>400 GB/sec DRAM bandwidth</a:t>
            </a:r>
          </a:p>
          <a:p>
            <a:r>
              <a:rPr lang="en-US" dirty="0" smtClean="0"/>
              <a:t>1 </a:t>
            </a:r>
            <a:r>
              <a:rPr lang="en-US" dirty="0" err="1" smtClean="0"/>
              <a:t>microsec</a:t>
            </a:r>
            <a:r>
              <a:rPr lang="en-US" dirty="0" smtClean="0"/>
              <a:t> interconnect latency</a:t>
            </a:r>
          </a:p>
          <a:p>
            <a:r>
              <a:rPr lang="en-US" dirty="0" smtClean="0"/>
              <a:t>50 </a:t>
            </a:r>
            <a:r>
              <a:rPr lang="en-US" dirty="0" err="1" smtClean="0"/>
              <a:t>nanosec</a:t>
            </a:r>
            <a:r>
              <a:rPr lang="en-US" dirty="0" smtClean="0"/>
              <a:t> memory latency</a:t>
            </a:r>
          </a:p>
          <a:p>
            <a:r>
              <a:rPr lang="en-US" dirty="0" smtClean="0"/>
              <a:t>32 </a:t>
            </a:r>
            <a:r>
              <a:rPr lang="en-US" dirty="0" err="1" smtClean="0"/>
              <a:t>Petabytes</a:t>
            </a:r>
            <a:r>
              <a:rPr lang="en-US" dirty="0" smtClean="0"/>
              <a:t> of memory</a:t>
            </a:r>
          </a:p>
          <a:p>
            <a:r>
              <a:rPr lang="en-US" dirty="0" smtClean="0"/>
              <a:t>1/2 GB total L1 on a node</a:t>
            </a:r>
          </a:p>
          <a:p>
            <a:r>
              <a:rPr lang="en-US" dirty="0" smtClean="0"/>
              <a:t>20 Megawatts !?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5638800"/>
            <a:ext cx="3276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lu_ca_vs_scala_eff_speed_up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309018" y="1600200"/>
            <a:ext cx="4929982" cy="452596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US" sz="3600" dirty="0" err="1" smtClean="0"/>
              <a:t>Exascale</a:t>
            </a:r>
            <a:r>
              <a:rPr lang="en-US" sz="3600" dirty="0" smtClean="0"/>
              <a:t>  predicted speedups </a:t>
            </a:r>
            <a:br>
              <a:rPr lang="en-US" sz="3600" dirty="0" smtClean="0"/>
            </a:br>
            <a:r>
              <a:rPr lang="en-US" sz="3600" dirty="0" smtClean="0"/>
              <a:t>for CA-LU </a:t>
            </a:r>
            <a:r>
              <a:rPr lang="en-US" sz="3600" dirty="0" err="1" smtClean="0"/>
              <a:t>vs</a:t>
            </a:r>
            <a:r>
              <a:rPr lang="en-US" sz="3600" dirty="0" smtClean="0"/>
              <a:t> </a:t>
            </a:r>
            <a:r>
              <a:rPr lang="en-US" sz="3600" dirty="0" err="1" smtClean="0"/>
              <a:t>ScaLAPACK</a:t>
            </a:r>
            <a:r>
              <a:rPr lang="en-US" sz="3600" dirty="0" smtClean="0"/>
              <a:t>-LU 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343400" y="5867400"/>
            <a:ext cx="1234633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log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(p)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265373" y="3392228"/>
            <a:ext cx="3776162" cy="9541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log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(n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/p) = </a:t>
            </a:r>
          </a:p>
          <a:p>
            <a:pPr algn="ctr"/>
            <a:r>
              <a:rPr lang="en-US" sz="2800" dirty="0" smtClean="0"/>
              <a:t>log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(</a:t>
            </a:r>
            <a:r>
              <a:rPr lang="en-US" sz="2800" dirty="0" err="1" smtClean="0"/>
              <a:t>memory_per_proc</a:t>
            </a:r>
            <a:r>
              <a:rPr lang="en-US" sz="2800" dirty="0" smtClean="0"/>
              <a:t>)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7"/>
          <p:cNvSpPr>
            <a:spLocks noChangeArrowheads="1"/>
          </p:cNvSpPr>
          <p:nvPr/>
        </p:nvSpPr>
        <p:spPr bwMode="auto">
          <a:xfrm>
            <a:off x="2436813" y="3408363"/>
            <a:ext cx="7164387" cy="3449637"/>
          </a:xfrm>
          <a:prstGeom prst="rect">
            <a:avLst/>
          </a:prstGeom>
          <a:solidFill>
            <a:schemeClr val="bg1"/>
          </a:solidFill>
          <a:ln w="12700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30725" name="Title 1"/>
          <p:cNvSpPr>
            <a:spLocks noGrp="1"/>
          </p:cNvSpPr>
          <p:nvPr>
            <p:ph type="title"/>
          </p:nvPr>
        </p:nvSpPr>
        <p:spPr>
          <a:xfrm>
            <a:off x="779463" y="112712"/>
            <a:ext cx="7296150" cy="801688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Summary of dense </a:t>
            </a:r>
            <a:r>
              <a:rPr lang="en-US" sz="3200" i="1" u="sng" dirty="0" smtClean="0"/>
              <a:t>parallel</a:t>
            </a:r>
            <a:r>
              <a:rPr lang="en-US" sz="3200" dirty="0" smtClean="0"/>
              <a:t> algorithms </a:t>
            </a:r>
            <a:br>
              <a:rPr lang="en-US" sz="3200" dirty="0" smtClean="0"/>
            </a:br>
            <a:r>
              <a:rPr lang="en-US" sz="3200" dirty="0" smtClean="0"/>
              <a:t>attaining communication lower bounds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832975" y="6400800"/>
            <a:ext cx="1905000" cy="457200"/>
          </a:xfrm>
        </p:spPr>
        <p:txBody>
          <a:bodyPr/>
          <a:lstStyle/>
          <a:p>
            <a:pPr>
              <a:defRPr/>
            </a:pPr>
            <a:fld id="{1110692E-4516-4640-ACA1-F899B3563FB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30727" name="Rectangle 11"/>
          <p:cNvSpPr>
            <a:spLocks noChangeArrowheads="1"/>
          </p:cNvSpPr>
          <p:nvPr/>
        </p:nvSpPr>
        <p:spPr bwMode="auto">
          <a:xfrm>
            <a:off x="6796088" y="4476750"/>
            <a:ext cx="1843087" cy="282575"/>
          </a:xfrm>
          <a:prstGeom prst="rect">
            <a:avLst/>
          </a:prstGeom>
          <a:solidFill>
            <a:schemeClr val="bg1"/>
          </a:solidFill>
          <a:ln w="12700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30728" name="Rectangle 12"/>
          <p:cNvSpPr>
            <a:spLocks noChangeArrowheads="1"/>
          </p:cNvSpPr>
          <p:nvPr/>
        </p:nvSpPr>
        <p:spPr bwMode="auto">
          <a:xfrm>
            <a:off x="6861175" y="5118100"/>
            <a:ext cx="1843088" cy="282575"/>
          </a:xfrm>
          <a:prstGeom prst="rect">
            <a:avLst/>
          </a:prstGeom>
          <a:solidFill>
            <a:schemeClr val="bg1"/>
          </a:solidFill>
          <a:ln w="12700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30729" name="Rectangle 13"/>
          <p:cNvSpPr>
            <a:spLocks noChangeArrowheads="1"/>
          </p:cNvSpPr>
          <p:nvPr/>
        </p:nvSpPr>
        <p:spPr bwMode="auto">
          <a:xfrm>
            <a:off x="6778625" y="5773738"/>
            <a:ext cx="1843088" cy="280987"/>
          </a:xfrm>
          <a:prstGeom prst="rect">
            <a:avLst/>
          </a:prstGeom>
          <a:solidFill>
            <a:schemeClr val="bg1"/>
          </a:solidFill>
          <a:ln w="12700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30730" name="Rectangle 14"/>
          <p:cNvSpPr>
            <a:spLocks noChangeArrowheads="1"/>
          </p:cNvSpPr>
          <p:nvPr/>
        </p:nvSpPr>
        <p:spPr bwMode="auto">
          <a:xfrm>
            <a:off x="6778625" y="6400800"/>
            <a:ext cx="1843088" cy="280988"/>
          </a:xfrm>
          <a:prstGeom prst="rect">
            <a:avLst/>
          </a:prstGeom>
          <a:solidFill>
            <a:schemeClr val="bg1"/>
          </a:solidFill>
          <a:ln w="12700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30731" name="TextBox 7"/>
          <p:cNvSpPr txBox="1">
            <a:spLocks noChangeArrowheads="1"/>
          </p:cNvSpPr>
          <p:nvPr/>
        </p:nvSpPr>
        <p:spPr bwMode="auto">
          <a:xfrm>
            <a:off x="304800" y="914400"/>
            <a:ext cx="88392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  Assume </a:t>
            </a:r>
            <a:r>
              <a:rPr lang="en-US" b="0" dirty="0" err="1">
                <a:solidFill>
                  <a:schemeClr val="tx1"/>
                </a:solidFill>
              </a:rPr>
              <a:t>nxn</a:t>
            </a:r>
            <a:r>
              <a:rPr lang="en-US" b="0" dirty="0">
                <a:solidFill>
                  <a:schemeClr val="tx1"/>
                </a:solidFill>
              </a:rPr>
              <a:t> matrices on P processors,  memory per processor = O(n</a:t>
            </a:r>
            <a:r>
              <a:rPr lang="en-US" sz="2400" b="0" baseline="30000" dirty="0">
                <a:solidFill>
                  <a:schemeClr val="tx1"/>
                </a:solidFill>
              </a:rPr>
              <a:t>2</a:t>
            </a:r>
            <a:r>
              <a:rPr lang="en-US" b="0" dirty="0">
                <a:solidFill>
                  <a:schemeClr val="tx1"/>
                </a:solidFill>
              </a:rPr>
              <a:t> / P)</a:t>
            </a:r>
          </a:p>
          <a:p>
            <a:pPr>
              <a:buFont typeface="Arial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  </a:t>
            </a:r>
            <a:r>
              <a:rPr lang="en-US" b="0" dirty="0" err="1">
                <a:solidFill>
                  <a:schemeClr val="tx1"/>
                </a:solidFill>
              </a:rPr>
              <a:t>ScaLAPACK</a:t>
            </a:r>
            <a:r>
              <a:rPr lang="en-US" b="0" dirty="0">
                <a:solidFill>
                  <a:schemeClr val="tx1"/>
                </a:solidFill>
              </a:rPr>
              <a:t> assumes best block size b chosen</a:t>
            </a:r>
          </a:p>
          <a:p>
            <a:pPr>
              <a:buFont typeface="Arial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  </a:t>
            </a:r>
            <a:r>
              <a:rPr lang="en-US" b="0" i="1" dirty="0">
                <a:solidFill>
                  <a:schemeClr val="tx1"/>
                </a:solidFill>
              </a:rPr>
              <a:t>Many</a:t>
            </a:r>
            <a:r>
              <a:rPr lang="en-US" b="0" dirty="0">
                <a:solidFill>
                  <a:schemeClr val="tx1"/>
                </a:solidFill>
              </a:rPr>
              <a:t> references (see reports),  </a:t>
            </a:r>
            <a:r>
              <a:rPr lang="en-US" b="0" dirty="0">
                <a:solidFill>
                  <a:srgbClr val="00B050"/>
                </a:solidFill>
              </a:rPr>
              <a:t>Green</a:t>
            </a:r>
            <a:r>
              <a:rPr lang="en-US" b="0" dirty="0">
                <a:solidFill>
                  <a:schemeClr val="tx1"/>
                </a:solidFill>
              </a:rPr>
              <a:t> are ours</a:t>
            </a:r>
          </a:p>
          <a:p>
            <a:pPr>
              <a:buFont typeface="Arial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  Recall lower bounds:</a:t>
            </a:r>
          </a:p>
          <a:p>
            <a:pPr lvl="1"/>
            <a:r>
              <a:rPr lang="en-US" b="0" dirty="0">
                <a:solidFill>
                  <a:schemeClr val="tx1"/>
                </a:solidFill>
              </a:rPr>
              <a:t>  #</a:t>
            </a:r>
            <a:r>
              <a:rPr lang="en-US" b="0" dirty="0" err="1">
                <a:solidFill>
                  <a:schemeClr val="tx1"/>
                </a:solidFill>
              </a:rPr>
              <a:t>words_moved</a:t>
            </a:r>
            <a:r>
              <a:rPr lang="en-US" b="0" dirty="0">
                <a:solidFill>
                  <a:schemeClr val="tx1"/>
                </a:solidFill>
              </a:rPr>
              <a:t>  =  </a:t>
            </a:r>
            <a:r>
              <a:rPr lang="en-US" b="0" dirty="0">
                <a:solidFill>
                  <a:schemeClr val="tx1"/>
                </a:solidFill>
                <a:sym typeface="Symbol" pitchFamily="18" charset="2"/>
              </a:rPr>
              <a:t>( n</a:t>
            </a:r>
            <a:r>
              <a:rPr lang="en-US" sz="2400" b="0" baseline="30000" dirty="0">
                <a:solidFill>
                  <a:schemeClr val="tx1"/>
                </a:solidFill>
                <a:sym typeface="Symbol" pitchFamily="18" charset="2"/>
              </a:rPr>
              <a:t>2</a:t>
            </a:r>
            <a:r>
              <a:rPr lang="en-US" b="0" dirty="0">
                <a:solidFill>
                  <a:schemeClr val="tx1"/>
                </a:solidFill>
                <a:sym typeface="Symbol" pitchFamily="18" charset="2"/>
              </a:rPr>
              <a:t> /  P</a:t>
            </a:r>
            <a:r>
              <a:rPr lang="en-US" sz="2400" b="0" baseline="30000" dirty="0">
                <a:solidFill>
                  <a:schemeClr val="tx1"/>
                </a:solidFill>
                <a:sym typeface="Symbol" pitchFamily="18" charset="2"/>
              </a:rPr>
              <a:t>1/2</a:t>
            </a:r>
            <a:r>
              <a:rPr lang="en-US" b="0" dirty="0">
                <a:solidFill>
                  <a:schemeClr val="tx1"/>
                </a:solidFill>
                <a:sym typeface="Symbol" pitchFamily="18" charset="2"/>
              </a:rPr>
              <a:t> )         and         #messages = ( P</a:t>
            </a:r>
            <a:r>
              <a:rPr lang="en-US" sz="2400" b="0" baseline="30000" dirty="0">
                <a:solidFill>
                  <a:schemeClr val="tx1"/>
                </a:solidFill>
                <a:sym typeface="Symbol" pitchFamily="18" charset="2"/>
              </a:rPr>
              <a:t>1/2</a:t>
            </a:r>
            <a:r>
              <a:rPr lang="en-US" b="0" dirty="0">
                <a:solidFill>
                  <a:schemeClr val="tx1"/>
                </a:solidFill>
                <a:sym typeface="Symbol" pitchFamily="18" charset="2"/>
              </a:rPr>
              <a:t> )</a:t>
            </a:r>
            <a:endParaRPr lang="en-US" b="0" dirty="0">
              <a:solidFill>
                <a:schemeClr val="tx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19088" y="2489200"/>
          <a:ext cx="8442700" cy="4246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10675"/>
                <a:gridCol w="2110675"/>
                <a:gridCol w="2110675"/>
                <a:gridCol w="211067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Algorithm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Reference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Factor</a:t>
                      </a:r>
                      <a:r>
                        <a:rPr lang="en-US" baseline="0" dirty="0" smtClean="0"/>
                        <a:t> exceeding </a:t>
                      </a:r>
                    </a:p>
                    <a:p>
                      <a:r>
                        <a:rPr lang="en-US" baseline="0" dirty="0" smtClean="0"/>
                        <a:t>lower bound for #</a:t>
                      </a:r>
                      <a:r>
                        <a:rPr lang="en-US" baseline="0" dirty="0" err="1" smtClean="0"/>
                        <a:t>words_moved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Factor</a:t>
                      </a:r>
                      <a:r>
                        <a:rPr lang="en-US" baseline="0" dirty="0" smtClean="0"/>
                        <a:t> exceeding </a:t>
                      </a:r>
                    </a:p>
                    <a:p>
                      <a:r>
                        <a:rPr lang="en-US" baseline="0" dirty="0" smtClean="0"/>
                        <a:t>lower bound for</a:t>
                      </a:r>
                    </a:p>
                    <a:p>
                      <a:r>
                        <a:rPr lang="en-US" baseline="0" dirty="0" smtClean="0"/>
                        <a:t>#messages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Matrix</a:t>
                      </a:r>
                      <a:r>
                        <a:rPr lang="en-US" baseline="0" dirty="0" smtClean="0"/>
                        <a:t> multiply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[Cannon, 69]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Cholesky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ScaLAPACK</a:t>
                      </a:r>
                      <a:r>
                        <a:rPr lang="en-US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log 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log 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[GDX08]</a:t>
                      </a:r>
                    </a:p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ScaLAPACK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log P</a:t>
                      </a:r>
                      <a:r>
                        <a:rPr lang="en-US" dirty="0" smtClean="0"/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log 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log P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 N / P</a:t>
                      </a:r>
                      <a:r>
                        <a:rPr lang="en-US" sz="1800" baseline="30000" dirty="0" smtClean="0"/>
                        <a:t>1/2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dirty="0" smtClean="0"/>
                        <a:t>) · log P </a:t>
                      </a:r>
                      <a:endParaRPr lang="en-US" baseline="30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[DGHL08]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ScaLAPACK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log P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log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log</a:t>
                      </a:r>
                      <a:r>
                        <a:rPr lang="en-US" sz="2000" baseline="30000" dirty="0" smtClean="0">
                          <a:solidFill>
                            <a:srgbClr val="00B050"/>
                          </a:solidFill>
                        </a:rPr>
                        <a:t>3</a:t>
                      </a:r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 P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 N / P</a:t>
                      </a:r>
                      <a:r>
                        <a:rPr lang="en-US" baseline="30000" dirty="0" smtClean="0"/>
                        <a:t>1/2</a:t>
                      </a:r>
                      <a:r>
                        <a:rPr lang="en-US" dirty="0" smtClean="0"/>
                        <a:t> ) · log P </a:t>
                      </a:r>
                      <a:endParaRPr lang="en-US" baseline="30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Sym </a:t>
                      </a:r>
                      <a:r>
                        <a:rPr lang="en-US" dirty="0" err="1" smtClean="0"/>
                        <a:t>Eig</a:t>
                      </a:r>
                      <a:r>
                        <a:rPr lang="en-US" dirty="0" smtClean="0"/>
                        <a:t>, SVD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[BDD10]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ScaLAPACK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log P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log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log</a:t>
                      </a:r>
                      <a:r>
                        <a:rPr lang="en-US" sz="2000" baseline="30000" dirty="0" smtClean="0">
                          <a:solidFill>
                            <a:srgbClr val="00B050"/>
                          </a:solidFill>
                        </a:rPr>
                        <a:t>3</a:t>
                      </a:r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 P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 / P</a:t>
                      </a:r>
                      <a:r>
                        <a:rPr lang="en-US" baseline="30000" dirty="0" smtClean="0"/>
                        <a:t>1/2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Nonsym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Eig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[BDD10]</a:t>
                      </a:r>
                    </a:p>
                    <a:p>
                      <a:r>
                        <a:rPr lang="en-US" dirty="0" err="1" smtClean="0"/>
                        <a:t>ScaLAPACK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log P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</a:t>
                      </a:r>
                      <a:r>
                        <a:rPr lang="en-US" sz="2000" baseline="30000" dirty="0" smtClean="0"/>
                        <a:t>1/2 </a:t>
                      </a:r>
                      <a:r>
                        <a:rPr lang="en-US" dirty="0" smtClean="0"/>
                        <a:t>· log P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log</a:t>
                      </a:r>
                      <a:r>
                        <a:rPr lang="en-US" sz="2000" baseline="30000" dirty="0" smtClean="0">
                          <a:solidFill>
                            <a:srgbClr val="00B050"/>
                          </a:solidFill>
                        </a:rPr>
                        <a:t>3</a:t>
                      </a:r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 P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 · log P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 rot="20212721">
            <a:off x="1328754" y="3530946"/>
            <a:ext cx="648344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</a:rPr>
              <a:t>Can we do better?</a:t>
            </a:r>
            <a:endParaRPr lang="en-US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9"/>
          <p:cNvSpPr>
            <a:spLocks noChangeArrowheads="1"/>
          </p:cNvSpPr>
          <p:nvPr/>
        </p:nvSpPr>
        <p:spPr bwMode="auto">
          <a:xfrm>
            <a:off x="4556125" y="3422650"/>
            <a:ext cx="7164388" cy="3449638"/>
          </a:xfrm>
          <a:prstGeom prst="rect">
            <a:avLst/>
          </a:prstGeom>
          <a:solidFill>
            <a:schemeClr val="bg1"/>
          </a:solidFill>
          <a:ln w="12700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30722" name="Rectangle 6"/>
          <p:cNvSpPr>
            <a:spLocks noChangeArrowheads="1"/>
          </p:cNvSpPr>
          <p:nvPr/>
        </p:nvSpPr>
        <p:spPr bwMode="auto">
          <a:xfrm>
            <a:off x="6669088" y="3408363"/>
            <a:ext cx="7165975" cy="3449637"/>
          </a:xfrm>
          <a:prstGeom prst="rect">
            <a:avLst/>
          </a:prstGeom>
          <a:solidFill>
            <a:schemeClr val="bg1"/>
          </a:solidFill>
          <a:ln w="12700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30723" name="Rectangle 7"/>
          <p:cNvSpPr>
            <a:spLocks noChangeArrowheads="1"/>
          </p:cNvSpPr>
          <p:nvPr/>
        </p:nvSpPr>
        <p:spPr bwMode="auto">
          <a:xfrm>
            <a:off x="2436813" y="3408363"/>
            <a:ext cx="7164387" cy="3449637"/>
          </a:xfrm>
          <a:prstGeom prst="rect">
            <a:avLst/>
          </a:prstGeom>
          <a:solidFill>
            <a:schemeClr val="bg1"/>
          </a:solidFill>
          <a:ln w="12700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30725" name="Title 1"/>
          <p:cNvSpPr>
            <a:spLocks noGrp="1"/>
          </p:cNvSpPr>
          <p:nvPr>
            <p:ph type="title"/>
          </p:nvPr>
        </p:nvSpPr>
        <p:spPr>
          <a:xfrm>
            <a:off x="779463" y="112712"/>
            <a:ext cx="7296150" cy="801688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Summary of dense </a:t>
            </a:r>
            <a:r>
              <a:rPr lang="en-US" sz="3200" i="1" u="sng" dirty="0" smtClean="0"/>
              <a:t>parallel</a:t>
            </a:r>
            <a:r>
              <a:rPr lang="en-US" sz="3200" dirty="0" smtClean="0"/>
              <a:t> algorithms </a:t>
            </a:r>
            <a:br>
              <a:rPr lang="en-US" sz="3200" dirty="0" smtClean="0"/>
            </a:br>
            <a:r>
              <a:rPr lang="en-US" sz="3200" dirty="0" smtClean="0"/>
              <a:t>attaining communication lower bounds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832975" y="6400800"/>
            <a:ext cx="1905000" cy="457200"/>
          </a:xfrm>
        </p:spPr>
        <p:txBody>
          <a:bodyPr/>
          <a:lstStyle/>
          <a:p>
            <a:pPr>
              <a:defRPr/>
            </a:pPr>
            <a:fld id="{1110692E-4516-4640-ACA1-F899B3563FB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30727" name="Rectangle 11"/>
          <p:cNvSpPr>
            <a:spLocks noChangeArrowheads="1"/>
          </p:cNvSpPr>
          <p:nvPr/>
        </p:nvSpPr>
        <p:spPr bwMode="auto">
          <a:xfrm>
            <a:off x="6796088" y="4476750"/>
            <a:ext cx="1843087" cy="282575"/>
          </a:xfrm>
          <a:prstGeom prst="rect">
            <a:avLst/>
          </a:prstGeom>
          <a:solidFill>
            <a:schemeClr val="bg1"/>
          </a:solidFill>
          <a:ln w="12700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30728" name="Rectangle 12"/>
          <p:cNvSpPr>
            <a:spLocks noChangeArrowheads="1"/>
          </p:cNvSpPr>
          <p:nvPr/>
        </p:nvSpPr>
        <p:spPr bwMode="auto">
          <a:xfrm>
            <a:off x="6861175" y="5118100"/>
            <a:ext cx="1843088" cy="282575"/>
          </a:xfrm>
          <a:prstGeom prst="rect">
            <a:avLst/>
          </a:prstGeom>
          <a:solidFill>
            <a:schemeClr val="bg1"/>
          </a:solidFill>
          <a:ln w="12700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30729" name="Rectangle 13"/>
          <p:cNvSpPr>
            <a:spLocks noChangeArrowheads="1"/>
          </p:cNvSpPr>
          <p:nvPr/>
        </p:nvSpPr>
        <p:spPr bwMode="auto">
          <a:xfrm>
            <a:off x="6778625" y="5773738"/>
            <a:ext cx="1843088" cy="280987"/>
          </a:xfrm>
          <a:prstGeom prst="rect">
            <a:avLst/>
          </a:prstGeom>
          <a:solidFill>
            <a:schemeClr val="bg1"/>
          </a:solidFill>
          <a:ln w="12700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30730" name="Rectangle 14"/>
          <p:cNvSpPr>
            <a:spLocks noChangeArrowheads="1"/>
          </p:cNvSpPr>
          <p:nvPr/>
        </p:nvSpPr>
        <p:spPr bwMode="auto">
          <a:xfrm>
            <a:off x="6778625" y="6400800"/>
            <a:ext cx="1843088" cy="280988"/>
          </a:xfrm>
          <a:prstGeom prst="rect">
            <a:avLst/>
          </a:prstGeom>
          <a:solidFill>
            <a:schemeClr val="bg1"/>
          </a:solidFill>
          <a:ln w="12700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30731" name="TextBox 7"/>
          <p:cNvSpPr txBox="1">
            <a:spLocks noChangeArrowheads="1"/>
          </p:cNvSpPr>
          <p:nvPr/>
        </p:nvSpPr>
        <p:spPr bwMode="auto">
          <a:xfrm>
            <a:off x="304800" y="914400"/>
            <a:ext cx="802700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  Assume </a:t>
            </a:r>
            <a:r>
              <a:rPr lang="en-US" b="0" dirty="0" err="1">
                <a:solidFill>
                  <a:schemeClr val="tx1"/>
                </a:solidFill>
              </a:rPr>
              <a:t>nxn</a:t>
            </a:r>
            <a:r>
              <a:rPr lang="en-US" b="0" dirty="0">
                <a:solidFill>
                  <a:schemeClr val="tx1"/>
                </a:solidFill>
              </a:rPr>
              <a:t> matrices on P processors,  </a:t>
            </a:r>
            <a:r>
              <a:rPr lang="en-US" b="1" dirty="0">
                <a:solidFill>
                  <a:srgbClr val="FF0000"/>
                </a:solidFill>
              </a:rPr>
              <a:t>memory per processor = O(n</a:t>
            </a:r>
            <a:r>
              <a:rPr lang="en-US" sz="2400" b="1" baseline="30000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 / P</a:t>
            </a:r>
            <a:r>
              <a:rPr lang="en-US" b="1" dirty="0" smtClean="0">
                <a:solidFill>
                  <a:srgbClr val="FF0000"/>
                </a:solidFill>
              </a:rPr>
              <a:t>)?   Why?</a:t>
            </a:r>
            <a:endParaRPr lang="en-US" b="1" dirty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  </a:t>
            </a:r>
            <a:r>
              <a:rPr lang="en-US" b="0" dirty="0" err="1">
                <a:solidFill>
                  <a:schemeClr val="tx1"/>
                </a:solidFill>
              </a:rPr>
              <a:t>ScaLAPACK</a:t>
            </a:r>
            <a:r>
              <a:rPr lang="en-US" b="0" dirty="0">
                <a:solidFill>
                  <a:schemeClr val="tx1"/>
                </a:solidFill>
              </a:rPr>
              <a:t> assumes best block size b chosen</a:t>
            </a:r>
          </a:p>
          <a:p>
            <a:pPr>
              <a:buFont typeface="Arial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  </a:t>
            </a:r>
            <a:r>
              <a:rPr lang="en-US" b="0" i="1" dirty="0">
                <a:solidFill>
                  <a:schemeClr val="tx1"/>
                </a:solidFill>
              </a:rPr>
              <a:t>Many</a:t>
            </a:r>
            <a:r>
              <a:rPr lang="en-US" b="0" dirty="0">
                <a:solidFill>
                  <a:schemeClr val="tx1"/>
                </a:solidFill>
              </a:rPr>
              <a:t> references (see reports),  </a:t>
            </a:r>
            <a:r>
              <a:rPr lang="en-US" b="0" dirty="0">
                <a:solidFill>
                  <a:srgbClr val="00B050"/>
                </a:solidFill>
              </a:rPr>
              <a:t>Green</a:t>
            </a:r>
            <a:r>
              <a:rPr lang="en-US" b="0" dirty="0">
                <a:solidFill>
                  <a:schemeClr val="tx1"/>
                </a:solidFill>
              </a:rPr>
              <a:t> are ours</a:t>
            </a:r>
          </a:p>
          <a:p>
            <a:pPr>
              <a:buFont typeface="Arial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  Recall lower bounds:</a:t>
            </a:r>
          </a:p>
          <a:p>
            <a:pPr lvl="1"/>
            <a:r>
              <a:rPr lang="en-US" b="0" dirty="0">
                <a:solidFill>
                  <a:schemeClr val="tx1"/>
                </a:solidFill>
              </a:rPr>
              <a:t>  #</a:t>
            </a:r>
            <a:r>
              <a:rPr lang="en-US" b="0" dirty="0" err="1">
                <a:solidFill>
                  <a:schemeClr val="tx1"/>
                </a:solidFill>
              </a:rPr>
              <a:t>words_moved</a:t>
            </a:r>
            <a:r>
              <a:rPr lang="en-US" b="0" dirty="0">
                <a:solidFill>
                  <a:schemeClr val="tx1"/>
                </a:solidFill>
              </a:rPr>
              <a:t>  =  </a:t>
            </a:r>
            <a:r>
              <a:rPr lang="en-US" b="0" dirty="0">
                <a:solidFill>
                  <a:schemeClr val="tx1"/>
                </a:solidFill>
                <a:sym typeface="Symbol" pitchFamily="18" charset="2"/>
              </a:rPr>
              <a:t>( n</a:t>
            </a:r>
            <a:r>
              <a:rPr lang="en-US" sz="2400" b="0" baseline="30000" dirty="0">
                <a:solidFill>
                  <a:schemeClr val="tx1"/>
                </a:solidFill>
                <a:sym typeface="Symbol" pitchFamily="18" charset="2"/>
              </a:rPr>
              <a:t>2</a:t>
            </a:r>
            <a:r>
              <a:rPr lang="en-US" b="0" dirty="0">
                <a:solidFill>
                  <a:schemeClr val="tx1"/>
                </a:solidFill>
                <a:sym typeface="Symbol" pitchFamily="18" charset="2"/>
              </a:rPr>
              <a:t> /  P</a:t>
            </a:r>
            <a:r>
              <a:rPr lang="en-US" sz="2400" b="0" baseline="30000" dirty="0">
                <a:solidFill>
                  <a:schemeClr val="tx1"/>
                </a:solidFill>
                <a:sym typeface="Symbol" pitchFamily="18" charset="2"/>
              </a:rPr>
              <a:t>1/2</a:t>
            </a:r>
            <a:r>
              <a:rPr lang="en-US" b="0" dirty="0">
                <a:solidFill>
                  <a:schemeClr val="tx1"/>
                </a:solidFill>
                <a:sym typeface="Symbol" pitchFamily="18" charset="2"/>
              </a:rPr>
              <a:t> )         and         #messages = ( P</a:t>
            </a:r>
            <a:r>
              <a:rPr lang="en-US" sz="2400" b="0" baseline="30000" dirty="0">
                <a:solidFill>
                  <a:schemeClr val="tx1"/>
                </a:solidFill>
                <a:sym typeface="Symbol" pitchFamily="18" charset="2"/>
              </a:rPr>
              <a:t>1/2</a:t>
            </a:r>
            <a:r>
              <a:rPr lang="en-US" b="0" dirty="0">
                <a:solidFill>
                  <a:schemeClr val="tx1"/>
                </a:solidFill>
                <a:sym typeface="Symbol" pitchFamily="18" charset="2"/>
              </a:rPr>
              <a:t> )</a:t>
            </a:r>
            <a:endParaRPr lang="en-US" b="0" dirty="0">
              <a:solidFill>
                <a:schemeClr val="tx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19088" y="2489200"/>
          <a:ext cx="8442700" cy="4246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10675"/>
                <a:gridCol w="2110675"/>
                <a:gridCol w="2110675"/>
                <a:gridCol w="211067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Algorithm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Reference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Factor</a:t>
                      </a:r>
                      <a:r>
                        <a:rPr lang="en-US" baseline="0" dirty="0" smtClean="0"/>
                        <a:t> exceeding </a:t>
                      </a:r>
                    </a:p>
                    <a:p>
                      <a:r>
                        <a:rPr lang="en-US" baseline="0" dirty="0" smtClean="0"/>
                        <a:t>lower bound for #</a:t>
                      </a:r>
                      <a:r>
                        <a:rPr lang="en-US" baseline="0" dirty="0" err="1" smtClean="0"/>
                        <a:t>words_moved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Factor</a:t>
                      </a:r>
                      <a:r>
                        <a:rPr lang="en-US" baseline="0" dirty="0" smtClean="0"/>
                        <a:t> exceeding </a:t>
                      </a:r>
                    </a:p>
                    <a:p>
                      <a:r>
                        <a:rPr lang="en-US" baseline="0" dirty="0" smtClean="0"/>
                        <a:t>lower bound for</a:t>
                      </a:r>
                    </a:p>
                    <a:p>
                      <a:r>
                        <a:rPr lang="en-US" baseline="0" dirty="0" smtClean="0"/>
                        <a:t>#messages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Matrix</a:t>
                      </a:r>
                      <a:r>
                        <a:rPr lang="en-US" baseline="0" dirty="0" smtClean="0"/>
                        <a:t> multiply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[Cannon, 69]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Cholesky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ScaLAPACK</a:t>
                      </a:r>
                      <a:r>
                        <a:rPr lang="en-US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log 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log 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[GDX08]</a:t>
                      </a:r>
                    </a:p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ScaLAPACK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log P</a:t>
                      </a:r>
                      <a:r>
                        <a:rPr lang="en-US" dirty="0" smtClean="0"/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log 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log P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 N / P</a:t>
                      </a:r>
                      <a:r>
                        <a:rPr lang="en-US" sz="1800" baseline="30000" dirty="0" smtClean="0"/>
                        <a:t>1/2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dirty="0" smtClean="0"/>
                        <a:t>) · log P </a:t>
                      </a:r>
                      <a:endParaRPr lang="en-US" baseline="30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[DGHL08]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ScaLAPACK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log P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log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log</a:t>
                      </a:r>
                      <a:r>
                        <a:rPr lang="en-US" sz="2000" baseline="30000" dirty="0" smtClean="0">
                          <a:solidFill>
                            <a:srgbClr val="00B050"/>
                          </a:solidFill>
                        </a:rPr>
                        <a:t>3</a:t>
                      </a:r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 P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 N / P</a:t>
                      </a:r>
                      <a:r>
                        <a:rPr lang="en-US" baseline="30000" dirty="0" smtClean="0"/>
                        <a:t>1/2</a:t>
                      </a:r>
                      <a:r>
                        <a:rPr lang="en-US" dirty="0" smtClean="0"/>
                        <a:t> ) · log P </a:t>
                      </a:r>
                      <a:endParaRPr lang="en-US" baseline="30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Sym </a:t>
                      </a:r>
                      <a:r>
                        <a:rPr lang="en-US" dirty="0" err="1" smtClean="0"/>
                        <a:t>Eig</a:t>
                      </a:r>
                      <a:r>
                        <a:rPr lang="en-US" dirty="0" smtClean="0"/>
                        <a:t>, SVD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[BDD10]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ScaLAPACK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log P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log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log</a:t>
                      </a:r>
                      <a:r>
                        <a:rPr lang="en-US" sz="2000" baseline="30000" dirty="0" smtClean="0">
                          <a:solidFill>
                            <a:srgbClr val="00B050"/>
                          </a:solidFill>
                        </a:rPr>
                        <a:t>3</a:t>
                      </a:r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 P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 / P</a:t>
                      </a:r>
                      <a:r>
                        <a:rPr lang="en-US" baseline="30000" dirty="0" smtClean="0"/>
                        <a:t>1/2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Nonsym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Eig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[BDD10]</a:t>
                      </a:r>
                    </a:p>
                    <a:p>
                      <a:r>
                        <a:rPr lang="en-US" dirty="0" err="1" smtClean="0"/>
                        <a:t>ScaLAPACK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log P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</a:t>
                      </a:r>
                      <a:r>
                        <a:rPr lang="en-US" sz="2000" baseline="30000" dirty="0" smtClean="0"/>
                        <a:t>1/2 </a:t>
                      </a:r>
                      <a:r>
                        <a:rPr lang="en-US" dirty="0" smtClean="0"/>
                        <a:t>· log P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log</a:t>
                      </a:r>
                      <a:r>
                        <a:rPr lang="en-US" sz="2000" baseline="30000" dirty="0" smtClean="0">
                          <a:solidFill>
                            <a:srgbClr val="00B050"/>
                          </a:solidFill>
                        </a:rPr>
                        <a:t>3</a:t>
                      </a:r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 P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 · log P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 rot="20212721">
            <a:off x="1328754" y="3514457"/>
            <a:ext cx="648344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</a:rPr>
              <a:t>Can we do better?</a:t>
            </a:r>
            <a:endParaRPr lang="en-US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842250" cy="479425"/>
          </a:xfrm>
        </p:spPr>
        <p:txBody>
          <a:bodyPr>
            <a:noAutofit/>
          </a:bodyPr>
          <a:lstStyle/>
          <a:p>
            <a:r>
              <a:rPr lang="en-US" sz="3200" dirty="0" smtClean="0"/>
              <a:t>Beating   #</a:t>
            </a:r>
            <a:r>
              <a:rPr lang="en-US" sz="3200" dirty="0" err="1" smtClean="0"/>
              <a:t>words_moved</a:t>
            </a:r>
            <a:r>
              <a:rPr lang="en-US" sz="3200" dirty="0" smtClean="0"/>
              <a:t>  =  </a:t>
            </a:r>
            <a:r>
              <a:rPr lang="en-US" sz="3200" dirty="0" smtClean="0">
                <a:sym typeface="Symbol"/>
              </a:rPr>
              <a:t>(n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/P</a:t>
            </a:r>
            <a:r>
              <a:rPr lang="en-US" sz="3200" baseline="30000" dirty="0" smtClean="0"/>
              <a:t>1/2</a:t>
            </a:r>
            <a:r>
              <a:rPr lang="en-US" sz="3200" dirty="0" smtClean="0"/>
              <a:t>) </a:t>
            </a:r>
            <a:endParaRPr lang="en-US" sz="3600" dirty="0" smtClean="0"/>
          </a:p>
        </p:txBody>
      </p:sp>
      <p:sp>
        <p:nvSpPr>
          <p:cNvPr id="118787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7243763" y="6400800"/>
            <a:ext cx="1905000" cy="457200"/>
          </a:xfrm>
        </p:spPr>
        <p:txBody>
          <a:bodyPr/>
          <a:lstStyle/>
          <a:p>
            <a:pPr>
              <a:defRPr/>
            </a:pPr>
            <a:fld id="{17537F36-F4DE-4684-B378-1299F7645A2E}" type="slidenum">
              <a:rPr lang="en-US" smtClean="0">
                <a:latin typeface="Helvetica" charset="0"/>
              </a:rPr>
              <a:pPr>
                <a:defRPr/>
              </a:pPr>
              <a:t>18</a:t>
            </a:fld>
            <a:endParaRPr lang="en-US" dirty="0" smtClean="0">
              <a:latin typeface="Helvetica" charset="0"/>
            </a:endParaRPr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9525000" y="1981200"/>
            <a:ext cx="5464175" cy="4089400"/>
            <a:chOff x="3684588" y="2614613"/>
            <a:chExt cx="5464175" cy="4089400"/>
          </a:xfrm>
        </p:grpSpPr>
        <p:sp>
          <p:nvSpPr>
            <p:cNvPr id="47110" name="Cube 3"/>
            <p:cNvSpPr>
              <a:spLocks noChangeArrowheads="1"/>
            </p:cNvSpPr>
            <p:nvPr/>
          </p:nvSpPr>
          <p:spPr bwMode="auto">
            <a:xfrm>
              <a:off x="4432177" y="3437942"/>
              <a:ext cx="3385935" cy="2804059"/>
            </a:xfrm>
            <a:prstGeom prst="cube">
              <a:avLst>
                <a:gd name="adj" fmla="val 25000"/>
              </a:avLst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47111" name="Straight Connector 5"/>
            <p:cNvCxnSpPr>
              <a:cxnSpLocks noChangeShapeType="1"/>
            </p:cNvCxnSpPr>
            <p:nvPr/>
          </p:nvCxnSpPr>
          <p:spPr bwMode="auto">
            <a:xfrm>
              <a:off x="4432177" y="4827533"/>
              <a:ext cx="2738102" cy="118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47112" name="Straight Connector 6"/>
            <p:cNvCxnSpPr>
              <a:cxnSpLocks noChangeShapeType="1"/>
            </p:cNvCxnSpPr>
            <p:nvPr/>
          </p:nvCxnSpPr>
          <p:spPr bwMode="auto">
            <a:xfrm>
              <a:off x="4432177" y="5558459"/>
              <a:ext cx="2738102" cy="118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47113" name="Straight Connector 9"/>
            <p:cNvCxnSpPr>
              <a:cxnSpLocks noChangeShapeType="1"/>
            </p:cNvCxnSpPr>
            <p:nvPr/>
          </p:nvCxnSpPr>
          <p:spPr bwMode="auto">
            <a:xfrm rot="16200000" flipH="1">
              <a:off x="4194819" y="5181378"/>
              <a:ext cx="2107487" cy="13759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47114" name="Straight Connector 10"/>
            <p:cNvCxnSpPr>
              <a:cxnSpLocks noChangeShapeType="1"/>
            </p:cNvCxnSpPr>
            <p:nvPr/>
          </p:nvCxnSpPr>
          <p:spPr bwMode="auto">
            <a:xfrm rot="16200000" flipH="1">
              <a:off x="5159116" y="5181378"/>
              <a:ext cx="2107487" cy="13759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47115" name="Straight Connector 12"/>
            <p:cNvCxnSpPr>
              <a:cxnSpLocks noChangeShapeType="1"/>
            </p:cNvCxnSpPr>
            <p:nvPr/>
          </p:nvCxnSpPr>
          <p:spPr bwMode="auto">
            <a:xfrm rot="5400000" flipH="1" flipV="1">
              <a:off x="5204128" y="3475497"/>
              <a:ext cx="696572" cy="6214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47116" name="Straight Connector 13"/>
            <p:cNvCxnSpPr>
              <a:cxnSpLocks noChangeShapeType="1"/>
            </p:cNvCxnSpPr>
            <p:nvPr/>
          </p:nvCxnSpPr>
          <p:spPr bwMode="auto">
            <a:xfrm rot="5400000" flipH="1" flipV="1">
              <a:off x="6168425" y="3475497"/>
              <a:ext cx="696572" cy="6214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47117" name="Straight Connector 15"/>
            <p:cNvCxnSpPr>
              <a:cxnSpLocks noChangeShapeType="1"/>
            </p:cNvCxnSpPr>
            <p:nvPr/>
          </p:nvCxnSpPr>
          <p:spPr bwMode="auto">
            <a:xfrm flipV="1">
              <a:off x="7170278" y="4186639"/>
              <a:ext cx="647834" cy="642078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47118" name="Straight Connector 16"/>
            <p:cNvCxnSpPr>
              <a:cxnSpLocks noChangeShapeType="1"/>
            </p:cNvCxnSpPr>
            <p:nvPr/>
          </p:nvCxnSpPr>
          <p:spPr bwMode="auto">
            <a:xfrm flipV="1">
              <a:off x="7170278" y="4908089"/>
              <a:ext cx="647834" cy="642078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47119" name="Straight Connector 30"/>
            <p:cNvCxnSpPr>
              <a:cxnSpLocks noChangeShapeType="1"/>
            </p:cNvCxnSpPr>
            <p:nvPr/>
          </p:nvCxnSpPr>
          <p:spPr bwMode="auto">
            <a:xfrm flipV="1">
              <a:off x="4706216" y="3852568"/>
              <a:ext cx="2717463" cy="7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47120" name="Straight Connector 31"/>
            <p:cNvCxnSpPr>
              <a:cxnSpLocks noChangeShapeType="1"/>
            </p:cNvCxnSpPr>
            <p:nvPr/>
          </p:nvCxnSpPr>
          <p:spPr bwMode="auto">
            <a:xfrm flipV="1">
              <a:off x="4933244" y="3614455"/>
              <a:ext cx="2717463" cy="7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47121" name="Straight Connector 33"/>
            <p:cNvCxnSpPr>
              <a:cxnSpLocks noChangeShapeType="1"/>
            </p:cNvCxnSpPr>
            <p:nvPr/>
          </p:nvCxnSpPr>
          <p:spPr bwMode="auto">
            <a:xfrm rot="5400000">
              <a:off x="6379986" y="4897446"/>
              <a:ext cx="2088532" cy="1147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47122" name="Straight Connector 35"/>
            <p:cNvCxnSpPr>
              <a:cxnSpLocks noChangeShapeType="1"/>
            </p:cNvCxnSpPr>
            <p:nvPr/>
          </p:nvCxnSpPr>
          <p:spPr bwMode="auto">
            <a:xfrm rot="5400000">
              <a:off x="6606441" y="4665866"/>
              <a:ext cx="2088532" cy="2293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47123" name="Straight Arrow Connector 37"/>
            <p:cNvCxnSpPr>
              <a:cxnSpLocks noChangeShapeType="1"/>
            </p:cNvCxnSpPr>
            <p:nvPr/>
          </p:nvCxnSpPr>
          <p:spPr bwMode="auto">
            <a:xfrm flipV="1">
              <a:off x="7936213" y="5267036"/>
              <a:ext cx="167405" cy="1540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arrow" w="med" len="med"/>
            </a:ln>
          </p:spPr>
        </p:cxnSp>
        <p:cxnSp>
          <p:nvCxnSpPr>
            <p:cNvPr id="47124" name="Straight Arrow Connector 40"/>
            <p:cNvCxnSpPr>
              <a:cxnSpLocks noChangeShapeType="1"/>
            </p:cNvCxnSpPr>
            <p:nvPr/>
          </p:nvCxnSpPr>
          <p:spPr bwMode="auto">
            <a:xfrm rot="10800000">
              <a:off x="3935695" y="6242001"/>
              <a:ext cx="298118" cy="118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arrow" w="med" len="med"/>
            </a:ln>
          </p:spPr>
        </p:cxnSp>
        <p:cxnSp>
          <p:nvCxnSpPr>
            <p:cNvPr id="47125" name="Straight Arrow Connector 44"/>
            <p:cNvCxnSpPr>
              <a:cxnSpLocks noChangeShapeType="1"/>
            </p:cNvCxnSpPr>
            <p:nvPr/>
          </p:nvCxnSpPr>
          <p:spPr bwMode="auto">
            <a:xfrm rot="5400000" flipH="1" flipV="1">
              <a:off x="6988416" y="3095006"/>
              <a:ext cx="364871" cy="114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arrow" w="med" len="med"/>
            </a:ln>
          </p:spPr>
        </p:cxnSp>
        <p:sp>
          <p:nvSpPr>
            <p:cNvPr id="47126" name="TextBox 45"/>
            <p:cNvSpPr txBox="1">
              <a:spLocks noChangeArrowheads="1"/>
            </p:cNvSpPr>
            <p:nvPr/>
          </p:nvSpPr>
          <p:spPr bwMode="auto">
            <a:xfrm>
              <a:off x="3684588" y="6093920"/>
              <a:ext cx="184604" cy="298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</a:rPr>
                <a:t>i</a:t>
              </a:r>
            </a:p>
          </p:txBody>
        </p:sp>
        <p:sp>
          <p:nvSpPr>
            <p:cNvPr id="47127" name="TextBox 47"/>
            <p:cNvSpPr txBox="1">
              <a:spLocks noChangeArrowheads="1"/>
            </p:cNvSpPr>
            <p:nvPr/>
          </p:nvSpPr>
          <p:spPr bwMode="auto">
            <a:xfrm>
              <a:off x="8225158" y="4968505"/>
              <a:ext cx="183457" cy="298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</a:rPr>
                <a:t>j</a:t>
              </a:r>
            </a:p>
          </p:txBody>
        </p:sp>
        <p:sp>
          <p:nvSpPr>
            <p:cNvPr id="47128" name="TextBox 48"/>
            <p:cNvSpPr txBox="1">
              <a:spLocks noChangeArrowheads="1"/>
            </p:cNvSpPr>
            <p:nvPr/>
          </p:nvSpPr>
          <p:spPr bwMode="auto">
            <a:xfrm>
              <a:off x="7078550" y="2614613"/>
              <a:ext cx="237348" cy="298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</a:rPr>
                <a:t>k</a:t>
              </a:r>
            </a:p>
          </p:txBody>
        </p:sp>
        <p:sp>
          <p:nvSpPr>
            <p:cNvPr id="47129" name="TextBox 49"/>
            <p:cNvSpPr txBox="1">
              <a:spLocks noChangeArrowheads="1"/>
            </p:cNvSpPr>
            <p:nvPr/>
          </p:nvSpPr>
          <p:spPr bwMode="auto">
            <a:xfrm>
              <a:off x="5255442" y="6405482"/>
              <a:ext cx="862250" cy="298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“A face”</a:t>
              </a:r>
            </a:p>
          </p:txBody>
        </p:sp>
        <p:sp>
          <p:nvSpPr>
            <p:cNvPr id="47130" name="TextBox 52"/>
            <p:cNvSpPr txBox="1">
              <a:spLocks noChangeArrowheads="1"/>
            </p:cNvSpPr>
            <p:nvPr/>
          </p:nvSpPr>
          <p:spPr bwMode="auto">
            <a:xfrm rot="-2605187">
              <a:off x="7361762" y="5944654"/>
              <a:ext cx="874863" cy="298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“B face”</a:t>
              </a:r>
            </a:p>
          </p:txBody>
        </p:sp>
        <p:sp>
          <p:nvSpPr>
            <p:cNvPr id="47131" name="TextBox 53"/>
            <p:cNvSpPr txBox="1">
              <a:spLocks noChangeArrowheads="1"/>
            </p:cNvSpPr>
            <p:nvPr/>
          </p:nvSpPr>
          <p:spPr bwMode="auto">
            <a:xfrm>
              <a:off x="5796641" y="2763878"/>
              <a:ext cx="874862" cy="298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</a:rPr>
                <a:t>“C face”</a:t>
              </a:r>
            </a:p>
          </p:txBody>
        </p:sp>
        <p:sp>
          <p:nvSpPr>
            <p:cNvPr id="47132" name="TextBox 54"/>
            <p:cNvSpPr txBox="1">
              <a:spLocks noChangeArrowheads="1"/>
            </p:cNvSpPr>
            <p:nvPr/>
          </p:nvSpPr>
          <p:spPr bwMode="auto">
            <a:xfrm>
              <a:off x="5423194" y="5760306"/>
              <a:ext cx="491895" cy="2298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FF0000"/>
                  </a:solidFill>
                </a:rPr>
                <a:t>A(2,1)</a:t>
              </a:r>
            </a:p>
          </p:txBody>
        </p:sp>
        <p:sp>
          <p:nvSpPr>
            <p:cNvPr id="47133" name="TextBox 55"/>
            <p:cNvSpPr txBox="1">
              <a:spLocks noChangeArrowheads="1"/>
            </p:cNvSpPr>
            <p:nvPr/>
          </p:nvSpPr>
          <p:spPr bwMode="auto">
            <a:xfrm>
              <a:off x="6373467" y="4344653"/>
              <a:ext cx="491895" cy="2298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FF0000"/>
                  </a:solidFill>
                </a:rPr>
                <a:t>A(1,3)</a:t>
              </a:r>
            </a:p>
          </p:txBody>
        </p:sp>
        <p:sp>
          <p:nvSpPr>
            <p:cNvPr id="47134" name="TextBox 56"/>
            <p:cNvSpPr txBox="1">
              <a:spLocks noChangeArrowheads="1"/>
            </p:cNvSpPr>
            <p:nvPr/>
          </p:nvSpPr>
          <p:spPr bwMode="auto">
            <a:xfrm rot="-5400000">
              <a:off x="7450839" y="5277665"/>
              <a:ext cx="508214" cy="222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chemeClr val="accent2"/>
                  </a:solidFill>
                </a:rPr>
                <a:t>B(1,3)</a:t>
              </a:r>
            </a:p>
          </p:txBody>
        </p:sp>
        <p:sp>
          <p:nvSpPr>
            <p:cNvPr id="47135" name="TextBox 57"/>
            <p:cNvSpPr txBox="1">
              <a:spLocks noChangeArrowheads="1"/>
            </p:cNvSpPr>
            <p:nvPr/>
          </p:nvSpPr>
          <p:spPr bwMode="auto">
            <a:xfrm rot="-5400000">
              <a:off x="6965557" y="4354674"/>
              <a:ext cx="508214" cy="222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chemeClr val="accent2"/>
                  </a:solidFill>
                </a:rPr>
                <a:t>B(3,1)</a:t>
              </a:r>
            </a:p>
          </p:txBody>
        </p:sp>
        <p:sp>
          <p:nvSpPr>
            <p:cNvPr id="47136" name="TextBox 58"/>
            <p:cNvSpPr txBox="1">
              <a:spLocks noChangeArrowheads="1"/>
            </p:cNvSpPr>
            <p:nvPr/>
          </p:nvSpPr>
          <p:spPr bwMode="auto">
            <a:xfrm>
              <a:off x="6465011" y="3866056"/>
              <a:ext cx="491895" cy="2298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chemeClr val="tx1"/>
                  </a:solidFill>
                </a:rPr>
                <a:t>C(1,1)</a:t>
              </a:r>
            </a:p>
          </p:txBody>
        </p:sp>
        <p:sp>
          <p:nvSpPr>
            <p:cNvPr id="47137" name="TextBox 59"/>
            <p:cNvSpPr txBox="1">
              <a:spLocks noChangeArrowheads="1"/>
            </p:cNvSpPr>
            <p:nvPr/>
          </p:nvSpPr>
          <p:spPr bwMode="auto">
            <a:xfrm>
              <a:off x="5960340" y="3387307"/>
              <a:ext cx="491895" cy="2298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chemeClr val="tx1"/>
                  </a:solidFill>
                </a:rPr>
                <a:t>C(2,3)</a:t>
              </a:r>
            </a:p>
          </p:txBody>
        </p:sp>
        <p:sp>
          <p:nvSpPr>
            <p:cNvPr id="47138" name="TextBox 60"/>
            <p:cNvSpPr txBox="1">
              <a:spLocks noChangeArrowheads="1"/>
            </p:cNvSpPr>
            <p:nvPr/>
          </p:nvSpPr>
          <p:spPr bwMode="auto">
            <a:xfrm>
              <a:off x="7669637" y="2817704"/>
              <a:ext cx="1479126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Cube representing</a:t>
              </a:r>
            </a:p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C(1,1) += </a:t>
              </a:r>
              <a:r>
                <a:rPr lang="en-US" sz="1400" dirty="0">
                  <a:solidFill>
                    <a:srgbClr val="FF0000"/>
                  </a:solidFill>
                </a:rPr>
                <a:t>A(1,3)</a:t>
              </a:r>
              <a:r>
                <a:rPr lang="en-US" sz="1400" dirty="0"/>
                <a:t>*</a:t>
              </a:r>
              <a:r>
                <a:rPr lang="en-US" sz="1400" dirty="0">
                  <a:solidFill>
                    <a:schemeClr val="accent2"/>
                  </a:solidFill>
                </a:rPr>
                <a:t>B(3,1)</a:t>
              </a:r>
            </a:p>
          </p:txBody>
        </p:sp>
        <p:cxnSp>
          <p:nvCxnSpPr>
            <p:cNvPr id="47139" name="Straight Arrow Connector 62"/>
            <p:cNvCxnSpPr>
              <a:cxnSpLocks noChangeShapeType="1"/>
            </p:cNvCxnSpPr>
            <p:nvPr/>
          </p:nvCxnSpPr>
          <p:spPr bwMode="auto">
            <a:xfrm rot="5400000">
              <a:off x="7632879" y="3244255"/>
              <a:ext cx="287403" cy="123948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arrow" w="med" len="med"/>
            </a:ln>
          </p:spPr>
        </p:cxnSp>
      </p:grpSp>
      <p:sp>
        <p:nvSpPr>
          <p:cNvPr id="47109" name="TextBox 35"/>
          <p:cNvSpPr txBox="1">
            <a:spLocks noChangeArrowheads="1"/>
          </p:cNvSpPr>
          <p:nvPr/>
        </p:nvSpPr>
        <p:spPr bwMode="auto">
          <a:xfrm>
            <a:off x="0" y="1676400"/>
            <a:ext cx="9144000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 </a:t>
            </a:r>
            <a:r>
              <a:rPr lang="en-US" sz="2400" dirty="0" smtClean="0"/>
              <a:t>“2.5D” Algorithms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 Usual “2D” approach:  1 copy of data on P</a:t>
            </a:r>
            <a:r>
              <a:rPr lang="en-US" sz="2400" baseline="30000" dirty="0" smtClean="0"/>
              <a:t>1/2</a:t>
            </a:r>
            <a:r>
              <a:rPr lang="en-US" sz="2400" dirty="0" smtClean="0"/>
              <a:t>  x P</a:t>
            </a:r>
            <a:r>
              <a:rPr lang="en-US" sz="2400" baseline="30000" dirty="0" smtClean="0"/>
              <a:t>1/2</a:t>
            </a:r>
            <a:r>
              <a:rPr lang="en-US" sz="2400" dirty="0" smtClean="0"/>
              <a:t>   grid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 Instead use “2.5D”: c copies of data on (P/c)</a:t>
            </a:r>
            <a:r>
              <a:rPr lang="en-US" sz="2400" baseline="30000" dirty="0" smtClean="0"/>
              <a:t>1/2</a:t>
            </a:r>
            <a:r>
              <a:rPr lang="en-US" sz="2400" dirty="0" smtClean="0"/>
              <a:t>  x (P/c)</a:t>
            </a:r>
            <a:r>
              <a:rPr lang="en-US" sz="2400" baseline="30000" dirty="0" smtClean="0"/>
              <a:t>1/2</a:t>
            </a:r>
            <a:r>
              <a:rPr lang="en-US" sz="2400" dirty="0" smtClean="0"/>
              <a:t>  x  c  grid</a:t>
            </a:r>
          </a:p>
          <a:p>
            <a:pPr lvl="2">
              <a:buFont typeface="Arial" pitchFamily="34" charset="0"/>
              <a:buChar char="•"/>
            </a:pPr>
            <a:r>
              <a:rPr lang="en-US" sz="2400" dirty="0" smtClean="0"/>
              <a:t> Each of c layers does 1/c-</a:t>
            </a:r>
            <a:r>
              <a:rPr lang="en-US" sz="2400" dirty="0" err="1" smtClean="0"/>
              <a:t>th</a:t>
            </a:r>
            <a:r>
              <a:rPr lang="en-US" sz="2400" dirty="0" smtClean="0"/>
              <a:t> of the work</a:t>
            </a:r>
            <a:endParaRPr lang="en-US" sz="2400" dirty="0"/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Reduces communication volume </a:t>
            </a:r>
            <a:r>
              <a:rPr lang="en-US" sz="2400" dirty="0" smtClean="0"/>
              <a:t>of </a:t>
            </a:r>
            <a:r>
              <a:rPr lang="en-US" sz="2400" dirty="0" err="1" smtClean="0"/>
              <a:t>Matmul</a:t>
            </a:r>
            <a:r>
              <a:rPr lang="en-US" sz="2400" dirty="0" smtClean="0"/>
              <a:t>, LU, by c</a:t>
            </a:r>
            <a:r>
              <a:rPr lang="en-US" sz="2400" baseline="30000" dirty="0" smtClean="0"/>
              <a:t>1/2 </a:t>
            </a:r>
            <a:r>
              <a:rPr lang="en-US" sz="2400" dirty="0" smtClean="0"/>
              <a:t>- optimal</a:t>
            </a:r>
            <a:endParaRPr lang="en-US" sz="2400" baseline="30000" dirty="0" smtClean="0"/>
          </a:p>
          <a:p>
            <a:pPr lvl="2">
              <a:buFont typeface="Arial" pitchFamily="34" charset="0"/>
              <a:buChar char="•"/>
            </a:pPr>
            <a:r>
              <a:rPr lang="en-US" sz="2400" baseline="30000" dirty="0" smtClean="0"/>
              <a:t> </a:t>
            </a:r>
            <a:r>
              <a:rPr lang="en-US" sz="2400" dirty="0" smtClean="0"/>
              <a:t>c limited to 1 </a:t>
            </a:r>
            <a:r>
              <a:rPr lang="en-US" sz="2400" dirty="0" smtClean="0">
                <a:sym typeface="Symbol"/>
              </a:rPr>
              <a:t>  c  </a:t>
            </a:r>
            <a:r>
              <a:rPr lang="en-US" sz="2400" dirty="0" smtClean="0"/>
              <a:t>  P</a:t>
            </a:r>
            <a:r>
              <a:rPr lang="en-US" sz="2400" baseline="30000" dirty="0" smtClean="0"/>
              <a:t>1/3</a:t>
            </a:r>
            <a:r>
              <a:rPr lang="en-US" sz="2400" dirty="0" smtClean="0"/>
              <a:t>  </a:t>
            </a:r>
            <a:endParaRPr lang="en-US" sz="2400" baseline="30000" dirty="0" smtClean="0"/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 Reduces communication up to </a:t>
            </a:r>
            <a:r>
              <a:rPr lang="en-US" sz="2400" b="1" dirty="0" smtClean="0"/>
              <a:t>92%</a:t>
            </a:r>
            <a:r>
              <a:rPr lang="en-US" sz="2400" dirty="0" smtClean="0"/>
              <a:t> on 64K proc BG-P,   </a:t>
            </a:r>
          </a:p>
          <a:p>
            <a:pPr lvl="2">
              <a:buFont typeface="Arial" pitchFamily="34" charset="0"/>
              <a:buChar char="•"/>
            </a:pPr>
            <a:r>
              <a:rPr lang="en-US" sz="2400" dirty="0" smtClean="0"/>
              <a:t>  LU &amp; </a:t>
            </a:r>
            <a:r>
              <a:rPr lang="en-US" sz="2400" dirty="0" err="1" smtClean="0"/>
              <a:t>Matmul</a:t>
            </a:r>
            <a:r>
              <a:rPr lang="en-US" sz="2400" dirty="0" smtClean="0"/>
              <a:t> speedup up to </a:t>
            </a:r>
            <a:r>
              <a:rPr lang="en-US" sz="2400" b="1" dirty="0" smtClean="0"/>
              <a:t>2.6x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0" y="609600"/>
            <a:ext cx="8686800" cy="1295399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#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words_moved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</a:t>
            </a:r>
            <a:r>
              <a:rPr lang="en-US" sz="2400" dirty="0" smtClean="0">
                <a:sym typeface="Symbol"/>
              </a:rPr>
              <a:t>((n</a:t>
            </a:r>
            <a:r>
              <a:rPr lang="en-US" sz="2800" baseline="30000" dirty="0" smtClean="0">
                <a:sym typeface="Symbol"/>
              </a:rPr>
              <a:t>3</a:t>
            </a:r>
            <a:r>
              <a:rPr lang="en-US" sz="2400" dirty="0" smtClean="0">
                <a:sym typeface="Symbol"/>
              </a:rPr>
              <a:t>/P)/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local_mem</a:t>
            </a:r>
            <a:r>
              <a:rPr kumimoji="0" lang="en-US" sz="28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1/2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If one copy of data,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local_mem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 = n</a:t>
            </a:r>
            <a:r>
              <a:rPr kumimoji="0" lang="en-US" sz="28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2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/P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Can we use more memory to communicate less?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5162D1D-E6FA-4897-BB52-0CC312C929C8}" type="slidenum">
              <a:rPr lang="he-IL" smtClean="0">
                <a:cs typeface="Arial" charset="0"/>
              </a:rPr>
              <a:pPr/>
              <a:t>19</a:t>
            </a:fld>
            <a:endParaRPr lang="en-US" smtClean="0">
              <a:cs typeface="Arial" charset="0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95400" y="301625"/>
            <a:ext cx="6300788" cy="801688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Arial" charset="0"/>
              </a:rPr>
              <a:t>Lower bound for </a:t>
            </a:r>
            <a:br>
              <a:rPr lang="en-US" sz="2800" dirty="0" smtClean="0">
                <a:latin typeface="Arial" charset="0"/>
              </a:rPr>
            </a:br>
            <a:r>
              <a:rPr lang="en-US" sz="2800" dirty="0" err="1" smtClean="0">
                <a:latin typeface="Arial" charset="0"/>
              </a:rPr>
              <a:t>Strassen’s</a:t>
            </a:r>
            <a:r>
              <a:rPr lang="en-US" sz="2800" dirty="0" smtClean="0">
                <a:latin typeface="Arial" charset="0"/>
              </a:rPr>
              <a:t> fast matrix multiplication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6858000"/>
            <a:ext cx="8391525" cy="50927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dirty="0" smtClean="0">
                <a:latin typeface="Arial" charset="0"/>
              </a:rPr>
              <a:t>[Ballard, </a:t>
            </a:r>
            <a:r>
              <a:rPr lang="en-US" sz="2400" dirty="0" err="1" smtClean="0">
                <a:latin typeface="Arial" charset="0"/>
              </a:rPr>
              <a:t>Demmel</a:t>
            </a:r>
            <a:r>
              <a:rPr lang="en-US" sz="2400" dirty="0" smtClean="0">
                <a:latin typeface="Arial" charset="0"/>
              </a:rPr>
              <a:t>, Holtz, S.  2011b]:</a:t>
            </a:r>
          </a:p>
          <a:p>
            <a:pPr>
              <a:buFontTx/>
              <a:buNone/>
            </a:pPr>
            <a:r>
              <a:rPr lang="en-US" sz="2400" dirty="0" smtClean="0">
                <a:latin typeface="Arial" charset="0"/>
              </a:rPr>
              <a:t>The Communication bandwidth lower bound is</a:t>
            </a:r>
          </a:p>
          <a:p>
            <a:pPr>
              <a:buFontTx/>
              <a:buNone/>
            </a:pPr>
            <a:endParaRPr lang="en-US" dirty="0" smtClean="0">
              <a:latin typeface="Arial" charset="0"/>
            </a:endParaRPr>
          </a:p>
          <a:p>
            <a:pPr>
              <a:buFontTx/>
              <a:buNone/>
            </a:pPr>
            <a:endParaRPr lang="en-US" dirty="0" smtClean="0">
              <a:latin typeface="Arial" charset="0"/>
            </a:endParaRPr>
          </a:p>
          <a:p>
            <a:pPr>
              <a:buFontTx/>
              <a:buNone/>
            </a:pPr>
            <a:endParaRPr lang="en-US" dirty="0" smtClean="0">
              <a:latin typeface="Arial" charset="0"/>
            </a:endParaRPr>
          </a:p>
          <a:p>
            <a:pPr>
              <a:buFontTx/>
              <a:buNone/>
            </a:pPr>
            <a:endParaRPr lang="en-US" dirty="0" smtClean="0">
              <a:latin typeface="Arial" charset="0"/>
            </a:endParaRPr>
          </a:p>
          <a:p>
            <a:pPr>
              <a:buFontTx/>
              <a:buNone/>
            </a:pPr>
            <a:endParaRPr lang="en-US" dirty="0" smtClean="0">
              <a:latin typeface="Arial" charset="0"/>
            </a:endParaRPr>
          </a:p>
          <a:p>
            <a:pPr>
              <a:buFontTx/>
              <a:buNone/>
            </a:pPr>
            <a:endParaRPr lang="en-US" dirty="0" smtClean="0">
              <a:latin typeface="Arial" charset="0"/>
            </a:endParaRPr>
          </a:p>
          <a:p>
            <a:pPr>
              <a:buFontTx/>
              <a:buNone/>
            </a:pPr>
            <a:endParaRPr lang="en-US" dirty="0" smtClean="0">
              <a:latin typeface="Arial" charset="0"/>
            </a:endParaRPr>
          </a:p>
          <a:p>
            <a:pPr>
              <a:buFontTx/>
              <a:buNone/>
            </a:pPr>
            <a:endParaRPr lang="en-US" dirty="0" smtClean="0">
              <a:latin typeface="Arial" charset="0"/>
            </a:endParaRPr>
          </a:p>
          <a:p>
            <a:pPr>
              <a:buFontTx/>
              <a:buNone/>
            </a:pPr>
            <a:endParaRPr lang="en-US" dirty="0" smtClean="0">
              <a:latin typeface="Arial" charset="0"/>
            </a:endParaRPr>
          </a:p>
        </p:txBody>
      </p:sp>
      <p:graphicFrame>
        <p:nvGraphicFramePr>
          <p:cNvPr id="29701" name="Object 1"/>
          <p:cNvGraphicFramePr>
            <a:graphicFrameLocks noChangeAspect="1"/>
          </p:cNvGraphicFramePr>
          <p:nvPr/>
        </p:nvGraphicFramePr>
        <p:xfrm>
          <a:off x="1854200" y="1970088"/>
          <a:ext cx="2162175" cy="1008062"/>
        </p:xfrm>
        <a:graphic>
          <a:graphicData uri="http://schemas.openxmlformats.org/presentationml/2006/ole">
            <p:oleObj spid="_x0000_s1026" name="Equation" r:id="rId4" imgW="1143000" imgH="533400" progId="Equation.3">
              <p:embed/>
            </p:oleObj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4310063" y="1970088"/>
          <a:ext cx="1946275" cy="1008062"/>
        </p:xfrm>
        <a:graphic>
          <a:graphicData uri="http://schemas.openxmlformats.org/presentationml/2006/ole">
            <p:oleObj spid="_x0000_s1027" name="Equation" r:id="rId5" imgW="1028254" imgH="533169" progId="Equation.3">
              <p:embed/>
            </p:oleObj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6626225" y="1970088"/>
          <a:ext cx="2139950" cy="1008062"/>
        </p:xfrm>
        <a:graphic>
          <a:graphicData uri="http://schemas.openxmlformats.org/presentationml/2006/ole">
            <p:oleObj spid="_x0000_s1028" name="Equation" r:id="rId6" imgW="1129810" imgH="533169" progId="Equation.3">
              <p:embed/>
            </p:oleObj>
          </a:graphicData>
        </a:graphic>
      </p:graphicFrame>
      <p:grpSp>
        <p:nvGrpSpPr>
          <p:cNvPr id="4" name="Group 177"/>
          <p:cNvGrpSpPr>
            <a:grpSpLocks/>
          </p:cNvGrpSpPr>
          <p:nvPr/>
        </p:nvGrpSpPr>
        <p:grpSpPr bwMode="auto">
          <a:xfrm>
            <a:off x="-1219200" y="4038600"/>
            <a:ext cx="703262" cy="587375"/>
            <a:chOff x="172" y="3030"/>
            <a:chExt cx="469" cy="392"/>
          </a:xfrm>
        </p:grpSpPr>
        <p:sp>
          <p:nvSpPr>
            <p:cNvPr id="29719" name="AutoShape 169"/>
            <p:cNvSpPr>
              <a:spLocks noChangeArrowheads="1"/>
            </p:cNvSpPr>
            <p:nvPr/>
          </p:nvSpPr>
          <p:spPr bwMode="auto">
            <a:xfrm>
              <a:off x="172" y="3030"/>
              <a:ext cx="166" cy="115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he-IL" sz="1000"/>
            </a:p>
          </p:txBody>
        </p:sp>
        <p:sp>
          <p:nvSpPr>
            <p:cNvPr id="29720" name="AutoShape 170"/>
            <p:cNvSpPr>
              <a:spLocks noChangeArrowheads="1"/>
            </p:cNvSpPr>
            <p:nvPr/>
          </p:nvSpPr>
          <p:spPr bwMode="auto">
            <a:xfrm>
              <a:off x="212" y="3145"/>
              <a:ext cx="82" cy="162"/>
            </a:xfrm>
            <a:prstGeom prst="upDownArrow">
              <a:avLst>
                <a:gd name="adj1" fmla="val 50000"/>
                <a:gd name="adj2" fmla="val 39512"/>
              </a:avLst>
            </a:prstGeom>
            <a:solidFill>
              <a:srgbClr val="0000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29721" name="AutoShape 171"/>
            <p:cNvSpPr>
              <a:spLocks noChangeArrowheads="1"/>
            </p:cNvSpPr>
            <p:nvPr/>
          </p:nvSpPr>
          <p:spPr bwMode="auto">
            <a:xfrm>
              <a:off x="475" y="3307"/>
              <a:ext cx="166" cy="115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he-IL" sz="1000"/>
            </a:p>
          </p:txBody>
        </p:sp>
        <p:sp>
          <p:nvSpPr>
            <p:cNvPr id="29722" name="AutoShape 172"/>
            <p:cNvSpPr>
              <a:spLocks noChangeArrowheads="1"/>
            </p:cNvSpPr>
            <p:nvPr/>
          </p:nvSpPr>
          <p:spPr bwMode="auto">
            <a:xfrm>
              <a:off x="172" y="3307"/>
              <a:ext cx="166" cy="115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he-IL" sz="1000"/>
            </a:p>
          </p:txBody>
        </p:sp>
        <p:sp>
          <p:nvSpPr>
            <p:cNvPr id="29723" name="AutoShape 173"/>
            <p:cNvSpPr>
              <a:spLocks noChangeArrowheads="1"/>
            </p:cNvSpPr>
            <p:nvPr/>
          </p:nvSpPr>
          <p:spPr bwMode="auto">
            <a:xfrm>
              <a:off x="475" y="3030"/>
              <a:ext cx="166" cy="115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he-IL" sz="1000"/>
            </a:p>
          </p:txBody>
        </p:sp>
        <p:sp>
          <p:nvSpPr>
            <p:cNvPr id="29724" name="AutoShape 174"/>
            <p:cNvSpPr>
              <a:spLocks noChangeArrowheads="1"/>
            </p:cNvSpPr>
            <p:nvPr/>
          </p:nvSpPr>
          <p:spPr bwMode="auto">
            <a:xfrm>
              <a:off x="517" y="3144"/>
              <a:ext cx="82" cy="162"/>
            </a:xfrm>
            <a:prstGeom prst="upDownArrow">
              <a:avLst>
                <a:gd name="adj1" fmla="val 50000"/>
                <a:gd name="adj2" fmla="val 39512"/>
              </a:avLst>
            </a:prstGeom>
            <a:solidFill>
              <a:srgbClr val="0000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29725" name="AutoShape 175"/>
            <p:cNvSpPr>
              <a:spLocks noChangeArrowheads="1"/>
            </p:cNvSpPr>
            <p:nvPr/>
          </p:nvSpPr>
          <p:spPr bwMode="auto">
            <a:xfrm rot="-5400000">
              <a:off x="366" y="3019"/>
              <a:ext cx="81" cy="163"/>
            </a:xfrm>
            <a:prstGeom prst="upDownArrow">
              <a:avLst>
                <a:gd name="adj1" fmla="val 50000"/>
                <a:gd name="adj2" fmla="val 40247"/>
              </a:avLst>
            </a:prstGeom>
            <a:solidFill>
              <a:srgbClr val="0000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29726" name="AutoShape 176"/>
            <p:cNvSpPr>
              <a:spLocks noChangeArrowheads="1"/>
            </p:cNvSpPr>
            <p:nvPr/>
          </p:nvSpPr>
          <p:spPr bwMode="auto">
            <a:xfrm rot="-5400000">
              <a:off x="365" y="3298"/>
              <a:ext cx="81" cy="163"/>
            </a:xfrm>
            <a:prstGeom prst="upDownArrow">
              <a:avLst>
                <a:gd name="adj1" fmla="val 50000"/>
                <a:gd name="adj2" fmla="val 40247"/>
              </a:avLst>
            </a:prstGeom>
            <a:solidFill>
              <a:srgbClr val="0000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</p:grpSp>
      <p:grpSp>
        <p:nvGrpSpPr>
          <p:cNvPr id="5" name="Group 61"/>
          <p:cNvGrpSpPr>
            <a:grpSpLocks/>
          </p:cNvGrpSpPr>
          <p:nvPr/>
        </p:nvGrpSpPr>
        <p:grpSpPr bwMode="auto">
          <a:xfrm>
            <a:off x="-990600" y="2743200"/>
            <a:ext cx="701675" cy="515937"/>
            <a:chOff x="2710" y="1618"/>
            <a:chExt cx="2422" cy="1779"/>
          </a:xfrm>
        </p:grpSpPr>
        <p:sp>
          <p:nvSpPr>
            <p:cNvPr id="29716" name="AutoShape 62"/>
            <p:cNvSpPr>
              <a:spLocks noChangeArrowheads="1"/>
            </p:cNvSpPr>
            <p:nvPr/>
          </p:nvSpPr>
          <p:spPr bwMode="auto">
            <a:xfrm>
              <a:off x="3418" y="1618"/>
              <a:ext cx="1036" cy="714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en-US"/>
            </a:p>
            <a:p>
              <a:pPr>
                <a:spcBef>
                  <a:spcPct val="0"/>
                </a:spcBef>
              </a:pPr>
              <a:endParaRPr lang="en-US"/>
            </a:p>
          </p:txBody>
        </p:sp>
        <p:sp>
          <p:nvSpPr>
            <p:cNvPr id="29717" name="AutoShape 63"/>
            <p:cNvSpPr>
              <a:spLocks noChangeArrowheads="1"/>
            </p:cNvSpPr>
            <p:nvPr/>
          </p:nvSpPr>
          <p:spPr bwMode="auto">
            <a:xfrm flipV="1">
              <a:off x="2710" y="2578"/>
              <a:ext cx="2422" cy="81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15 w 21600"/>
                <a:gd name="T13" fmla="*/ 4431 h 21600"/>
                <a:gd name="T14" fmla="*/ 17185 w 21600"/>
                <a:gd name="T15" fmla="*/ 1716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235" y="21600"/>
                  </a:lnTo>
                  <a:lnTo>
                    <a:pt x="1636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29718" name="AutoShape 64"/>
            <p:cNvSpPr>
              <a:spLocks noChangeArrowheads="1"/>
            </p:cNvSpPr>
            <p:nvPr/>
          </p:nvSpPr>
          <p:spPr bwMode="auto">
            <a:xfrm>
              <a:off x="3792" y="2332"/>
              <a:ext cx="274" cy="246"/>
            </a:xfrm>
            <a:prstGeom prst="upDownArrow">
              <a:avLst>
                <a:gd name="adj1" fmla="val 50000"/>
                <a:gd name="adj2" fmla="val 20000"/>
              </a:avLst>
            </a:prstGeom>
            <a:solidFill>
              <a:srgbClr val="0000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</p:grpSp>
      <p:graphicFrame>
        <p:nvGraphicFramePr>
          <p:cNvPr id="48" name="Object 47"/>
          <p:cNvGraphicFramePr>
            <a:graphicFrameLocks noChangeAspect="1"/>
          </p:cNvGraphicFramePr>
          <p:nvPr/>
        </p:nvGraphicFramePr>
        <p:xfrm>
          <a:off x="1817688" y="3209925"/>
          <a:ext cx="2232025" cy="1008063"/>
        </p:xfrm>
        <a:graphic>
          <a:graphicData uri="http://schemas.openxmlformats.org/presentationml/2006/ole">
            <p:oleObj spid="_x0000_s1029" name="Equation" r:id="rId7" imgW="1180588" imgH="533169" progId="Equation.3">
              <p:embed/>
            </p:oleObj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/>
        </p:nvGraphicFramePr>
        <p:xfrm>
          <a:off x="4275138" y="3209925"/>
          <a:ext cx="2016125" cy="1008063"/>
        </p:xfrm>
        <a:graphic>
          <a:graphicData uri="http://schemas.openxmlformats.org/presentationml/2006/ole">
            <p:oleObj spid="_x0000_s1030" name="Equation" r:id="rId8" imgW="1066337" imgH="533169" progId="Equation.3">
              <p:embed/>
            </p:oleObj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/>
        </p:nvGraphicFramePr>
        <p:xfrm>
          <a:off x="6583363" y="3209925"/>
          <a:ext cx="2233612" cy="1008063"/>
        </p:xfrm>
        <a:graphic>
          <a:graphicData uri="http://schemas.openxmlformats.org/presentationml/2006/ole">
            <p:oleObj spid="_x0000_s1031" name="Equation" r:id="rId9" imgW="1180588" imgH="533169" progId="Equation.3">
              <p:embed/>
            </p:oleObj>
          </a:graphicData>
        </a:graphic>
      </p:graphicFrame>
      <p:sp>
        <p:nvSpPr>
          <p:cNvPr id="3" name="TextBox 2"/>
          <p:cNvSpPr txBox="1">
            <a:spLocks noChangeAspect="1"/>
          </p:cNvSpPr>
          <p:nvPr/>
        </p:nvSpPr>
        <p:spPr bwMode="auto">
          <a:xfrm>
            <a:off x="4105275" y="1524000"/>
            <a:ext cx="2101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b="0"/>
              <a:t>Strassen-like:</a:t>
            </a:r>
            <a:endParaRPr lang="he-IL" b="0"/>
          </a:p>
        </p:txBody>
      </p:sp>
      <p:sp>
        <p:nvSpPr>
          <p:cNvPr id="52" name="TextBox 51"/>
          <p:cNvSpPr txBox="1">
            <a:spLocks noChangeAspect="1"/>
          </p:cNvSpPr>
          <p:nvPr/>
        </p:nvSpPr>
        <p:spPr bwMode="auto">
          <a:xfrm>
            <a:off x="6286500" y="1524000"/>
            <a:ext cx="20669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b="0" dirty="0"/>
              <a:t>Recall </a:t>
            </a:r>
            <a:r>
              <a:rPr lang="en-US" dirty="0" smtClean="0"/>
              <a:t>O(n</a:t>
            </a:r>
            <a:r>
              <a:rPr lang="en-US" sz="2400" baseline="30000" dirty="0" smtClean="0"/>
              <a:t>3</a:t>
            </a:r>
            <a:r>
              <a:rPr lang="en-US" dirty="0" smtClean="0"/>
              <a:t>) case</a:t>
            </a:r>
            <a:r>
              <a:rPr lang="en-US" b="0" dirty="0" smtClean="0"/>
              <a:t>:</a:t>
            </a:r>
            <a:endParaRPr lang="he-IL" b="0" dirty="0"/>
          </a:p>
        </p:txBody>
      </p:sp>
      <p:sp>
        <p:nvSpPr>
          <p:cNvPr id="29711" name="TextBox 52"/>
          <p:cNvSpPr txBox="1">
            <a:spLocks noChangeAspect="1"/>
          </p:cNvSpPr>
          <p:nvPr/>
        </p:nvSpPr>
        <p:spPr bwMode="auto">
          <a:xfrm>
            <a:off x="1533525" y="1524000"/>
            <a:ext cx="20272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b="0"/>
              <a:t>For Strassen’s:</a:t>
            </a:r>
            <a:endParaRPr lang="he-IL" b="0"/>
          </a:p>
        </p:txBody>
      </p:sp>
      <p:sp>
        <p:nvSpPr>
          <p:cNvPr id="2" name="TextBox 1"/>
          <p:cNvSpPr txBox="1"/>
          <p:nvPr/>
        </p:nvSpPr>
        <p:spPr>
          <a:xfrm>
            <a:off x="884237" y="4419600"/>
            <a:ext cx="5516563" cy="92333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l">
              <a:buFont typeface="Arial" pitchFamily="34" charset="0"/>
              <a:buChar char="•"/>
              <a:defRPr/>
            </a:pPr>
            <a:r>
              <a:rPr lang="en-US" b="0" dirty="0" smtClean="0">
                <a:latin typeface="Arial" pitchFamily="34" charset="0"/>
                <a:cs typeface="Arial" pitchFamily="34" charset="0"/>
              </a:rPr>
              <a:t>   The </a:t>
            </a:r>
            <a:r>
              <a:rPr lang="en-US" b="0" dirty="0">
                <a:latin typeface="Arial" pitchFamily="34" charset="0"/>
                <a:cs typeface="Arial" pitchFamily="34" charset="0"/>
              </a:rPr>
              <a:t>parallel lower bounds applies 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to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b="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b="0" dirty="0" smtClean="0">
                <a:latin typeface="+mj-lt"/>
                <a:cs typeface="Times New Roman" pitchFamily="18" charset="0"/>
              </a:rPr>
              <a:t>2D</a:t>
            </a:r>
            <a:r>
              <a:rPr lang="en-US" b="0" dirty="0">
                <a:latin typeface="+mj-lt"/>
                <a:cs typeface="Times New Roman" pitchFamily="18" charset="0"/>
              </a:rPr>
              <a:t>:</a:t>
            </a:r>
            <a:r>
              <a:rPr lang="en-US" b="0" i="1" dirty="0">
                <a:latin typeface="Times New Roman" pitchFamily="18" charset="0"/>
                <a:cs typeface="Times New Roman" pitchFamily="18" charset="0"/>
              </a:rPr>
              <a:t>     M = </a:t>
            </a:r>
            <a:r>
              <a:rPr lang="en-US" b="0" i="1" dirty="0">
                <a:latin typeface="Times New Roman" pitchFamily="18" charset="0"/>
                <a:cs typeface="Times New Roman" pitchFamily="18" charset="0"/>
                <a:sym typeface="Symbol"/>
              </a:rPr>
              <a:t>(n</a:t>
            </a:r>
            <a:r>
              <a:rPr lang="en-US" b="0" i="1" baseline="30000" dirty="0"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r>
              <a:rPr lang="en-US" b="0" i="1" dirty="0">
                <a:latin typeface="Times New Roman" pitchFamily="18" charset="0"/>
                <a:cs typeface="Times New Roman" pitchFamily="18" charset="0"/>
                <a:sym typeface="Symbol"/>
              </a:rPr>
              <a:t>/P)		</a:t>
            </a:r>
            <a:endParaRPr lang="en-US" b="0" i="1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  </a:t>
            </a:r>
            <a:r>
              <a:rPr lang="en-US" b="0" dirty="0" smtClean="0">
                <a:latin typeface="+mj-lt"/>
                <a:cs typeface="Times New Roman" pitchFamily="18" charset="0"/>
                <a:sym typeface="Symbol"/>
              </a:rPr>
              <a:t>2.5D</a:t>
            </a:r>
            <a:r>
              <a:rPr lang="en-US" b="0" dirty="0">
                <a:latin typeface="+mj-lt"/>
                <a:cs typeface="Times New Roman" pitchFamily="18" charset="0"/>
                <a:sym typeface="Symbol"/>
              </a:rPr>
              <a:t>: </a:t>
            </a:r>
            <a:r>
              <a:rPr lang="en-US" b="0" i="1" dirty="0">
                <a:latin typeface="Times New Roman" pitchFamily="18" charset="0"/>
                <a:cs typeface="Times New Roman" pitchFamily="18" charset="0"/>
              </a:rPr>
              <a:t>M = </a:t>
            </a:r>
            <a:r>
              <a:rPr lang="en-US" b="0" i="1" dirty="0">
                <a:latin typeface="Times New Roman" pitchFamily="18" charset="0"/>
                <a:cs typeface="Times New Roman" pitchFamily="18" charset="0"/>
                <a:sym typeface="Symbol"/>
              </a:rPr>
              <a:t>(c∙n</a:t>
            </a:r>
            <a:r>
              <a:rPr lang="en-US" b="0" i="1" baseline="30000" dirty="0"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r>
              <a:rPr lang="en-US" b="0" i="1" dirty="0">
                <a:latin typeface="Times New Roman" pitchFamily="18" charset="0"/>
                <a:cs typeface="Times New Roman" pitchFamily="18" charset="0"/>
                <a:sym typeface="Symbol"/>
              </a:rPr>
              <a:t>/P)</a:t>
            </a:r>
            <a:endParaRPr lang="he-IL" b="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067050" y="1955800"/>
            <a:ext cx="817563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400" b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log</a:t>
            </a:r>
            <a:r>
              <a:rPr lang="en-US" sz="1400" b="0" baseline="-25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1400" b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he-IL" sz="1400" b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7842250" y="1931988"/>
            <a:ext cx="819150" cy="3063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400" b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log</a:t>
            </a:r>
            <a:r>
              <a:rPr lang="en-US" sz="1400" b="0" baseline="-25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1400" b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he-IL" sz="1400" b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537200" y="1931988"/>
            <a:ext cx="411163" cy="3063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400" b="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lang="en-US" sz="1400" b="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endParaRPr lang="he-IL" sz="1400" b="0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8600" y="2143125"/>
            <a:ext cx="13877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Sequential:</a:t>
            </a:r>
            <a:endParaRPr lang="en-US" sz="20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228600" y="3438525"/>
            <a:ext cx="10428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Parallel:</a:t>
            </a:r>
            <a:endParaRPr lang="en-US" sz="20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914400" y="5486400"/>
            <a:ext cx="69678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 Attainable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 Sequential:  usual recursive algorithms, also for LU, QR, </a:t>
            </a:r>
            <a:r>
              <a:rPr lang="en-US" dirty="0" err="1" smtClean="0"/>
              <a:t>eig</a:t>
            </a:r>
            <a:r>
              <a:rPr lang="en-US" dirty="0" smtClean="0"/>
              <a:t>, SVD,…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 Parallel:  just </a:t>
            </a:r>
            <a:r>
              <a:rPr lang="en-US" dirty="0" err="1" smtClean="0"/>
              <a:t>matmul</a:t>
            </a:r>
            <a:r>
              <a:rPr lang="en-US" dirty="0" smtClean="0"/>
              <a:t> so far …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2" grpId="0"/>
      <p:bldP spid="2" grpId="0"/>
      <p:bldP spid="28" grpId="0" animBg="1"/>
      <p:bldP spid="29" grpId="0" animBg="1"/>
      <p:bldP spid="30" grpId="0" animBg="1"/>
      <p:bldP spid="32" grpId="0"/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09600" y="1371600"/>
            <a:ext cx="8534400" cy="4876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we need to </a:t>
            </a:r>
            <a:r>
              <a:rPr lang="en-US" sz="3200" dirty="0"/>
              <a:t> </a:t>
            </a:r>
            <a:r>
              <a:rPr lang="en-US" sz="3200" dirty="0" smtClean="0"/>
              <a:t>“avoid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communication,”              i.e. avoid moving data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“Direct” Linear Algebra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Lower bounds on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communication for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linear algebra problems like Ax=b, least squares, Ax = </a:t>
            </a: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λ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x, SVD, etc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2800" dirty="0" smtClean="0"/>
              <a:t>New a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lgorithms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that attain these lower bounds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libraries like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/LAPACK (yet!)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Large speed-ups possible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“Iterative” Linear Algebra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Ditto for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Krylov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Subspace Methods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81000" y="1143000"/>
            <a:ext cx="830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Direct Linear Algebra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New lower bounds, optimal algorithms, big speedups in theory and practice</a:t>
            </a:r>
          </a:p>
          <a:p>
            <a:r>
              <a:rPr lang="en-US" dirty="0" smtClean="0"/>
              <a:t>Lots of other progress, open problems</a:t>
            </a:r>
          </a:p>
          <a:p>
            <a:pPr lvl="1"/>
            <a:r>
              <a:rPr lang="en-US" dirty="0" smtClean="0"/>
              <a:t>New ways to “pivot”</a:t>
            </a:r>
          </a:p>
          <a:p>
            <a:pPr lvl="1"/>
            <a:r>
              <a:rPr lang="en-US" dirty="0" err="1" smtClean="0"/>
              <a:t>Strassen</a:t>
            </a:r>
            <a:r>
              <a:rPr lang="en-US" dirty="0" smtClean="0"/>
              <a:t>-like algorithms</a:t>
            </a:r>
          </a:p>
          <a:p>
            <a:pPr lvl="1"/>
            <a:r>
              <a:rPr lang="en-US" dirty="0" smtClean="0"/>
              <a:t>Heterogeneous architectures</a:t>
            </a:r>
          </a:p>
          <a:p>
            <a:pPr lvl="1"/>
            <a:r>
              <a:rPr lang="en-US" dirty="0" smtClean="0"/>
              <a:t>Some sparse algorithms</a:t>
            </a:r>
          </a:p>
          <a:p>
            <a:pPr lvl="1"/>
            <a:r>
              <a:rPr lang="en-US" dirty="0" err="1" smtClean="0"/>
              <a:t>Autotuning</a:t>
            </a:r>
            <a:r>
              <a:rPr lang="en-US" dirty="0" smtClean="0"/>
              <a:t>. . 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155575" y="196850"/>
            <a:ext cx="8994775" cy="425450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dirty="0" smtClean="0"/>
              <a:t>Avoiding Communication in Iterative Linear Algebra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5025"/>
            <a:ext cx="9144000" cy="57912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k-steps of iterative solver for sparse Ax=b or Ax=</a:t>
            </a:r>
            <a:r>
              <a:rPr lang="el-GR" dirty="0" smtClean="0"/>
              <a:t>λ</a:t>
            </a:r>
            <a:r>
              <a:rPr lang="en-US" dirty="0" smtClean="0"/>
              <a:t>x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Does k </a:t>
            </a:r>
            <a:r>
              <a:rPr lang="en-US" dirty="0" err="1" smtClean="0"/>
              <a:t>SpMVs</a:t>
            </a:r>
            <a:r>
              <a:rPr lang="en-US" dirty="0" smtClean="0"/>
              <a:t> with A and starting vector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Many such “</a:t>
            </a:r>
            <a:r>
              <a:rPr lang="en-US" dirty="0" err="1" smtClean="0"/>
              <a:t>Krylov</a:t>
            </a:r>
            <a:r>
              <a:rPr lang="en-US" dirty="0" smtClean="0"/>
              <a:t> Subspace Methods”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z="2600" dirty="0" smtClean="0"/>
              <a:t>Conjugate Gradients (CG), GMRES, </a:t>
            </a:r>
            <a:r>
              <a:rPr lang="en-US" sz="2600" dirty="0" err="1" smtClean="0"/>
              <a:t>Lanczos</a:t>
            </a:r>
            <a:r>
              <a:rPr lang="en-US" sz="2600" dirty="0" smtClean="0"/>
              <a:t>, </a:t>
            </a:r>
            <a:r>
              <a:rPr lang="en-US" sz="2600" dirty="0" err="1" smtClean="0"/>
              <a:t>Arnoldi</a:t>
            </a:r>
            <a:r>
              <a:rPr lang="en-US" sz="2600" dirty="0" smtClean="0"/>
              <a:t>, …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Goal: minimize communication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Assume matrix “well-partitioned”</a:t>
            </a:r>
          </a:p>
          <a:p>
            <a:pPr lvl="1">
              <a:defRPr/>
            </a:pPr>
            <a:r>
              <a:rPr lang="en-US" dirty="0" smtClean="0"/>
              <a:t>Serial implementation</a:t>
            </a:r>
          </a:p>
          <a:p>
            <a:pPr lvl="2">
              <a:defRPr/>
            </a:pPr>
            <a:r>
              <a:rPr lang="en-US" sz="2600" dirty="0" smtClean="0"/>
              <a:t>Conventional: O(k) moves of data from slow to fast memory</a:t>
            </a:r>
          </a:p>
          <a:p>
            <a:pPr lvl="2">
              <a:defRPr/>
            </a:pPr>
            <a:r>
              <a:rPr lang="en-US" sz="2600" b="1" dirty="0" smtClean="0"/>
              <a:t>New</a:t>
            </a:r>
            <a:r>
              <a:rPr lang="en-US" sz="2600" dirty="0" smtClean="0"/>
              <a:t>: </a:t>
            </a:r>
            <a:r>
              <a:rPr lang="en-US" sz="2600" b="1" dirty="0" smtClean="0"/>
              <a:t>O(1) moves of data – optimal</a:t>
            </a:r>
            <a:endParaRPr lang="en-US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Parallel implementation on p processors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z="2600" dirty="0" smtClean="0"/>
              <a:t>Conventional: O(k log p) messages  (k </a:t>
            </a:r>
            <a:r>
              <a:rPr lang="en-US" sz="2600" dirty="0" err="1" smtClean="0"/>
              <a:t>SpMV</a:t>
            </a:r>
            <a:r>
              <a:rPr lang="en-US" sz="2600" dirty="0" smtClean="0"/>
              <a:t> calls, dot prods)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z="2600" b="1" dirty="0" smtClean="0"/>
              <a:t>New: O(log p) messages - optimal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Lots of speed up possible (modeled and measured)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Price: some redundant computation</a:t>
            </a:r>
          </a:p>
          <a:p>
            <a:pPr lvl="1" eaLnBrk="1" fontAlgn="auto" hangingPunct="1">
              <a:spcAft>
                <a:spcPts val="0"/>
              </a:spcAft>
              <a:buNone/>
              <a:defRPr/>
            </a:pPr>
            <a:endParaRPr lang="en-US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45060" name="Slide Number Placeholder 6"/>
          <p:cNvSpPr txBox="1">
            <a:spLocks/>
          </p:cNvSpPr>
          <p:nvPr/>
        </p:nvSpPr>
        <p:spPr bwMode="auto">
          <a:xfrm>
            <a:off x="7158038" y="64087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F64C5B53-2C2C-4E43-8D19-4FD9D068384E}" type="slidenum">
              <a:rPr lang="en-US" sz="1400" b="0">
                <a:solidFill>
                  <a:schemeClr val="tx1"/>
                </a:solidFill>
              </a:rPr>
              <a:pPr algn="r"/>
              <a:t>21</a:t>
            </a:fld>
            <a:endParaRPr lang="en-US" b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81000" y="762000"/>
            <a:ext cx="830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8"/>
          <p:cNvGrpSpPr/>
          <p:nvPr/>
        </p:nvGrpSpPr>
        <p:grpSpPr>
          <a:xfrm>
            <a:off x="762000" y="2895600"/>
            <a:ext cx="8077200" cy="1219200"/>
            <a:chOff x="-9144000" y="1447800"/>
            <a:chExt cx="28498800" cy="2895600"/>
          </a:xfrm>
        </p:grpSpPr>
        <p:grpSp>
          <p:nvGrpSpPr>
            <p:cNvPr id="3" name="Group 180"/>
            <p:cNvGrpSpPr/>
            <p:nvPr/>
          </p:nvGrpSpPr>
          <p:grpSpPr>
            <a:xfrm>
              <a:off x="-9144000" y="1447800"/>
              <a:ext cx="13868400" cy="2895600"/>
              <a:chOff x="914400" y="1447800"/>
              <a:chExt cx="13868400" cy="2895600"/>
            </a:xfrm>
          </p:grpSpPr>
          <p:grpSp>
            <p:nvGrpSpPr>
              <p:cNvPr id="4" name="Group 116"/>
              <p:cNvGrpSpPr/>
              <p:nvPr/>
            </p:nvGrpSpPr>
            <p:grpSpPr>
              <a:xfrm>
                <a:off x="914400" y="1447800"/>
                <a:ext cx="6553200" cy="2895600"/>
                <a:chOff x="914400" y="1447800"/>
                <a:chExt cx="6553200" cy="2895600"/>
              </a:xfrm>
            </p:grpSpPr>
            <p:grpSp>
              <p:nvGrpSpPr>
                <p:cNvPr id="5" name="Group 84"/>
                <p:cNvGrpSpPr/>
                <p:nvPr/>
              </p:nvGrpSpPr>
              <p:grpSpPr>
                <a:xfrm>
                  <a:off x="9144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6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7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8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53" name="Oval 5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4" name="Oval 5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9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59" name="Oval 5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0" name="Oval 5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0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1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67" name="Oval 6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8" name="Oval 6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2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65" name="Oval 6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6" name="Oval 6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13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4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5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83" name="Oval 8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4" name="Oval 8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6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81" name="Oval 8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2" name="Oval 8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7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8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77" name="Oval 7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8" name="Oval 7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9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75" name="Oval 7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6" name="Oval 7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20" name="Group 85"/>
                <p:cNvGrpSpPr/>
                <p:nvPr/>
              </p:nvGrpSpPr>
              <p:grpSpPr>
                <a:xfrm>
                  <a:off x="45720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21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22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23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15" name="Oval 11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16" name="Oval 11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24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13" name="Oval 11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14" name="Oval 11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25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26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09" name="Oval 10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10" name="Oval 10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27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07" name="Oval 10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08" name="Oval 10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28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29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30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01" name="Oval 10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02" name="Oval 10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31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99" name="Oval 9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00" name="Oval 9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32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33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95" name="Oval 9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96" name="Oval 9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34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93" name="Oval 9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94" name="Oval 9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35" name="Group 117"/>
              <p:cNvGrpSpPr/>
              <p:nvPr/>
            </p:nvGrpSpPr>
            <p:grpSpPr>
              <a:xfrm>
                <a:off x="8229600" y="1447800"/>
                <a:ext cx="6553200" cy="2895600"/>
                <a:chOff x="914400" y="1447800"/>
                <a:chExt cx="6553200" cy="2895600"/>
              </a:xfrm>
            </p:grpSpPr>
            <p:grpSp>
              <p:nvGrpSpPr>
                <p:cNvPr id="36" name="Group 84"/>
                <p:cNvGrpSpPr/>
                <p:nvPr/>
              </p:nvGrpSpPr>
              <p:grpSpPr>
                <a:xfrm>
                  <a:off x="9144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37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38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39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79" name="Oval 5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80" name="Oval 5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40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77" name="Oval 5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78" name="Oval 5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41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42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73" name="Oval 17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74" name="Oval 17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43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71" name="Oval 17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72" name="Oval 17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44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45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46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65" name="Oval 16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66" name="Oval 16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47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63" name="Oval 16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64" name="Oval 16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48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49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59" name="Oval 15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60" name="Oval 15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50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57" name="Oval 15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58" name="Oval 15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51" name="Group 85"/>
                <p:cNvGrpSpPr/>
                <p:nvPr/>
              </p:nvGrpSpPr>
              <p:grpSpPr>
                <a:xfrm>
                  <a:off x="45720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52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55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56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49" name="Oval 14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50" name="Oval 14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57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47" name="Oval 14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48" name="Oval 14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58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61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43" name="Oval 14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44" name="Oval 14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62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41" name="Oval 14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42" name="Oval 14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63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64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69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35" name="Oval 13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36" name="Oval 13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70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33" name="Oval 13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34" name="Oval 13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71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72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29" name="Oval 12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30" name="Oval 12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73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27" name="Oval 12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28" name="Oval 12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</p:grpSp>
        </p:grpSp>
        <p:grpSp>
          <p:nvGrpSpPr>
            <p:cNvPr id="74" name="Group 181"/>
            <p:cNvGrpSpPr/>
            <p:nvPr/>
          </p:nvGrpSpPr>
          <p:grpSpPr>
            <a:xfrm>
              <a:off x="5486400" y="1447800"/>
              <a:ext cx="13868400" cy="2895600"/>
              <a:chOff x="914400" y="1447800"/>
              <a:chExt cx="13868400" cy="2895600"/>
            </a:xfrm>
          </p:grpSpPr>
          <p:grpSp>
            <p:nvGrpSpPr>
              <p:cNvPr id="79" name="Group 116"/>
              <p:cNvGrpSpPr/>
              <p:nvPr/>
            </p:nvGrpSpPr>
            <p:grpSpPr>
              <a:xfrm>
                <a:off x="914400" y="1447800"/>
                <a:ext cx="6553200" cy="2895600"/>
                <a:chOff x="914400" y="1447800"/>
                <a:chExt cx="6553200" cy="2895600"/>
              </a:xfrm>
            </p:grpSpPr>
            <p:grpSp>
              <p:nvGrpSpPr>
                <p:cNvPr id="80" name="Group 84"/>
                <p:cNvGrpSpPr/>
                <p:nvPr/>
              </p:nvGrpSpPr>
              <p:grpSpPr>
                <a:xfrm>
                  <a:off x="9144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85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86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87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307" name="Oval 5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08" name="Oval 5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88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305" name="Oval 30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06" name="Oval 30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89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90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301" name="Oval 6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02" name="Oval 6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91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99" name="Oval 29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00" name="Oval 29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92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97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98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93" name="Oval 29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94" name="Oval 29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03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91" name="Oval 29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92" name="Oval 29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04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05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87" name="Oval 28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88" name="Oval 28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06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85" name="Oval 28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86" name="Oval 28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111" name="Group 85"/>
                <p:cNvGrpSpPr/>
                <p:nvPr/>
              </p:nvGrpSpPr>
              <p:grpSpPr>
                <a:xfrm>
                  <a:off x="45720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112" name="Group 24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17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18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77" name="Oval 27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78" name="Oval 27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19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75" name="Oval 27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76" name="Oval 27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20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21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71" name="Oval 27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72" name="Oval 27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22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69" name="Oval 26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70" name="Oval 26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123" name="Group 24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24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25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63" name="Oval 26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64" name="Oval 26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26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61" name="Oval 26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62" name="Oval 26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31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32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57" name="Oval 25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58" name="Oval 25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37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55" name="Oval 25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56" name="Oval 25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138" name="Group 117"/>
              <p:cNvGrpSpPr/>
              <p:nvPr/>
            </p:nvGrpSpPr>
            <p:grpSpPr>
              <a:xfrm>
                <a:off x="8229600" y="1447800"/>
                <a:ext cx="6553200" cy="2895600"/>
                <a:chOff x="914400" y="1447800"/>
                <a:chExt cx="6553200" cy="2895600"/>
              </a:xfrm>
            </p:grpSpPr>
            <p:grpSp>
              <p:nvGrpSpPr>
                <p:cNvPr id="139" name="Group 84"/>
                <p:cNvGrpSpPr/>
                <p:nvPr/>
              </p:nvGrpSpPr>
              <p:grpSpPr>
                <a:xfrm>
                  <a:off x="9144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140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45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46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45" name="Oval 5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46" name="Oval 5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51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43" name="Oval 5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44" name="Oval 5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52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53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39" name="Oval 23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40" name="Oval 23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54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37" name="Oval 23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38" name="Oval 23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155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56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61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31" name="Oval 23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32" name="Oval 23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62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29" name="Oval 22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30" name="Oval 22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67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68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25" name="Oval 22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26" name="Oval 22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69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23" name="Oval 22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24" name="Oval 22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170" name="Group 85"/>
                <p:cNvGrpSpPr/>
                <p:nvPr/>
              </p:nvGrpSpPr>
              <p:grpSpPr>
                <a:xfrm>
                  <a:off x="45720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175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76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81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15" name="Oval 21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16" name="Oval 21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82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13" name="Oval 21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14" name="Oval 21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83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84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09" name="Oval 20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10" name="Oval 20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85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07" name="Oval 20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08" name="Oval 20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186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87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88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01" name="Oval 20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02" name="Oval 20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89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99" name="Oval 19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00" name="Oval 19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90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91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95" name="Oval 19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96" name="Oval 19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92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93" name="Oval 19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94" name="Oval 19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</p:grpSp>
        </p:grpSp>
      </p:grpSp>
      <p:sp>
        <p:nvSpPr>
          <p:cNvPr id="565" name="TextBox 564"/>
          <p:cNvSpPr txBox="1"/>
          <p:nvPr/>
        </p:nvSpPr>
        <p:spPr>
          <a:xfrm>
            <a:off x="609600" y="43434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824F2"/>
                </a:solidFill>
              </a:rPr>
              <a:t>1   2   3   4  …</a:t>
            </a:r>
            <a:endParaRPr lang="en-US" dirty="0">
              <a:solidFill>
                <a:srgbClr val="0824F2"/>
              </a:solidFill>
            </a:endParaRPr>
          </a:p>
        </p:txBody>
      </p:sp>
      <p:sp>
        <p:nvSpPr>
          <p:cNvPr id="566" name="TextBox 565"/>
          <p:cNvSpPr txBox="1"/>
          <p:nvPr/>
        </p:nvSpPr>
        <p:spPr>
          <a:xfrm>
            <a:off x="8305800" y="43550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824F2"/>
                </a:solidFill>
              </a:rPr>
              <a:t> … 32</a:t>
            </a:r>
            <a:endParaRPr lang="en-US" dirty="0">
              <a:solidFill>
                <a:srgbClr val="0824F2"/>
              </a:solidFill>
            </a:endParaRPr>
          </a:p>
        </p:txBody>
      </p:sp>
      <p:sp>
        <p:nvSpPr>
          <p:cNvPr id="567" name="TextBox 566"/>
          <p:cNvSpPr txBox="1"/>
          <p:nvPr/>
        </p:nvSpPr>
        <p:spPr>
          <a:xfrm>
            <a:off x="304800" y="38862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824F2"/>
                </a:solidFill>
              </a:rPr>
              <a:t>x</a:t>
            </a:r>
            <a:endParaRPr lang="en-US" dirty="0">
              <a:solidFill>
                <a:srgbClr val="0824F2"/>
              </a:solidFill>
            </a:endParaRPr>
          </a:p>
        </p:txBody>
      </p:sp>
      <p:sp>
        <p:nvSpPr>
          <p:cNvPr id="568" name="TextBox 567"/>
          <p:cNvSpPr txBox="1"/>
          <p:nvPr/>
        </p:nvSpPr>
        <p:spPr>
          <a:xfrm>
            <a:off x="152400" y="35168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824F2"/>
                </a:solidFill>
              </a:rPr>
              <a:t>A·x</a:t>
            </a:r>
            <a:endParaRPr lang="en-US" dirty="0">
              <a:solidFill>
                <a:srgbClr val="0824F2"/>
              </a:solidFill>
            </a:endParaRPr>
          </a:p>
        </p:txBody>
      </p:sp>
      <p:sp>
        <p:nvSpPr>
          <p:cNvPr id="569" name="TextBox 568"/>
          <p:cNvSpPr txBox="1"/>
          <p:nvPr/>
        </p:nvSpPr>
        <p:spPr>
          <a:xfrm>
            <a:off x="152400" y="3124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824F2"/>
                </a:solidFill>
              </a:rPr>
              <a:t>A</a:t>
            </a:r>
            <a:r>
              <a:rPr lang="en-US" sz="2000" b="1" baseline="30000" dirty="0" smtClean="0">
                <a:solidFill>
                  <a:srgbClr val="0824F2"/>
                </a:solidFill>
              </a:rPr>
              <a:t>2</a:t>
            </a:r>
            <a:r>
              <a:rPr lang="en-US" dirty="0" smtClean="0">
                <a:solidFill>
                  <a:srgbClr val="0824F2"/>
                </a:solidFill>
              </a:rPr>
              <a:t>·x</a:t>
            </a:r>
            <a:endParaRPr lang="en-US" dirty="0">
              <a:solidFill>
                <a:srgbClr val="0824F2"/>
              </a:solidFill>
            </a:endParaRPr>
          </a:p>
        </p:txBody>
      </p:sp>
      <p:sp>
        <p:nvSpPr>
          <p:cNvPr id="570" name="TextBox 569"/>
          <p:cNvSpPr txBox="1"/>
          <p:nvPr/>
        </p:nvSpPr>
        <p:spPr>
          <a:xfrm>
            <a:off x="152400" y="2743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824F2"/>
                </a:solidFill>
              </a:rPr>
              <a:t>A</a:t>
            </a:r>
            <a:r>
              <a:rPr lang="en-US" sz="2000" b="1" baseline="30000" dirty="0" smtClean="0">
                <a:solidFill>
                  <a:srgbClr val="0824F2"/>
                </a:solidFill>
              </a:rPr>
              <a:t>3</a:t>
            </a:r>
            <a:r>
              <a:rPr lang="en-US" dirty="0" smtClean="0">
                <a:solidFill>
                  <a:srgbClr val="0824F2"/>
                </a:solidFill>
              </a:rPr>
              <a:t>·x</a:t>
            </a:r>
            <a:endParaRPr lang="en-US" dirty="0">
              <a:solidFill>
                <a:srgbClr val="0824F2"/>
              </a:solidFill>
            </a:endParaRPr>
          </a:p>
        </p:txBody>
      </p:sp>
      <p:sp>
        <p:nvSpPr>
          <p:cNvPr id="52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Communication Avoiding Kernels:</a:t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Matrix Powers Kernel :</a:t>
            </a:r>
            <a:r>
              <a:rPr lang="en-US" sz="2800" dirty="0" smtClean="0">
                <a:sym typeface="Symbol"/>
              </a:rPr>
              <a:t> [</a:t>
            </a:r>
            <a:r>
              <a:rPr lang="en-US" sz="2800" dirty="0" smtClean="0"/>
              <a:t>Ax, A</a:t>
            </a:r>
            <a:r>
              <a:rPr lang="en-US" sz="2800" baseline="40000" dirty="0" smtClean="0"/>
              <a:t>2</a:t>
            </a:r>
            <a:r>
              <a:rPr lang="en-US" sz="2800" dirty="0" smtClean="0"/>
              <a:t>x, …, </a:t>
            </a:r>
            <a:r>
              <a:rPr lang="en-US" sz="2800" dirty="0" err="1" smtClean="0"/>
              <a:t>A</a:t>
            </a:r>
            <a:r>
              <a:rPr lang="en-US" sz="2800" baseline="40000" dirty="0" err="1" smtClean="0"/>
              <a:t>k</a:t>
            </a:r>
            <a:r>
              <a:rPr lang="en-US" sz="2800" dirty="0" err="1" smtClean="0"/>
              <a:t>x</a:t>
            </a:r>
            <a:r>
              <a:rPr lang="en-US" sz="2800" dirty="0" smtClean="0"/>
              <a:t>]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23" name="Content Placeholder 2"/>
          <p:cNvSpPr txBox="1">
            <a:spLocks/>
          </p:cNvSpPr>
          <p:nvPr/>
        </p:nvSpPr>
        <p:spPr>
          <a:xfrm>
            <a:off x="228600" y="1447800"/>
            <a:ext cx="89154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Replace k iterations of y =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x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 with [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Ax, A</a:t>
            </a:r>
            <a:r>
              <a:rPr kumimoji="0" lang="en-US" sz="3200" b="0" i="0" u="none" strike="noStrike" kern="1200" cap="none" spc="0" normalizeH="0" baseline="4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x, …,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3200" b="0" i="0" u="none" strike="noStrike" kern="1200" cap="none" spc="0" normalizeH="0" baseline="40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Example: A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tridiagonal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n=32, k=3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Works for any “well-partitioned” A</a:t>
            </a:r>
          </a:p>
        </p:txBody>
      </p:sp>
      <p:cxnSp>
        <p:nvCxnSpPr>
          <p:cNvPr id="524" name="Straight Connector 523"/>
          <p:cNvCxnSpPr/>
          <p:nvPr/>
        </p:nvCxnSpPr>
        <p:spPr>
          <a:xfrm>
            <a:off x="228600" y="1371600"/>
            <a:ext cx="830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TextBox 564"/>
          <p:cNvSpPr txBox="1"/>
          <p:nvPr/>
        </p:nvSpPr>
        <p:spPr>
          <a:xfrm>
            <a:off x="609600" y="43434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824F2"/>
                </a:solidFill>
              </a:rPr>
              <a:t>1   2   3   4  …</a:t>
            </a:r>
            <a:endParaRPr lang="en-US" dirty="0">
              <a:solidFill>
                <a:srgbClr val="0824F2"/>
              </a:solidFill>
            </a:endParaRPr>
          </a:p>
        </p:txBody>
      </p:sp>
      <p:sp>
        <p:nvSpPr>
          <p:cNvPr id="566" name="TextBox 565"/>
          <p:cNvSpPr txBox="1"/>
          <p:nvPr/>
        </p:nvSpPr>
        <p:spPr>
          <a:xfrm>
            <a:off x="8305800" y="43550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824F2"/>
                </a:solidFill>
              </a:rPr>
              <a:t> … 32</a:t>
            </a:r>
            <a:endParaRPr lang="en-US" dirty="0">
              <a:solidFill>
                <a:srgbClr val="0824F2"/>
              </a:solidFill>
            </a:endParaRPr>
          </a:p>
        </p:txBody>
      </p:sp>
      <p:sp>
        <p:nvSpPr>
          <p:cNvPr id="567" name="TextBox 566"/>
          <p:cNvSpPr txBox="1"/>
          <p:nvPr/>
        </p:nvSpPr>
        <p:spPr>
          <a:xfrm>
            <a:off x="304800" y="38862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824F2"/>
                </a:solidFill>
              </a:rPr>
              <a:t>x</a:t>
            </a:r>
            <a:endParaRPr lang="en-US" dirty="0">
              <a:solidFill>
                <a:srgbClr val="0824F2"/>
              </a:solidFill>
            </a:endParaRPr>
          </a:p>
        </p:txBody>
      </p:sp>
      <p:sp>
        <p:nvSpPr>
          <p:cNvPr id="568" name="TextBox 567"/>
          <p:cNvSpPr txBox="1"/>
          <p:nvPr/>
        </p:nvSpPr>
        <p:spPr>
          <a:xfrm>
            <a:off x="152400" y="35168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824F2"/>
                </a:solidFill>
              </a:rPr>
              <a:t>A·x</a:t>
            </a:r>
            <a:endParaRPr lang="en-US" dirty="0">
              <a:solidFill>
                <a:srgbClr val="0824F2"/>
              </a:solidFill>
            </a:endParaRPr>
          </a:p>
        </p:txBody>
      </p:sp>
      <p:sp>
        <p:nvSpPr>
          <p:cNvPr id="569" name="TextBox 568"/>
          <p:cNvSpPr txBox="1"/>
          <p:nvPr/>
        </p:nvSpPr>
        <p:spPr>
          <a:xfrm>
            <a:off x="152400" y="3124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824F2"/>
                </a:solidFill>
              </a:rPr>
              <a:t>A</a:t>
            </a:r>
            <a:r>
              <a:rPr lang="en-US" sz="2000" b="1" baseline="30000" dirty="0" smtClean="0">
                <a:solidFill>
                  <a:srgbClr val="0824F2"/>
                </a:solidFill>
              </a:rPr>
              <a:t>2</a:t>
            </a:r>
            <a:r>
              <a:rPr lang="en-US" dirty="0" smtClean="0">
                <a:solidFill>
                  <a:srgbClr val="0824F2"/>
                </a:solidFill>
              </a:rPr>
              <a:t>·x</a:t>
            </a:r>
            <a:endParaRPr lang="en-US" dirty="0">
              <a:solidFill>
                <a:srgbClr val="0824F2"/>
              </a:solidFill>
            </a:endParaRPr>
          </a:p>
        </p:txBody>
      </p:sp>
      <p:sp>
        <p:nvSpPr>
          <p:cNvPr id="570" name="TextBox 569"/>
          <p:cNvSpPr txBox="1"/>
          <p:nvPr/>
        </p:nvSpPr>
        <p:spPr>
          <a:xfrm>
            <a:off x="152400" y="2743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824F2"/>
                </a:solidFill>
              </a:rPr>
              <a:t>A</a:t>
            </a:r>
            <a:r>
              <a:rPr lang="en-US" sz="2000" b="1" baseline="30000" dirty="0" smtClean="0">
                <a:solidFill>
                  <a:srgbClr val="0824F2"/>
                </a:solidFill>
              </a:rPr>
              <a:t>3</a:t>
            </a:r>
            <a:r>
              <a:rPr lang="en-US" dirty="0" smtClean="0">
                <a:solidFill>
                  <a:srgbClr val="0824F2"/>
                </a:solidFill>
              </a:rPr>
              <a:t>·x</a:t>
            </a:r>
            <a:endParaRPr lang="en-US" dirty="0">
              <a:solidFill>
                <a:srgbClr val="0824F2"/>
              </a:solidFill>
            </a:endParaRPr>
          </a:p>
        </p:txBody>
      </p:sp>
      <p:sp>
        <p:nvSpPr>
          <p:cNvPr id="52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Communication Avoiding Kernels:</a:t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Matrix Powers Kernel</a:t>
            </a:r>
            <a:r>
              <a:rPr lang="en-US" sz="2800" dirty="0" smtClean="0"/>
              <a:t> :</a:t>
            </a:r>
            <a:r>
              <a:rPr lang="en-US" sz="2800" dirty="0" smtClean="0">
                <a:sym typeface="Symbol"/>
              </a:rPr>
              <a:t> [</a:t>
            </a:r>
            <a:r>
              <a:rPr lang="en-US" sz="2800" dirty="0" smtClean="0"/>
              <a:t>Ax, A</a:t>
            </a:r>
            <a:r>
              <a:rPr lang="en-US" sz="2800" baseline="40000" dirty="0" smtClean="0"/>
              <a:t>2</a:t>
            </a:r>
            <a:r>
              <a:rPr lang="en-US" sz="2800" dirty="0" smtClean="0"/>
              <a:t>x, …, </a:t>
            </a:r>
            <a:r>
              <a:rPr lang="en-US" sz="2800" dirty="0" err="1" smtClean="0"/>
              <a:t>A</a:t>
            </a:r>
            <a:r>
              <a:rPr lang="en-US" sz="2800" baseline="40000" dirty="0" err="1" smtClean="0"/>
              <a:t>k</a:t>
            </a:r>
            <a:r>
              <a:rPr lang="en-US" sz="2800" dirty="0" err="1" smtClean="0"/>
              <a:t>x</a:t>
            </a:r>
            <a:r>
              <a:rPr lang="en-US" sz="2800" dirty="0" smtClean="0"/>
              <a:t>]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23" name="Content Placeholder 2"/>
          <p:cNvSpPr txBox="1">
            <a:spLocks/>
          </p:cNvSpPr>
          <p:nvPr/>
        </p:nvSpPr>
        <p:spPr>
          <a:xfrm>
            <a:off x="228600" y="1447800"/>
            <a:ext cx="89154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Replace k iterations of y =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x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 with [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Ax, A</a:t>
            </a:r>
            <a:r>
              <a:rPr kumimoji="0" lang="en-US" sz="3200" b="0" i="0" u="none" strike="noStrike" kern="1200" cap="none" spc="0" normalizeH="0" baseline="4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x, …,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3200" b="0" i="0" u="none" strike="noStrike" kern="1200" cap="none" spc="0" normalizeH="0" baseline="40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Example: A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tridiagonal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n=32, k=3</a:t>
            </a:r>
          </a:p>
        </p:txBody>
      </p:sp>
      <p:cxnSp>
        <p:nvCxnSpPr>
          <p:cNvPr id="524" name="Straight Connector 523"/>
          <p:cNvCxnSpPr/>
          <p:nvPr/>
        </p:nvCxnSpPr>
        <p:spPr>
          <a:xfrm>
            <a:off x="228600" y="1371600"/>
            <a:ext cx="830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/>
          <p:cNvCxnSpPr/>
          <p:nvPr/>
        </p:nvCxnSpPr>
        <p:spPr>
          <a:xfrm rot="5400000">
            <a:off x="1143000" y="3886200"/>
            <a:ext cx="304800" cy="0"/>
          </a:xfrm>
          <a:prstGeom prst="line">
            <a:avLst/>
          </a:prstGeom>
          <a:ln w="28575">
            <a:solidFill>
              <a:srgbClr val="0824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Connector 289"/>
          <p:cNvCxnSpPr/>
          <p:nvPr/>
        </p:nvCxnSpPr>
        <p:spPr>
          <a:xfrm rot="5400000">
            <a:off x="1028700" y="3771900"/>
            <a:ext cx="304800" cy="228600"/>
          </a:xfrm>
          <a:prstGeom prst="line">
            <a:avLst/>
          </a:prstGeom>
          <a:ln w="28575">
            <a:solidFill>
              <a:srgbClr val="0824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Connector 296"/>
          <p:cNvCxnSpPr/>
          <p:nvPr/>
        </p:nvCxnSpPr>
        <p:spPr>
          <a:xfrm rot="16200000" flipH="1">
            <a:off x="1257300" y="3771900"/>
            <a:ext cx="304800" cy="228600"/>
          </a:xfrm>
          <a:prstGeom prst="line">
            <a:avLst/>
          </a:prstGeom>
          <a:ln w="28575">
            <a:solidFill>
              <a:srgbClr val="0824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Connector 308"/>
          <p:cNvCxnSpPr/>
          <p:nvPr/>
        </p:nvCxnSpPr>
        <p:spPr>
          <a:xfrm rot="5400000" flipH="1" flipV="1">
            <a:off x="1066800" y="4038600"/>
            <a:ext cx="0" cy="0"/>
          </a:xfrm>
          <a:prstGeom prst="line">
            <a:avLst/>
          </a:prstGeom>
          <a:ln>
            <a:solidFill>
              <a:srgbClr val="0824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308"/>
          <p:cNvGrpSpPr/>
          <p:nvPr/>
        </p:nvGrpSpPr>
        <p:grpSpPr>
          <a:xfrm>
            <a:off x="762000" y="2895600"/>
            <a:ext cx="8077200" cy="1219200"/>
            <a:chOff x="-9144000" y="1447800"/>
            <a:chExt cx="28498800" cy="2895600"/>
          </a:xfrm>
        </p:grpSpPr>
        <p:grpSp>
          <p:nvGrpSpPr>
            <p:cNvPr id="3" name="Group 180"/>
            <p:cNvGrpSpPr/>
            <p:nvPr/>
          </p:nvGrpSpPr>
          <p:grpSpPr>
            <a:xfrm>
              <a:off x="-9144000" y="1447800"/>
              <a:ext cx="13868400" cy="2895600"/>
              <a:chOff x="914400" y="1447800"/>
              <a:chExt cx="13868400" cy="2895600"/>
            </a:xfrm>
          </p:grpSpPr>
          <p:grpSp>
            <p:nvGrpSpPr>
              <p:cNvPr id="4" name="Group 116"/>
              <p:cNvGrpSpPr/>
              <p:nvPr/>
            </p:nvGrpSpPr>
            <p:grpSpPr>
              <a:xfrm>
                <a:off x="914400" y="1447800"/>
                <a:ext cx="6553200" cy="2895600"/>
                <a:chOff x="914400" y="1447800"/>
                <a:chExt cx="6553200" cy="2895600"/>
              </a:xfrm>
            </p:grpSpPr>
            <p:grpSp>
              <p:nvGrpSpPr>
                <p:cNvPr id="5" name="Group 84"/>
                <p:cNvGrpSpPr/>
                <p:nvPr/>
              </p:nvGrpSpPr>
              <p:grpSpPr>
                <a:xfrm>
                  <a:off x="9144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6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7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8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53" name="Oval 5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4" name="Oval 5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9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59" name="Oval 5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0" name="Oval 5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0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1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67" name="Oval 6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8" name="Oval 6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2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65" name="Oval 6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6" name="Oval 6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13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4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5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83" name="Oval 8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4" name="Oval 8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6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81" name="Oval 8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2" name="Oval 8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7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8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77" name="Oval 7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8" name="Oval 7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9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75" name="Oval 7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6" name="Oval 7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20" name="Group 85"/>
                <p:cNvGrpSpPr/>
                <p:nvPr/>
              </p:nvGrpSpPr>
              <p:grpSpPr>
                <a:xfrm>
                  <a:off x="45720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21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22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23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15" name="Oval 11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16" name="Oval 11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24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13" name="Oval 11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14" name="Oval 11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25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26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09" name="Oval 10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10" name="Oval 10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27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07" name="Oval 10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08" name="Oval 10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28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29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30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01" name="Oval 10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02" name="Oval 10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31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99" name="Oval 9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00" name="Oval 9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32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33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95" name="Oval 9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96" name="Oval 9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34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93" name="Oval 9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94" name="Oval 9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35" name="Group 117"/>
              <p:cNvGrpSpPr/>
              <p:nvPr/>
            </p:nvGrpSpPr>
            <p:grpSpPr>
              <a:xfrm>
                <a:off x="8229600" y="1447800"/>
                <a:ext cx="6553200" cy="2895600"/>
                <a:chOff x="914400" y="1447800"/>
                <a:chExt cx="6553200" cy="2895600"/>
              </a:xfrm>
            </p:grpSpPr>
            <p:grpSp>
              <p:nvGrpSpPr>
                <p:cNvPr id="36" name="Group 84"/>
                <p:cNvGrpSpPr/>
                <p:nvPr/>
              </p:nvGrpSpPr>
              <p:grpSpPr>
                <a:xfrm>
                  <a:off x="9144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37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38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39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79" name="Oval 5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80" name="Oval 5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40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77" name="Oval 5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78" name="Oval 5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41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42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73" name="Oval 17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74" name="Oval 17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43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71" name="Oval 17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72" name="Oval 17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44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45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46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65" name="Oval 16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66" name="Oval 16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47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63" name="Oval 16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64" name="Oval 16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48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49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59" name="Oval 15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60" name="Oval 15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50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57" name="Oval 15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58" name="Oval 15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51" name="Group 85"/>
                <p:cNvGrpSpPr/>
                <p:nvPr/>
              </p:nvGrpSpPr>
              <p:grpSpPr>
                <a:xfrm>
                  <a:off x="45720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52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55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56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49" name="Oval 14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50" name="Oval 14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57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47" name="Oval 14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48" name="Oval 14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58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61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43" name="Oval 14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44" name="Oval 14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62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41" name="Oval 14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42" name="Oval 14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63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64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69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35" name="Oval 13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36" name="Oval 13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70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33" name="Oval 13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34" name="Oval 13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71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72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29" name="Oval 12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30" name="Oval 12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73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27" name="Oval 12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28" name="Oval 12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</p:grpSp>
        </p:grpSp>
        <p:grpSp>
          <p:nvGrpSpPr>
            <p:cNvPr id="74" name="Group 181"/>
            <p:cNvGrpSpPr/>
            <p:nvPr/>
          </p:nvGrpSpPr>
          <p:grpSpPr>
            <a:xfrm>
              <a:off x="5486400" y="1447800"/>
              <a:ext cx="13868400" cy="2895600"/>
              <a:chOff x="914400" y="1447800"/>
              <a:chExt cx="13868400" cy="2895600"/>
            </a:xfrm>
          </p:grpSpPr>
          <p:grpSp>
            <p:nvGrpSpPr>
              <p:cNvPr id="79" name="Group 116"/>
              <p:cNvGrpSpPr/>
              <p:nvPr/>
            </p:nvGrpSpPr>
            <p:grpSpPr>
              <a:xfrm>
                <a:off x="914400" y="1447800"/>
                <a:ext cx="6553200" cy="2895600"/>
                <a:chOff x="914400" y="1447800"/>
                <a:chExt cx="6553200" cy="2895600"/>
              </a:xfrm>
            </p:grpSpPr>
            <p:grpSp>
              <p:nvGrpSpPr>
                <p:cNvPr id="80" name="Group 84"/>
                <p:cNvGrpSpPr/>
                <p:nvPr/>
              </p:nvGrpSpPr>
              <p:grpSpPr>
                <a:xfrm>
                  <a:off x="9144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85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86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87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307" name="Oval 5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08" name="Oval 5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88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305" name="Oval 30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06" name="Oval 30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89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90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301" name="Oval 6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02" name="Oval 6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91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99" name="Oval 29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00" name="Oval 29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92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97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98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93" name="Oval 29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94" name="Oval 29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03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91" name="Oval 29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92" name="Oval 29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04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05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87" name="Oval 28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88" name="Oval 28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06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85" name="Oval 28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86" name="Oval 28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111" name="Group 85"/>
                <p:cNvGrpSpPr/>
                <p:nvPr/>
              </p:nvGrpSpPr>
              <p:grpSpPr>
                <a:xfrm>
                  <a:off x="45720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112" name="Group 24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17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18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77" name="Oval 27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78" name="Oval 27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19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75" name="Oval 27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76" name="Oval 27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20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21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71" name="Oval 27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72" name="Oval 27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22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69" name="Oval 26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70" name="Oval 26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123" name="Group 24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24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25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63" name="Oval 26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64" name="Oval 26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26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61" name="Oval 26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62" name="Oval 26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31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32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57" name="Oval 25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58" name="Oval 25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37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55" name="Oval 25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56" name="Oval 25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138" name="Group 117"/>
              <p:cNvGrpSpPr/>
              <p:nvPr/>
            </p:nvGrpSpPr>
            <p:grpSpPr>
              <a:xfrm>
                <a:off x="8229600" y="1447800"/>
                <a:ext cx="6553200" cy="2895600"/>
                <a:chOff x="914400" y="1447800"/>
                <a:chExt cx="6553200" cy="2895600"/>
              </a:xfrm>
            </p:grpSpPr>
            <p:grpSp>
              <p:nvGrpSpPr>
                <p:cNvPr id="139" name="Group 84"/>
                <p:cNvGrpSpPr/>
                <p:nvPr/>
              </p:nvGrpSpPr>
              <p:grpSpPr>
                <a:xfrm>
                  <a:off x="9144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140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45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46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45" name="Oval 5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46" name="Oval 5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51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43" name="Oval 5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44" name="Oval 5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52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53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39" name="Oval 23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40" name="Oval 23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54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37" name="Oval 23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38" name="Oval 23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155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56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61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31" name="Oval 23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32" name="Oval 23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62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29" name="Oval 22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30" name="Oval 22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67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68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25" name="Oval 22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26" name="Oval 22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69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23" name="Oval 22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24" name="Oval 22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170" name="Group 85"/>
                <p:cNvGrpSpPr/>
                <p:nvPr/>
              </p:nvGrpSpPr>
              <p:grpSpPr>
                <a:xfrm>
                  <a:off x="45720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175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76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81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15" name="Oval 21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16" name="Oval 21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82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13" name="Oval 21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14" name="Oval 21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83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84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09" name="Oval 20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10" name="Oval 20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85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07" name="Oval 20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08" name="Oval 20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186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87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88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01" name="Oval 20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02" name="Oval 20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89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99" name="Oval 19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00" name="Oval 19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90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91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95" name="Oval 19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96" name="Oval 19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92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93" name="Oval 19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94" name="Oval 19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</p:grp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Isosceles Triangle 520"/>
          <p:cNvSpPr/>
          <p:nvPr/>
        </p:nvSpPr>
        <p:spPr>
          <a:xfrm>
            <a:off x="990600" y="3657600"/>
            <a:ext cx="609600" cy="457200"/>
          </a:xfrm>
          <a:prstGeom prst="triangl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308"/>
          <p:cNvGrpSpPr/>
          <p:nvPr/>
        </p:nvGrpSpPr>
        <p:grpSpPr>
          <a:xfrm>
            <a:off x="762000" y="2895600"/>
            <a:ext cx="8077200" cy="1219200"/>
            <a:chOff x="-9144000" y="1447800"/>
            <a:chExt cx="28498800" cy="2895600"/>
          </a:xfrm>
        </p:grpSpPr>
        <p:grpSp>
          <p:nvGrpSpPr>
            <p:cNvPr id="3" name="Group 180"/>
            <p:cNvGrpSpPr/>
            <p:nvPr/>
          </p:nvGrpSpPr>
          <p:grpSpPr>
            <a:xfrm>
              <a:off x="-9144000" y="1447800"/>
              <a:ext cx="13868400" cy="2895600"/>
              <a:chOff x="914400" y="1447800"/>
              <a:chExt cx="13868400" cy="2895600"/>
            </a:xfrm>
          </p:grpSpPr>
          <p:grpSp>
            <p:nvGrpSpPr>
              <p:cNvPr id="4" name="Group 116"/>
              <p:cNvGrpSpPr/>
              <p:nvPr/>
            </p:nvGrpSpPr>
            <p:grpSpPr>
              <a:xfrm>
                <a:off x="914400" y="1447800"/>
                <a:ext cx="6553200" cy="2895600"/>
                <a:chOff x="914400" y="1447800"/>
                <a:chExt cx="6553200" cy="2895600"/>
              </a:xfrm>
            </p:grpSpPr>
            <p:grpSp>
              <p:nvGrpSpPr>
                <p:cNvPr id="5" name="Group 84"/>
                <p:cNvGrpSpPr/>
                <p:nvPr/>
              </p:nvGrpSpPr>
              <p:grpSpPr>
                <a:xfrm>
                  <a:off x="9144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6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7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8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53" name="Oval 5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4" name="Oval 5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9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59" name="Oval 5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0" name="Oval 5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0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1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67" name="Oval 6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8" name="Oval 6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2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65" name="Oval 6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6" name="Oval 6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13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4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5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83" name="Oval 8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4" name="Oval 8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6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81" name="Oval 8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2" name="Oval 8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7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8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77" name="Oval 7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8" name="Oval 7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9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75" name="Oval 7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6" name="Oval 7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20" name="Group 85"/>
                <p:cNvGrpSpPr/>
                <p:nvPr/>
              </p:nvGrpSpPr>
              <p:grpSpPr>
                <a:xfrm>
                  <a:off x="45720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21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22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23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15" name="Oval 11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16" name="Oval 11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24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13" name="Oval 11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14" name="Oval 11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25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26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09" name="Oval 10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10" name="Oval 10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27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07" name="Oval 10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08" name="Oval 10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28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29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30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01" name="Oval 10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02" name="Oval 10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31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99" name="Oval 9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00" name="Oval 9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32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33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95" name="Oval 9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96" name="Oval 9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34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93" name="Oval 9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94" name="Oval 9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35" name="Group 117"/>
              <p:cNvGrpSpPr/>
              <p:nvPr/>
            </p:nvGrpSpPr>
            <p:grpSpPr>
              <a:xfrm>
                <a:off x="8229600" y="1447800"/>
                <a:ext cx="6553200" cy="2895600"/>
                <a:chOff x="914400" y="1447800"/>
                <a:chExt cx="6553200" cy="2895600"/>
              </a:xfrm>
            </p:grpSpPr>
            <p:grpSp>
              <p:nvGrpSpPr>
                <p:cNvPr id="36" name="Group 84"/>
                <p:cNvGrpSpPr/>
                <p:nvPr/>
              </p:nvGrpSpPr>
              <p:grpSpPr>
                <a:xfrm>
                  <a:off x="9144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37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38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39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79" name="Oval 5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80" name="Oval 5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40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77" name="Oval 5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78" name="Oval 5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41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42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73" name="Oval 17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74" name="Oval 17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43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71" name="Oval 17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72" name="Oval 17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44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45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46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65" name="Oval 16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66" name="Oval 16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47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63" name="Oval 16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64" name="Oval 16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48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49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59" name="Oval 15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60" name="Oval 15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50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57" name="Oval 15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58" name="Oval 15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51" name="Group 85"/>
                <p:cNvGrpSpPr/>
                <p:nvPr/>
              </p:nvGrpSpPr>
              <p:grpSpPr>
                <a:xfrm>
                  <a:off x="45720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52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55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56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49" name="Oval 14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50" name="Oval 14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57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47" name="Oval 14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48" name="Oval 14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58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61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43" name="Oval 14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44" name="Oval 14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62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41" name="Oval 14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42" name="Oval 14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63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64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69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35" name="Oval 13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36" name="Oval 13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70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33" name="Oval 13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34" name="Oval 13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71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72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29" name="Oval 12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30" name="Oval 12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73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27" name="Oval 12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28" name="Oval 12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</p:grpSp>
        </p:grpSp>
        <p:grpSp>
          <p:nvGrpSpPr>
            <p:cNvPr id="74" name="Group 181"/>
            <p:cNvGrpSpPr/>
            <p:nvPr/>
          </p:nvGrpSpPr>
          <p:grpSpPr>
            <a:xfrm>
              <a:off x="5486400" y="1447800"/>
              <a:ext cx="13868400" cy="2895600"/>
              <a:chOff x="914400" y="1447800"/>
              <a:chExt cx="13868400" cy="2895600"/>
            </a:xfrm>
          </p:grpSpPr>
          <p:grpSp>
            <p:nvGrpSpPr>
              <p:cNvPr id="79" name="Group 116"/>
              <p:cNvGrpSpPr/>
              <p:nvPr/>
            </p:nvGrpSpPr>
            <p:grpSpPr>
              <a:xfrm>
                <a:off x="914400" y="1447800"/>
                <a:ext cx="6553200" cy="2895600"/>
                <a:chOff x="914400" y="1447800"/>
                <a:chExt cx="6553200" cy="2895600"/>
              </a:xfrm>
            </p:grpSpPr>
            <p:grpSp>
              <p:nvGrpSpPr>
                <p:cNvPr id="80" name="Group 84"/>
                <p:cNvGrpSpPr/>
                <p:nvPr/>
              </p:nvGrpSpPr>
              <p:grpSpPr>
                <a:xfrm>
                  <a:off x="9144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85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86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87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307" name="Oval 5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08" name="Oval 5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88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305" name="Oval 30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06" name="Oval 30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89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90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301" name="Oval 6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02" name="Oval 6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91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99" name="Oval 29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00" name="Oval 29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92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97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98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93" name="Oval 29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94" name="Oval 29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03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91" name="Oval 29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92" name="Oval 29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04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05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87" name="Oval 28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88" name="Oval 28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06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85" name="Oval 28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86" name="Oval 28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111" name="Group 85"/>
                <p:cNvGrpSpPr/>
                <p:nvPr/>
              </p:nvGrpSpPr>
              <p:grpSpPr>
                <a:xfrm>
                  <a:off x="45720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112" name="Group 24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17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18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77" name="Oval 27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78" name="Oval 27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19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75" name="Oval 27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76" name="Oval 27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20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21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71" name="Oval 27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72" name="Oval 27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22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69" name="Oval 26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70" name="Oval 26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123" name="Group 24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24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25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63" name="Oval 26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64" name="Oval 26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26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61" name="Oval 26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62" name="Oval 26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31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32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57" name="Oval 25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58" name="Oval 25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37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55" name="Oval 25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56" name="Oval 25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138" name="Group 117"/>
              <p:cNvGrpSpPr/>
              <p:nvPr/>
            </p:nvGrpSpPr>
            <p:grpSpPr>
              <a:xfrm>
                <a:off x="8229600" y="1447800"/>
                <a:ext cx="6553200" cy="2895600"/>
                <a:chOff x="914400" y="1447800"/>
                <a:chExt cx="6553200" cy="2895600"/>
              </a:xfrm>
            </p:grpSpPr>
            <p:grpSp>
              <p:nvGrpSpPr>
                <p:cNvPr id="139" name="Group 84"/>
                <p:cNvGrpSpPr/>
                <p:nvPr/>
              </p:nvGrpSpPr>
              <p:grpSpPr>
                <a:xfrm>
                  <a:off x="9144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140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45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46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45" name="Oval 5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46" name="Oval 5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51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43" name="Oval 5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44" name="Oval 5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52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53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39" name="Oval 23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40" name="Oval 23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54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37" name="Oval 23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38" name="Oval 23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155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56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61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31" name="Oval 23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32" name="Oval 23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62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29" name="Oval 22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30" name="Oval 22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67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68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25" name="Oval 22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26" name="Oval 22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69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23" name="Oval 22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24" name="Oval 22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170" name="Group 85"/>
                <p:cNvGrpSpPr/>
                <p:nvPr/>
              </p:nvGrpSpPr>
              <p:grpSpPr>
                <a:xfrm>
                  <a:off x="45720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175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76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81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15" name="Oval 21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16" name="Oval 21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82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13" name="Oval 21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14" name="Oval 21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83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84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09" name="Oval 20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10" name="Oval 20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85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07" name="Oval 20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08" name="Oval 20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186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87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88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01" name="Oval 20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02" name="Oval 20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89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99" name="Oval 19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00" name="Oval 19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90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91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95" name="Oval 19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96" name="Oval 19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92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93" name="Oval 19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94" name="Oval 19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</p:grpSp>
        </p:grpSp>
      </p:grpSp>
      <p:sp>
        <p:nvSpPr>
          <p:cNvPr id="565" name="TextBox 564"/>
          <p:cNvSpPr txBox="1"/>
          <p:nvPr/>
        </p:nvSpPr>
        <p:spPr>
          <a:xfrm>
            <a:off x="609600" y="43434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824F2"/>
                </a:solidFill>
              </a:rPr>
              <a:t>1   2   3   4  …</a:t>
            </a:r>
            <a:endParaRPr lang="en-US" dirty="0">
              <a:solidFill>
                <a:srgbClr val="0824F2"/>
              </a:solidFill>
            </a:endParaRPr>
          </a:p>
        </p:txBody>
      </p:sp>
      <p:sp>
        <p:nvSpPr>
          <p:cNvPr id="566" name="TextBox 565"/>
          <p:cNvSpPr txBox="1"/>
          <p:nvPr/>
        </p:nvSpPr>
        <p:spPr>
          <a:xfrm>
            <a:off x="8305800" y="43550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824F2"/>
                </a:solidFill>
              </a:rPr>
              <a:t> … 32</a:t>
            </a:r>
            <a:endParaRPr lang="en-US" dirty="0">
              <a:solidFill>
                <a:srgbClr val="0824F2"/>
              </a:solidFill>
            </a:endParaRPr>
          </a:p>
        </p:txBody>
      </p:sp>
      <p:sp>
        <p:nvSpPr>
          <p:cNvPr id="567" name="TextBox 566"/>
          <p:cNvSpPr txBox="1"/>
          <p:nvPr/>
        </p:nvSpPr>
        <p:spPr>
          <a:xfrm>
            <a:off x="304800" y="38862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824F2"/>
                </a:solidFill>
              </a:rPr>
              <a:t>x</a:t>
            </a:r>
            <a:endParaRPr lang="en-US" dirty="0">
              <a:solidFill>
                <a:srgbClr val="0824F2"/>
              </a:solidFill>
            </a:endParaRPr>
          </a:p>
        </p:txBody>
      </p:sp>
      <p:sp>
        <p:nvSpPr>
          <p:cNvPr id="568" name="TextBox 567"/>
          <p:cNvSpPr txBox="1"/>
          <p:nvPr/>
        </p:nvSpPr>
        <p:spPr>
          <a:xfrm>
            <a:off x="152400" y="35168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824F2"/>
                </a:solidFill>
              </a:rPr>
              <a:t>A·x</a:t>
            </a:r>
            <a:endParaRPr lang="en-US" dirty="0">
              <a:solidFill>
                <a:srgbClr val="0824F2"/>
              </a:solidFill>
            </a:endParaRPr>
          </a:p>
        </p:txBody>
      </p:sp>
      <p:sp>
        <p:nvSpPr>
          <p:cNvPr id="569" name="TextBox 568"/>
          <p:cNvSpPr txBox="1"/>
          <p:nvPr/>
        </p:nvSpPr>
        <p:spPr>
          <a:xfrm>
            <a:off x="152400" y="3124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824F2"/>
                </a:solidFill>
              </a:rPr>
              <a:t>A</a:t>
            </a:r>
            <a:r>
              <a:rPr lang="en-US" sz="2000" b="1" baseline="30000" dirty="0" smtClean="0">
                <a:solidFill>
                  <a:srgbClr val="0824F2"/>
                </a:solidFill>
              </a:rPr>
              <a:t>2</a:t>
            </a:r>
            <a:r>
              <a:rPr lang="en-US" dirty="0" smtClean="0">
                <a:solidFill>
                  <a:srgbClr val="0824F2"/>
                </a:solidFill>
              </a:rPr>
              <a:t>·x</a:t>
            </a:r>
            <a:endParaRPr lang="en-US" dirty="0">
              <a:solidFill>
                <a:srgbClr val="0824F2"/>
              </a:solidFill>
            </a:endParaRPr>
          </a:p>
        </p:txBody>
      </p:sp>
      <p:sp>
        <p:nvSpPr>
          <p:cNvPr id="570" name="TextBox 569"/>
          <p:cNvSpPr txBox="1"/>
          <p:nvPr/>
        </p:nvSpPr>
        <p:spPr>
          <a:xfrm>
            <a:off x="152400" y="2743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824F2"/>
                </a:solidFill>
              </a:rPr>
              <a:t>A</a:t>
            </a:r>
            <a:r>
              <a:rPr lang="en-US" sz="2000" b="1" baseline="30000" dirty="0" smtClean="0">
                <a:solidFill>
                  <a:srgbClr val="0824F2"/>
                </a:solidFill>
              </a:rPr>
              <a:t>3</a:t>
            </a:r>
            <a:r>
              <a:rPr lang="en-US" dirty="0" smtClean="0">
                <a:solidFill>
                  <a:srgbClr val="0824F2"/>
                </a:solidFill>
              </a:rPr>
              <a:t>·x</a:t>
            </a:r>
            <a:endParaRPr lang="en-US" dirty="0">
              <a:solidFill>
                <a:srgbClr val="0824F2"/>
              </a:solidFill>
            </a:endParaRPr>
          </a:p>
        </p:txBody>
      </p:sp>
      <p:sp>
        <p:nvSpPr>
          <p:cNvPr id="52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Communication Avoiding Kernels:</a:t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Matrix Powers Kernel</a:t>
            </a:r>
            <a:r>
              <a:rPr lang="en-US" sz="2800" dirty="0" smtClean="0"/>
              <a:t> :</a:t>
            </a:r>
            <a:r>
              <a:rPr lang="en-US" sz="2800" dirty="0" smtClean="0">
                <a:sym typeface="Symbol"/>
              </a:rPr>
              <a:t> [</a:t>
            </a:r>
            <a:r>
              <a:rPr lang="en-US" sz="2800" dirty="0" smtClean="0"/>
              <a:t>Ax, A</a:t>
            </a:r>
            <a:r>
              <a:rPr lang="en-US" sz="2800" baseline="40000" dirty="0" smtClean="0"/>
              <a:t>2</a:t>
            </a:r>
            <a:r>
              <a:rPr lang="en-US" sz="2800" dirty="0" smtClean="0"/>
              <a:t>x, …, </a:t>
            </a:r>
            <a:r>
              <a:rPr lang="en-US" sz="2800" dirty="0" err="1" smtClean="0"/>
              <a:t>A</a:t>
            </a:r>
            <a:r>
              <a:rPr lang="en-US" sz="2800" baseline="40000" dirty="0" err="1" smtClean="0"/>
              <a:t>k</a:t>
            </a:r>
            <a:r>
              <a:rPr lang="en-US" sz="2800" dirty="0" err="1" smtClean="0"/>
              <a:t>x</a:t>
            </a:r>
            <a:r>
              <a:rPr lang="en-US" sz="2800" dirty="0" smtClean="0"/>
              <a:t>]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23" name="Straight Connector 522"/>
          <p:cNvCxnSpPr/>
          <p:nvPr/>
        </p:nvCxnSpPr>
        <p:spPr>
          <a:xfrm>
            <a:off x="228600" y="1371600"/>
            <a:ext cx="830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4" name="Content Placeholder 2"/>
          <p:cNvSpPr txBox="1">
            <a:spLocks/>
          </p:cNvSpPr>
          <p:nvPr/>
        </p:nvSpPr>
        <p:spPr>
          <a:xfrm>
            <a:off x="228600" y="1447800"/>
            <a:ext cx="89154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Replace k iterations of y =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x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 with [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Ax, A</a:t>
            </a:r>
            <a:r>
              <a:rPr kumimoji="0" lang="en-US" sz="3200" b="0" i="0" u="none" strike="noStrike" kern="1200" cap="none" spc="0" normalizeH="0" baseline="4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x, …,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3200" b="0" i="0" u="none" strike="noStrike" kern="1200" cap="none" spc="0" normalizeH="0" baseline="40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Example: A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tridiagonal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n=32,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k=3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Isosceles Triangle 521"/>
          <p:cNvSpPr/>
          <p:nvPr/>
        </p:nvSpPr>
        <p:spPr>
          <a:xfrm>
            <a:off x="4114800" y="2895600"/>
            <a:ext cx="609600" cy="457200"/>
          </a:xfrm>
          <a:prstGeom prst="triangl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1" name="Isosceles Triangle 520"/>
          <p:cNvSpPr/>
          <p:nvPr/>
        </p:nvSpPr>
        <p:spPr>
          <a:xfrm>
            <a:off x="990600" y="3657600"/>
            <a:ext cx="609600" cy="457200"/>
          </a:xfrm>
          <a:prstGeom prst="triangl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308"/>
          <p:cNvGrpSpPr/>
          <p:nvPr/>
        </p:nvGrpSpPr>
        <p:grpSpPr>
          <a:xfrm>
            <a:off x="762000" y="2895600"/>
            <a:ext cx="8077200" cy="1219200"/>
            <a:chOff x="-9144000" y="1447800"/>
            <a:chExt cx="28498800" cy="2895600"/>
          </a:xfrm>
        </p:grpSpPr>
        <p:grpSp>
          <p:nvGrpSpPr>
            <p:cNvPr id="3" name="Group 180"/>
            <p:cNvGrpSpPr/>
            <p:nvPr/>
          </p:nvGrpSpPr>
          <p:grpSpPr>
            <a:xfrm>
              <a:off x="-9144000" y="1447800"/>
              <a:ext cx="13868400" cy="2895600"/>
              <a:chOff x="914400" y="1447800"/>
              <a:chExt cx="13868400" cy="2895600"/>
            </a:xfrm>
          </p:grpSpPr>
          <p:grpSp>
            <p:nvGrpSpPr>
              <p:cNvPr id="4" name="Group 116"/>
              <p:cNvGrpSpPr/>
              <p:nvPr/>
            </p:nvGrpSpPr>
            <p:grpSpPr>
              <a:xfrm>
                <a:off x="914400" y="1447800"/>
                <a:ext cx="6553200" cy="2895600"/>
                <a:chOff x="914400" y="1447800"/>
                <a:chExt cx="6553200" cy="2895600"/>
              </a:xfrm>
            </p:grpSpPr>
            <p:grpSp>
              <p:nvGrpSpPr>
                <p:cNvPr id="5" name="Group 84"/>
                <p:cNvGrpSpPr/>
                <p:nvPr/>
              </p:nvGrpSpPr>
              <p:grpSpPr>
                <a:xfrm>
                  <a:off x="9144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6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7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8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53" name="Oval 5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4" name="Oval 5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9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59" name="Oval 5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0" name="Oval 5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0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1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67" name="Oval 6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8" name="Oval 6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2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65" name="Oval 6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6" name="Oval 6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13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4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5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83" name="Oval 8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4" name="Oval 8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6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81" name="Oval 8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2" name="Oval 8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7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8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77" name="Oval 7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8" name="Oval 7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9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75" name="Oval 7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6" name="Oval 7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20" name="Group 85"/>
                <p:cNvGrpSpPr/>
                <p:nvPr/>
              </p:nvGrpSpPr>
              <p:grpSpPr>
                <a:xfrm>
                  <a:off x="45720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21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22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23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15" name="Oval 11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16" name="Oval 11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24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13" name="Oval 11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14" name="Oval 11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25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26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09" name="Oval 10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10" name="Oval 10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27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07" name="Oval 10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08" name="Oval 10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28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29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30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01" name="Oval 10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02" name="Oval 10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31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99" name="Oval 9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00" name="Oval 9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32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33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95" name="Oval 9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96" name="Oval 9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34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93" name="Oval 9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94" name="Oval 9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35" name="Group 117"/>
              <p:cNvGrpSpPr/>
              <p:nvPr/>
            </p:nvGrpSpPr>
            <p:grpSpPr>
              <a:xfrm>
                <a:off x="8229600" y="1447800"/>
                <a:ext cx="6553200" cy="2895600"/>
                <a:chOff x="914400" y="1447800"/>
                <a:chExt cx="6553200" cy="2895600"/>
              </a:xfrm>
            </p:grpSpPr>
            <p:grpSp>
              <p:nvGrpSpPr>
                <p:cNvPr id="36" name="Group 84"/>
                <p:cNvGrpSpPr/>
                <p:nvPr/>
              </p:nvGrpSpPr>
              <p:grpSpPr>
                <a:xfrm>
                  <a:off x="9144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37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38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39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79" name="Oval 5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80" name="Oval 5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40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77" name="Oval 5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78" name="Oval 5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41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42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73" name="Oval 17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74" name="Oval 17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43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71" name="Oval 17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72" name="Oval 17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44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45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46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65" name="Oval 16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66" name="Oval 16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47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63" name="Oval 16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64" name="Oval 16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48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49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59" name="Oval 15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60" name="Oval 15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50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57" name="Oval 15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58" name="Oval 15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51" name="Group 85"/>
                <p:cNvGrpSpPr/>
                <p:nvPr/>
              </p:nvGrpSpPr>
              <p:grpSpPr>
                <a:xfrm>
                  <a:off x="45720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52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55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56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49" name="Oval 14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50" name="Oval 14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57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47" name="Oval 14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48" name="Oval 14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58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61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43" name="Oval 14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44" name="Oval 14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62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41" name="Oval 14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42" name="Oval 14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63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64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69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35" name="Oval 13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36" name="Oval 13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70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33" name="Oval 13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34" name="Oval 13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71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72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29" name="Oval 12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30" name="Oval 12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73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27" name="Oval 12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28" name="Oval 12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</p:grpSp>
        </p:grpSp>
        <p:grpSp>
          <p:nvGrpSpPr>
            <p:cNvPr id="74" name="Group 181"/>
            <p:cNvGrpSpPr/>
            <p:nvPr/>
          </p:nvGrpSpPr>
          <p:grpSpPr>
            <a:xfrm>
              <a:off x="5486400" y="1447800"/>
              <a:ext cx="13868400" cy="2895600"/>
              <a:chOff x="914400" y="1447800"/>
              <a:chExt cx="13868400" cy="2895600"/>
            </a:xfrm>
          </p:grpSpPr>
          <p:grpSp>
            <p:nvGrpSpPr>
              <p:cNvPr id="79" name="Group 116"/>
              <p:cNvGrpSpPr/>
              <p:nvPr/>
            </p:nvGrpSpPr>
            <p:grpSpPr>
              <a:xfrm>
                <a:off x="914400" y="1447800"/>
                <a:ext cx="6553200" cy="2895600"/>
                <a:chOff x="914400" y="1447800"/>
                <a:chExt cx="6553200" cy="2895600"/>
              </a:xfrm>
            </p:grpSpPr>
            <p:grpSp>
              <p:nvGrpSpPr>
                <p:cNvPr id="80" name="Group 84"/>
                <p:cNvGrpSpPr/>
                <p:nvPr/>
              </p:nvGrpSpPr>
              <p:grpSpPr>
                <a:xfrm>
                  <a:off x="9144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85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86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87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307" name="Oval 5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08" name="Oval 5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88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305" name="Oval 30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06" name="Oval 30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89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90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301" name="Oval 6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02" name="Oval 6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91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99" name="Oval 29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00" name="Oval 29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92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97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98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93" name="Oval 29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94" name="Oval 29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03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91" name="Oval 29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92" name="Oval 29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04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05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87" name="Oval 28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88" name="Oval 28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06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85" name="Oval 28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86" name="Oval 28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111" name="Group 85"/>
                <p:cNvGrpSpPr/>
                <p:nvPr/>
              </p:nvGrpSpPr>
              <p:grpSpPr>
                <a:xfrm>
                  <a:off x="45720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112" name="Group 24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17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18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77" name="Oval 27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78" name="Oval 27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19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75" name="Oval 27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76" name="Oval 27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20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21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71" name="Oval 27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72" name="Oval 27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22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69" name="Oval 26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70" name="Oval 26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123" name="Group 24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24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25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63" name="Oval 26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64" name="Oval 26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26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61" name="Oval 26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62" name="Oval 26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31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32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57" name="Oval 25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58" name="Oval 25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37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55" name="Oval 25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56" name="Oval 25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138" name="Group 117"/>
              <p:cNvGrpSpPr/>
              <p:nvPr/>
            </p:nvGrpSpPr>
            <p:grpSpPr>
              <a:xfrm>
                <a:off x="8229600" y="1447800"/>
                <a:ext cx="6553200" cy="2895600"/>
                <a:chOff x="914400" y="1447800"/>
                <a:chExt cx="6553200" cy="2895600"/>
              </a:xfrm>
            </p:grpSpPr>
            <p:grpSp>
              <p:nvGrpSpPr>
                <p:cNvPr id="139" name="Group 84"/>
                <p:cNvGrpSpPr/>
                <p:nvPr/>
              </p:nvGrpSpPr>
              <p:grpSpPr>
                <a:xfrm>
                  <a:off x="9144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140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45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46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45" name="Oval 5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46" name="Oval 5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51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43" name="Oval 5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44" name="Oval 5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52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53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39" name="Oval 23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40" name="Oval 23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54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37" name="Oval 23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38" name="Oval 23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155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56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61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31" name="Oval 23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32" name="Oval 23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62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29" name="Oval 22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30" name="Oval 22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67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68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25" name="Oval 22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26" name="Oval 22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69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23" name="Oval 22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24" name="Oval 22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170" name="Group 85"/>
                <p:cNvGrpSpPr/>
                <p:nvPr/>
              </p:nvGrpSpPr>
              <p:grpSpPr>
                <a:xfrm>
                  <a:off x="45720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175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76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81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15" name="Oval 21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16" name="Oval 21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82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13" name="Oval 21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14" name="Oval 21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83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84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09" name="Oval 20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10" name="Oval 20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85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07" name="Oval 20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08" name="Oval 20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186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87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88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01" name="Oval 20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02" name="Oval 20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89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99" name="Oval 19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00" name="Oval 19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90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91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95" name="Oval 19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96" name="Oval 19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92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93" name="Oval 19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94" name="Oval 19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</p:grpSp>
        </p:grpSp>
      </p:grpSp>
      <p:sp>
        <p:nvSpPr>
          <p:cNvPr id="565" name="TextBox 564"/>
          <p:cNvSpPr txBox="1"/>
          <p:nvPr/>
        </p:nvSpPr>
        <p:spPr>
          <a:xfrm>
            <a:off x="609600" y="43434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824F2"/>
                </a:solidFill>
              </a:rPr>
              <a:t>1   2   3   4  …</a:t>
            </a:r>
            <a:endParaRPr lang="en-US" dirty="0">
              <a:solidFill>
                <a:srgbClr val="0824F2"/>
              </a:solidFill>
            </a:endParaRPr>
          </a:p>
        </p:txBody>
      </p:sp>
      <p:sp>
        <p:nvSpPr>
          <p:cNvPr id="566" name="TextBox 565"/>
          <p:cNvSpPr txBox="1"/>
          <p:nvPr/>
        </p:nvSpPr>
        <p:spPr>
          <a:xfrm>
            <a:off x="8305800" y="43550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824F2"/>
                </a:solidFill>
              </a:rPr>
              <a:t> … 32</a:t>
            </a:r>
            <a:endParaRPr lang="en-US" dirty="0">
              <a:solidFill>
                <a:srgbClr val="0824F2"/>
              </a:solidFill>
            </a:endParaRPr>
          </a:p>
        </p:txBody>
      </p:sp>
      <p:sp>
        <p:nvSpPr>
          <p:cNvPr id="567" name="TextBox 566"/>
          <p:cNvSpPr txBox="1"/>
          <p:nvPr/>
        </p:nvSpPr>
        <p:spPr>
          <a:xfrm>
            <a:off x="304800" y="38862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824F2"/>
                </a:solidFill>
              </a:rPr>
              <a:t>x</a:t>
            </a:r>
            <a:endParaRPr lang="en-US" dirty="0">
              <a:solidFill>
                <a:srgbClr val="0824F2"/>
              </a:solidFill>
            </a:endParaRPr>
          </a:p>
        </p:txBody>
      </p:sp>
      <p:sp>
        <p:nvSpPr>
          <p:cNvPr id="568" name="TextBox 567"/>
          <p:cNvSpPr txBox="1"/>
          <p:nvPr/>
        </p:nvSpPr>
        <p:spPr>
          <a:xfrm>
            <a:off x="152400" y="35168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824F2"/>
                </a:solidFill>
              </a:rPr>
              <a:t>A·x</a:t>
            </a:r>
            <a:endParaRPr lang="en-US" dirty="0">
              <a:solidFill>
                <a:srgbClr val="0824F2"/>
              </a:solidFill>
            </a:endParaRPr>
          </a:p>
        </p:txBody>
      </p:sp>
      <p:sp>
        <p:nvSpPr>
          <p:cNvPr id="569" name="TextBox 568"/>
          <p:cNvSpPr txBox="1"/>
          <p:nvPr/>
        </p:nvSpPr>
        <p:spPr>
          <a:xfrm>
            <a:off x="152400" y="3124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824F2"/>
                </a:solidFill>
              </a:rPr>
              <a:t>A</a:t>
            </a:r>
            <a:r>
              <a:rPr lang="en-US" sz="2000" b="1" baseline="30000" dirty="0" smtClean="0">
                <a:solidFill>
                  <a:srgbClr val="0824F2"/>
                </a:solidFill>
              </a:rPr>
              <a:t>2</a:t>
            </a:r>
            <a:r>
              <a:rPr lang="en-US" dirty="0" smtClean="0">
                <a:solidFill>
                  <a:srgbClr val="0824F2"/>
                </a:solidFill>
              </a:rPr>
              <a:t>·x</a:t>
            </a:r>
            <a:endParaRPr lang="en-US" dirty="0">
              <a:solidFill>
                <a:srgbClr val="0824F2"/>
              </a:solidFill>
            </a:endParaRPr>
          </a:p>
        </p:txBody>
      </p:sp>
      <p:sp>
        <p:nvSpPr>
          <p:cNvPr id="570" name="TextBox 569"/>
          <p:cNvSpPr txBox="1"/>
          <p:nvPr/>
        </p:nvSpPr>
        <p:spPr>
          <a:xfrm>
            <a:off x="152400" y="2743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824F2"/>
                </a:solidFill>
              </a:rPr>
              <a:t>A</a:t>
            </a:r>
            <a:r>
              <a:rPr lang="en-US" sz="2000" b="1" baseline="30000" dirty="0" smtClean="0">
                <a:solidFill>
                  <a:srgbClr val="0824F2"/>
                </a:solidFill>
              </a:rPr>
              <a:t>3</a:t>
            </a:r>
            <a:r>
              <a:rPr lang="en-US" dirty="0" smtClean="0">
                <a:solidFill>
                  <a:srgbClr val="0824F2"/>
                </a:solidFill>
              </a:rPr>
              <a:t>·x</a:t>
            </a:r>
            <a:endParaRPr lang="en-US" dirty="0">
              <a:solidFill>
                <a:srgbClr val="0824F2"/>
              </a:solidFill>
            </a:endParaRPr>
          </a:p>
        </p:txBody>
      </p:sp>
      <p:sp>
        <p:nvSpPr>
          <p:cNvPr id="52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Communication Avoiding Kernels:</a:t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Matrix Powers Kernel</a:t>
            </a:r>
            <a:r>
              <a:rPr lang="en-US" sz="2800" dirty="0" smtClean="0"/>
              <a:t> :</a:t>
            </a:r>
            <a:r>
              <a:rPr lang="en-US" sz="2800" dirty="0" smtClean="0">
                <a:sym typeface="Symbol"/>
              </a:rPr>
              <a:t> [</a:t>
            </a:r>
            <a:r>
              <a:rPr lang="en-US" sz="2800" dirty="0" smtClean="0"/>
              <a:t>Ax, A</a:t>
            </a:r>
            <a:r>
              <a:rPr lang="en-US" sz="2800" baseline="40000" dirty="0" smtClean="0"/>
              <a:t>2</a:t>
            </a:r>
            <a:r>
              <a:rPr lang="en-US" sz="2800" dirty="0" smtClean="0"/>
              <a:t>x, …, </a:t>
            </a:r>
            <a:r>
              <a:rPr lang="en-US" sz="2800" dirty="0" err="1" smtClean="0"/>
              <a:t>A</a:t>
            </a:r>
            <a:r>
              <a:rPr lang="en-US" sz="2800" baseline="40000" dirty="0" err="1" smtClean="0"/>
              <a:t>k</a:t>
            </a:r>
            <a:r>
              <a:rPr lang="en-US" sz="2800" dirty="0" err="1" smtClean="0"/>
              <a:t>x</a:t>
            </a:r>
            <a:r>
              <a:rPr lang="en-US" sz="2800" dirty="0" smtClean="0"/>
              <a:t>]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24" name="Straight Connector 523"/>
          <p:cNvCxnSpPr/>
          <p:nvPr/>
        </p:nvCxnSpPr>
        <p:spPr>
          <a:xfrm>
            <a:off x="228600" y="1371600"/>
            <a:ext cx="830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9" name="Content Placeholder 2"/>
          <p:cNvSpPr txBox="1">
            <a:spLocks/>
          </p:cNvSpPr>
          <p:nvPr/>
        </p:nvSpPr>
        <p:spPr>
          <a:xfrm>
            <a:off x="228600" y="1447800"/>
            <a:ext cx="89154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Replace k iterations of y =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x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 with [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Ax, A</a:t>
            </a:r>
            <a:r>
              <a:rPr kumimoji="0" lang="en-US" sz="3200" b="0" i="0" u="none" strike="noStrike" kern="1200" cap="none" spc="0" normalizeH="0" baseline="4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x, …,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3200" b="0" i="0" u="none" strike="noStrike" kern="1200" cap="none" spc="0" normalizeH="0" baseline="40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Example: A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tridiagonal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n=32, k=3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Isosceles Triangle 521"/>
          <p:cNvSpPr/>
          <p:nvPr/>
        </p:nvSpPr>
        <p:spPr>
          <a:xfrm>
            <a:off x="3581400" y="2895600"/>
            <a:ext cx="1676400" cy="1219200"/>
          </a:xfrm>
          <a:prstGeom prst="triangl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1" name="Isosceles Triangle 520"/>
          <p:cNvSpPr/>
          <p:nvPr/>
        </p:nvSpPr>
        <p:spPr>
          <a:xfrm>
            <a:off x="990600" y="3657600"/>
            <a:ext cx="609600" cy="457200"/>
          </a:xfrm>
          <a:prstGeom prst="triangl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308"/>
          <p:cNvGrpSpPr/>
          <p:nvPr/>
        </p:nvGrpSpPr>
        <p:grpSpPr>
          <a:xfrm>
            <a:off x="762000" y="2895600"/>
            <a:ext cx="8077200" cy="1219200"/>
            <a:chOff x="-9144000" y="1447800"/>
            <a:chExt cx="28498800" cy="2895600"/>
          </a:xfrm>
        </p:grpSpPr>
        <p:grpSp>
          <p:nvGrpSpPr>
            <p:cNvPr id="3" name="Group 180"/>
            <p:cNvGrpSpPr/>
            <p:nvPr/>
          </p:nvGrpSpPr>
          <p:grpSpPr>
            <a:xfrm>
              <a:off x="-9144000" y="1447800"/>
              <a:ext cx="13868400" cy="2895600"/>
              <a:chOff x="914400" y="1447800"/>
              <a:chExt cx="13868400" cy="2895600"/>
            </a:xfrm>
          </p:grpSpPr>
          <p:grpSp>
            <p:nvGrpSpPr>
              <p:cNvPr id="4" name="Group 116"/>
              <p:cNvGrpSpPr/>
              <p:nvPr/>
            </p:nvGrpSpPr>
            <p:grpSpPr>
              <a:xfrm>
                <a:off x="914400" y="1447800"/>
                <a:ext cx="6553200" cy="2895600"/>
                <a:chOff x="914400" y="1447800"/>
                <a:chExt cx="6553200" cy="2895600"/>
              </a:xfrm>
            </p:grpSpPr>
            <p:grpSp>
              <p:nvGrpSpPr>
                <p:cNvPr id="5" name="Group 84"/>
                <p:cNvGrpSpPr/>
                <p:nvPr/>
              </p:nvGrpSpPr>
              <p:grpSpPr>
                <a:xfrm>
                  <a:off x="9144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6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7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8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53" name="Oval 5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4" name="Oval 5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9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59" name="Oval 5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0" name="Oval 5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0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1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67" name="Oval 6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8" name="Oval 6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2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65" name="Oval 6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6" name="Oval 6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13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4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5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83" name="Oval 8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4" name="Oval 8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6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81" name="Oval 8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2" name="Oval 8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7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8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77" name="Oval 7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8" name="Oval 7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9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75" name="Oval 7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6" name="Oval 7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20" name="Group 85"/>
                <p:cNvGrpSpPr/>
                <p:nvPr/>
              </p:nvGrpSpPr>
              <p:grpSpPr>
                <a:xfrm>
                  <a:off x="45720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21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22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23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15" name="Oval 11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16" name="Oval 11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24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13" name="Oval 11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14" name="Oval 11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25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26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09" name="Oval 10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10" name="Oval 10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27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07" name="Oval 10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08" name="Oval 10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28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29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30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01" name="Oval 10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02" name="Oval 10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31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99" name="Oval 9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00" name="Oval 9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32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33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95" name="Oval 9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96" name="Oval 9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34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93" name="Oval 9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94" name="Oval 9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35" name="Group 117"/>
              <p:cNvGrpSpPr/>
              <p:nvPr/>
            </p:nvGrpSpPr>
            <p:grpSpPr>
              <a:xfrm>
                <a:off x="8229600" y="1447800"/>
                <a:ext cx="6553200" cy="2895600"/>
                <a:chOff x="914400" y="1447800"/>
                <a:chExt cx="6553200" cy="2895600"/>
              </a:xfrm>
            </p:grpSpPr>
            <p:grpSp>
              <p:nvGrpSpPr>
                <p:cNvPr id="36" name="Group 84"/>
                <p:cNvGrpSpPr/>
                <p:nvPr/>
              </p:nvGrpSpPr>
              <p:grpSpPr>
                <a:xfrm>
                  <a:off x="9144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37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38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39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79" name="Oval 5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80" name="Oval 5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40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77" name="Oval 5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78" name="Oval 5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41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42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73" name="Oval 17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74" name="Oval 17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43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71" name="Oval 17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72" name="Oval 17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44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45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46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65" name="Oval 16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66" name="Oval 16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47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63" name="Oval 16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64" name="Oval 16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48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49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59" name="Oval 15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60" name="Oval 15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50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57" name="Oval 15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58" name="Oval 15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51" name="Group 85"/>
                <p:cNvGrpSpPr/>
                <p:nvPr/>
              </p:nvGrpSpPr>
              <p:grpSpPr>
                <a:xfrm>
                  <a:off x="45720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52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55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56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49" name="Oval 14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50" name="Oval 14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57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47" name="Oval 14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48" name="Oval 14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58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61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43" name="Oval 14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44" name="Oval 14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62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41" name="Oval 14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42" name="Oval 14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63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64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69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35" name="Oval 13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36" name="Oval 13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70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33" name="Oval 13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34" name="Oval 13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71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72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29" name="Oval 12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30" name="Oval 12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73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27" name="Oval 12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28" name="Oval 12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</p:grpSp>
        </p:grpSp>
        <p:grpSp>
          <p:nvGrpSpPr>
            <p:cNvPr id="74" name="Group 181"/>
            <p:cNvGrpSpPr/>
            <p:nvPr/>
          </p:nvGrpSpPr>
          <p:grpSpPr>
            <a:xfrm>
              <a:off x="5486400" y="1447800"/>
              <a:ext cx="13868400" cy="2895600"/>
              <a:chOff x="914400" y="1447800"/>
              <a:chExt cx="13868400" cy="2895600"/>
            </a:xfrm>
          </p:grpSpPr>
          <p:grpSp>
            <p:nvGrpSpPr>
              <p:cNvPr id="79" name="Group 116"/>
              <p:cNvGrpSpPr/>
              <p:nvPr/>
            </p:nvGrpSpPr>
            <p:grpSpPr>
              <a:xfrm>
                <a:off x="914400" y="1447800"/>
                <a:ext cx="6553200" cy="2895600"/>
                <a:chOff x="914400" y="1447800"/>
                <a:chExt cx="6553200" cy="2895600"/>
              </a:xfrm>
            </p:grpSpPr>
            <p:grpSp>
              <p:nvGrpSpPr>
                <p:cNvPr id="80" name="Group 84"/>
                <p:cNvGrpSpPr/>
                <p:nvPr/>
              </p:nvGrpSpPr>
              <p:grpSpPr>
                <a:xfrm>
                  <a:off x="9144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85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86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87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307" name="Oval 5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08" name="Oval 5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88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305" name="Oval 30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06" name="Oval 30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89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90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301" name="Oval 6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02" name="Oval 6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91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99" name="Oval 29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00" name="Oval 29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92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97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98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93" name="Oval 29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94" name="Oval 29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03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91" name="Oval 29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92" name="Oval 29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04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05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87" name="Oval 28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88" name="Oval 28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06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85" name="Oval 28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86" name="Oval 28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111" name="Group 85"/>
                <p:cNvGrpSpPr/>
                <p:nvPr/>
              </p:nvGrpSpPr>
              <p:grpSpPr>
                <a:xfrm>
                  <a:off x="45720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112" name="Group 24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17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18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77" name="Oval 27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78" name="Oval 27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19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75" name="Oval 27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76" name="Oval 27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20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21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71" name="Oval 27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72" name="Oval 27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22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69" name="Oval 26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70" name="Oval 26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123" name="Group 24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24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25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63" name="Oval 26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64" name="Oval 26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26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61" name="Oval 26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62" name="Oval 26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31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32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57" name="Oval 25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58" name="Oval 25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37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55" name="Oval 25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56" name="Oval 25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138" name="Group 117"/>
              <p:cNvGrpSpPr/>
              <p:nvPr/>
            </p:nvGrpSpPr>
            <p:grpSpPr>
              <a:xfrm>
                <a:off x="8229600" y="1447800"/>
                <a:ext cx="6553200" cy="2895600"/>
                <a:chOff x="914400" y="1447800"/>
                <a:chExt cx="6553200" cy="2895600"/>
              </a:xfrm>
            </p:grpSpPr>
            <p:grpSp>
              <p:nvGrpSpPr>
                <p:cNvPr id="139" name="Group 84"/>
                <p:cNvGrpSpPr/>
                <p:nvPr/>
              </p:nvGrpSpPr>
              <p:grpSpPr>
                <a:xfrm>
                  <a:off x="9144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140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45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46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45" name="Oval 5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46" name="Oval 5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51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43" name="Oval 5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44" name="Oval 5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52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53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39" name="Oval 23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40" name="Oval 23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54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37" name="Oval 23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38" name="Oval 23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155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56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61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31" name="Oval 23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32" name="Oval 23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62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29" name="Oval 22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30" name="Oval 22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67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68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25" name="Oval 22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26" name="Oval 22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69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23" name="Oval 22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24" name="Oval 22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170" name="Group 85"/>
                <p:cNvGrpSpPr/>
                <p:nvPr/>
              </p:nvGrpSpPr>
              <p:grpSpPr>
                <a:xfrm>
                  <a:off x="45720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175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76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81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15" name="Oval 21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16" name="Oval 21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82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13" name="Oval 21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14" name="Oval 21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83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84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09" name="Oval 20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10" name="Oval 20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85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07" name="Oval 20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08" name="Oval 20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186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87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88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01" name="Oval 20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02" name="Oval 20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89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99" name="Oval 19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00" name="Oval 19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90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91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95" name="Oval 19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96" name="Oval 19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92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93" name="Oval 19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94" name="Oval 19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</p:grpSp>
        </p:grpSp>
      </p:grpSp>
      <p:sp>
        <p:nvSpPr>
          <p:cNvPr id="565" name="TextBox 564"/>
          <p:cNvSpPr txBox="1"/>
          <p:nvPr/>
        </p:nvSpPr>
        <p:spPr>
          <a:xfrm>
            <a:off x="609600" y="43434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824F2"/>
                </a:solidFill>
              </a:rPr>
              <a:t>1   2   3   4  …</a:t>
            </a:r>
            <a:endParaRPr lang="en-US" dirty="0">
              <a:solidFill>
                <a:srgbClr val="0824F2"/>
              </a:solidFill>
            </a:endParaRPr>
          </a:p>
        </p:txBody>
      </p:sp>
      <p:sp>
        <p:nvSpPr>
          <p:cNvPr id="566" name="TextBox 565"/>
          <p:cNvSpPr txBox="1"/>
          <p:nvPr/>
        </p:nvSpPr>
        <p:spPr>
          <a:xfrm>
            <a:off x="8305800" y="43550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824F2"/>
                </a:solidFill>
              </a:rPr>
              <a:t> … 32</a:t>
            </a:r>
            <a:endParaRPr lang="en-US" dirty="0">
              <a:solidFill>
                <a:srgbClr val="0824F2"/>
              </a:solidFill>
            </a:endParaRPr>
          </a:p>
        </p:txBody>
      </p:sp>
      <p:sp>
        <p:nvSpPr>
          <p:cNvPr id="567" name="TextBox 566"/>
          <p:cNvSpPr txBox="1"/>
          <p:nvPr/>
        </p:nvSpPr>
        <p:spPr>
          <a:xfrm>
            <a:off x="304800" y="38862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824F2"/>
                </a:solidFill>
              </a:rPr>
              <a:t>x</a:t>
            </a:r>
            <a:endParaRPr lang="en-US" dirty="0">
              <a:solidFill>
                <a:srgbClr val="0824F2"/>
              </a:solidFill>
            </a:endParaRPr>
          </a:p>
        </p:txBody>
      </p:sp>
      <p:sp>
        <p:nvSpPr>
          <p:cNvPr id="568" name="TextBox 567"/>
          <p:cNvSpPr txBox="1"/>
          <p:nvPr/>
        </p:nvSpPr>
        <p:spPr>
          <a:xfrm>
            <a:off x="152400" y="35168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824F2"/>
                </a:solidFill>
              </a:rPr>
              <a:t>A·x</a:t>
            </a:r>
            <a:endParaRPr lang="en-US" dirty="0">
              <a:solidFill>
                <a:srgbClr val="0824F2"/>
              </a:solidFill>
            </a:endParaRPr>
          </a:p>
        </p:txBody>
      </p:sp>
      <p:sp>
        <p:nvSpPr>
          <p:cNvPr id="569" name="TextBox 568"/>
          <p:cNvSpPr txBox="1"/>
          <p:nvPr/>
        </p:nvSpPr>
        <p:spPr>
          <a:xfrm>
            <a:off x="152400" y="3124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824F2"/>
                </a:solidFill>
              </a:rPr>
              <a:t>A</a:t>
            </a:r>
            <a:r>
              <a:rPr lang="en-US" sz="2000" b="1" baseline="30000" dirty="0" smtClean="0">
                <a:solidFill>
                  <a:srgbClr val="0824F2"/>
                </a:solidFill>
              </a:rPr>
              <a:t>2</a:t>
            </a:r>
            <a:r>
              <a:rPr lang="en-US" dirty="0" smtClean="0">
                <a:solidFill>
                  <a:srgbClr val="0824F2"/>
                </a:solidFill>
              </a:rPr>
              <a:t>·x</a:t>
            </a:r>
            <a:endParaRPr lang="en-US" dirty="0">
              <a:solidFill>
                <a:srgbClr val="0824F2"/>
              </a:solidFill>
            </a:endParaRPr>
          </a:p>
        </p:txBody>
      </p:sp>
      <p:sp>
        <p:nvSpPr>
          <p:cNvPr id="570" name="TextBox 569"/>
          <p:cNvSpPr txBox="1"/>
          <p:nvPr/>
        </p:nvSpPr>
        <p:spPr>
          <a:xfrm>
            <a:off x="152400" y="2743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824F2"/>
                </a:solidFill>
              </a:rPr>
              <a:t>A</a:t>
            </a:r>
            <a:r>
              <a:rPr lang="en-US" sz="2000" b="1" baseline="30000" dirty="0" smtClean="0">
                <a:solidFill>
                  <a:srgbClr val="0824F2"/>
                </a:solidFill>
              </a:rPr>
              <a:t>3</a:t>
            </a:r>
            <a:r>
              <a:rPr lang="en-US" dirty="0" smtClean="0">
                <a:solidFill>
                  <a:srgbClr val="0824F2"/>
                </a:solidFill>
              </a:rPr>
              <a:t>·x</a:t>
            </a:r>
            <a:endParaRPr lang="en-US" dirty="0">
              <a:solidFill>
                <a:srgbClr val="0824F2"/>
              </a:solidFill>
            </a:endParaRPr>
          </a:p>
        </p:txBody>
      </p:sp>
      <p:sp>
        <p:nvSpPr>
          <p:cNvPr id="52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Communication Avoiding Kernels:</a:t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Matrix Powers Kernel</a:t>
            </a:r>
            <a:r>
              <a:rPr lang="en-US" sz="2800" dirty="0" smtClean="0"/>
              <a:t> :</a:t>
            </a:r>
            <a:r>
              <a:rPr lang="en-US" sz="2800" dirty="0" smtClean="0">
                <a:sym typeface="Symbol"/>
              </a:rPr>
              <a:t> [</a:t>
            </a:r>
            <a:r>
              <a:rPr lang="en-US" sz="2800" dirty="0" smtClean="0"/>
              <a:t>Ax, A</a:t>
            </a:r>
            <a:r>
              <a:rPr lang="en-US" sz="2800" baseline="40000" dirty="0" smtClean="0"/>
              <a:t>2</a:t>
            </a:r>
            <a:r>
              <a:rPr lang="en-US" sz="2800" dirty="0" smtClean="0"/>
              <a:t>x, …, </a:t>
            </a:r>
            <a:r>
              <a:rPr lang="en-US" sz="2800" dirty="0" err="1" smtClean="0"/>
              <a:t>A</a:t>
            </a:r>
            <a:r>
              <a:rPr lang="en-US" sz="2800" baseline="40000" dirty="0" err="1" smtClean="0"/>
              <a:t>k</a:t>
            </a:r>
            <a:r>
              <a:rPr lang="en-US" sz="2800" dirty="0" err="1" smtClean="0"/>
              <a:t>x</a:t>
            </a:r>
            <a:r>
              <a:rPr lang="en-US" sz="2800" dirty="0" smtClean="0"/>
              <a:t>]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24" name="Straight Connector 523"/>
          <p:cNvCxnSpPr/>
          <p:nvPr/>
        </p:nvCxnSpPr>
        <p:spPr>
          <a:xfrm>
            <a:off x="228600" y="1371600"/>
            <a:ext cx="830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9" name="Content Placeholder 2"/>
          <p:cNvSpPr txBox="1">
            <a:spLocks/>
          </p:cNvSpPr>
          <p:nvPr/>
        </p:nvSpPr>
        <p:spPr>
          <a:xfrm>
            <a:off x="228600" y="1447800"/>
            <a:ext cx="89154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Replace k iterations of y =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x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 with [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Ax, A</a:t>
            </a:r>
            <a:r>
              <a:rPr kumimoji="0" lang="en-US" sz="3200" b="0" i="0" u="none" strike="noStrike" kern="1200" cap="none" spc="0" normalizeH="0" baseline="4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x, …,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3200" b="0" i="0" u="none" strike="noStrike" kern="1200" cap="none" spc="0" normalizeH="0" baseline="40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Example: A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tridiagonal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n=32, k=3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Trapezoid 520"/>
          <p:cNvSpPr/>
          <p:nvPr/>
        </p:nvSpPr>
        <p:spPr>
          <a:xfrm>
            <a:off x="2590800" y="2895600"/>
            <a:ext cx="3429000" cy="1219200"/>
          </a:xfrm>
          <a:prstGeom prst="trapezoid">
            <a:avLst>
              <a:gd name="adj" fmla="val 65625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308"/>
          <p:cNvGrpSpPr/>
          <p:nvPr/>
        </p:nvGrpSpPr>
        <p:grpSpPr>
          <a:xfrm>
            <a:off x="762000" y="2895600"/>
            <a:ext cx="8077200" cy="1219200"/>
            <a:chOff x="-9144000" y="1447800"/>
            <a:chExt cx="28498800" cy="2895600"/>
          </a:xfrm>
        </p:grpSpPr>
        <p:grpSp>
          <p:nvGrpSpPr>
            <p:cNvPr id="3" name="Group 180"/>
            <p:cNvGrpSpPr/>
            <p:nvPr/>
          </p:nvGrpSpPr>
          <p:grpSpPr>
            <a:xfrm>
              <a:off x="-9144000" y="1447800"/>
              <a:ext cx="13868400" cy="2895600"/>
              <a:chOff x="914400" y="1447800"/>
              <a:chExt cx="13868400" cy="2895600"/>
            </a:xfrm>
          </p:grpSpPr>
          <p:grpSp>
            <p:nvGrpSpPr>
              <p:cNvPr id="4" name="Group 116"/>
              <p:cNvGrpSpPr/>
              <p:nvPr/>
            </p:nvGrpSpPr>
            <p:grpSpPr>
              <a:xfrm>
                <a:off x="914400" y="1447800"/>
                <a:ext cx="6553200" cy="2895600"/>
                <a:chOff x="914400" y="1447800"/>
                <a:chExt cx="6553200" cy="2895600"/>
              </a:xfrm>
            </p:grpSpPr>
            <p:grpSp>
              <p:nvGrpSpPr>
                <p:cNvPr id="5" name="Group 84"/>
                <p:cNvGrpSpPr/>
                <p:nvPr/>
              </p:nvGrpSpPr>
              <p:grpSpPr>
                <a:xfrm>
                  <a:off x="9144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6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7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8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53" name="Oval 5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4" name="Oval 5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9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59" name="Oval 5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0" name="Oval 5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0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1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67" name="Oval 6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8" name="Oval 6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2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65" name="Oval 6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6" name="Oval 6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13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4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5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83" name="Oval 8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4" name="Oval 8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6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81" name="Oval 8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2" name="Oval 8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7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8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77" name="Oval 7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8" name="Oval 7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9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75" name="Oval 7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6" name="Oval 7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20" name="Group 85"/>
                <p:cNvGrpSpPr/>
                <p:nvPr/>
              </p:nvGrpSpPr>
              <p:grpSpPr>
                <a:xfrm>
                  <a:off x="45720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21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22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23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15" name="Oval 11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16" name="Oval 11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24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13" name="Oval 11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14" name="Oval 11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25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26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09" name="Oval 10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10" name="Oval 10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27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07" name="Oval 10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08" name="Oval 10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28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29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30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01" name="Oval 10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02" name="Oval 10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31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99" name="Oval 9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00" name="Oval 9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32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33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95" name="Oval 9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96" name="Oval 9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34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93" name="Oval 9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94" name="Oval 9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35" name="Group 117"/>
              <p:cNvGrpSpPr/>
              <p:nvPr/>
            </p:nvGrpSpPr>
            <p:grpSpPr>
              <a:xfrm>
                <a:off x="8229600" y="1447800"/>
                <a:ext cx="6553200" cy="2895600"/>
                <a:chOff x="914400" y="1447800"/>
                <a:chExt cx="6553200" cy="2895600"/>
              </a:xfrm>
            </p:grpSpPr>
            <p:grpSp>
              <p:nvGrpSpPr>
                <p:cNvPr id="36" name="Group 84"/>
                <p:cNvGrpSpPr/>
                <p:nvPr/>
              </p:nvGrpSpPr>
              <p:grpSpPr>
                <a:xfrm>
                  <a:off x="9144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37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38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39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79" name="Oval 5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80" name="Oval 5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40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77" name="Oval 5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78" name="Oval 5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41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42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73" name="Oval 17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74" name="Oval 17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43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71" name="Oval 17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72" name="Oval 17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44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45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46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65" name="Oval 16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66" name="Oval 16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47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63" name="Oval 16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64" name="Oval 16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48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49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59" name="Oval 15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60" name="Oval 15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50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57" name="Oval 15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58" name="Oval 15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51" name="Group 85"/>
                <p:cNvGrpSpPr/>
                <p:nvPr/>
              </p:nvGrpSpPr>
              <p:grpSpPr>
                <a:xfrm>
                  <a:off x="45720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52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55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56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49" name="Oval 14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50" name="Oval 14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57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47" name="Oval 14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48" name="Oval 14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58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61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43" name="Oval 14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44" name="Oval 14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62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41" name="Oval 14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42" name="Oval 14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63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64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69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35" name="Oval 13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36" name="Oval 13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70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33" name="Oval 13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34" name="Oval 13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71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72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29" name="Oval 12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30" name="Oval 12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73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27" name="Oval 12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28" name="Oval 12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</p:grpSp>
        </p:grpSp>
        <p:grpSp>
          <p:nvGrpSpPr>
            <p:cNvPr id="74" name="Group 181"/>
            <p:cNvGrpSpPr/>
            <p:nvPr/>
          </p:nvGrpSpPr>
          <p:grpSpPr>
            <a:xfrm>
              <a:off x="5486400" y="1447800"/>
              <a:ext cx="13868400" cy="2895600"/>
              <a:chOff x="914400" y="1447800"/>
              <a:chExt cx="13868400" cy="2895600"/>
            </a:xfrm>
          </p:grpSpPr>
          <p:grpSp>
            <p:nvGrpSpPr>
              <p:cNvPr id="79" name="Group 116"/>
              <p:cNvGrpSpPr/>
              <p:nvPr/>
            </p:nvGrpSpPr>
            <p:grpSpPr>
              <a:xfrm>
                <a:off x="914400" y="1447800"/>
                <a:ext cx="6553200" cy="2895600"/>
                <a:chOff x="914400" y="1447800"/>
                <a:chExt cx="6553200" cy="2895600"/>
              </a:xfrm>
            </p:grpSpPr>
            <p:grpSp>
              <p:nvGrpSpPr>
                <p:cNvPr id="80" name="Group 84"/>
                <p:cNvGrpSpPr/>
                <p:nvPr/>
              </p:nvGrpSpPr>
              <p:grpSpPr>
                <a:xfrm>
                  <a:off x="9144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85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86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87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307" name="Oval 5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08" name="Oval 5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88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305" name="Oval 30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06" name="Oval 30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89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90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301" name="Oval 6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02" name="Oval 6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91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99" name="Oval 29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00" name="Oval 29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92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97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98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93" name="Oval 29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94" name="Oval 29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03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91" name="Oval 29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92" name="Oval 29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04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05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87" name="Oval 28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88" name="Oval 28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06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85" name="Oval 28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86" name="Oval 28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111" name="Group 85"/>
                <p:cNvGrpSpPr/>
                <p:nvPr/>
              </p:nvGrpSpPr>
              <p:grpSpPr>
                <a:xfrm>
                  <a:off x="45720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112" name="Group 24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17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18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77" name="Oval 27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78" name="Oval 27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19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75" name="Oval 27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76" name="Oval 27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20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21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71" name="Oval 27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72" name="Oval 27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22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69" name="Oval 26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70" name="Oval 26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123" name="Group 24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24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25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63" name="Oval 26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64" name="Oval 26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26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61" name="Oval 26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62" name="Oval 26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31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32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57" name="Oval 25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58" name="Oval 25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37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55" name="Oval 25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56" name="Oval 25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138" name="Group 117"/>
              <p:cNvGrpSpPr/>
              <p:nvPr/>
            </p:nvGrpSpPr>
            <p:grpSpPr>
              <a:xfrm>
                <a:off x="8229600" y="1447800"/>
                <a:ext cx="6553200" cy="2895600"/>
                <a:chOff x="914400" y="1447800"/>
                <a:chExt cx="6553200" cy="2895600"/>
              </a:xfrm>
            </p:grpSpPr>
            <p:grpSp>
              <p:nvGrpSpPr>
                <p:cNvPr id="139" name="Group 84"/>
                <p:cNvGrpSpPr/>
                <p:nvPr/>
              </p:nvGrpSpPr>
              <p:grpSpPr>
                <a:xfrm>
                  <a:off x="9144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140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45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46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45" name="Oval 5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46" name="Oval 5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51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43" name="Oval 5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44" name="Oval 5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52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53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39" name="Oval 23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40" name="Oval 23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54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37" name="Oval 23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38" name="Oval 23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155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56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61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31" name="Oval 23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32" name="Oval 23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62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29" name="Oval 22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30" name="Oval 22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67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68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25" name="Oval 22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26" name="Oval 22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69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23" name="Oval 22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24" name="Oval 22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170" name="Group 85"/>
                <p:cNvGrpSpPr/>
                <p:nvPr/>
              </p:nvGrpSpPr>
              <p:grpSpPr>
                <a:xfrm>
                  <a:off x="45720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175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76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81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15" name="Oval 21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16" name="Oval 21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82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13" name="Oval 21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14" name="Oval 21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83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84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09" name="Oval 20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10" name="Oval 20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85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07" name="Oval 20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08" name="Oval 20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186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87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88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01" name="Oval 20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02" name="Oval 20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89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99" name="Oval 19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00" name="Oval 19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90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91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95" name="Oval 19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96" name="Oval 19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92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93" name="Oval 19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94" name="Oval 19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</p:grpSp>
        </p:grpSp>
      </p:grpSp>
      <p:sp>
        <p:nvSpPr>
          <p:cNvPr id="565" name="TextBox 564"/>
          <p:cNvSpPr txBox="1"/>
          <p:nvPr/>
        </p:nvSpPr>
        <p:spPr>
          <a:xfrm>
            <a:off x="609600" y="4343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824F2"/>
                </a:solidFill>
              </a:rPr>
              <a:t>1   2   3   4 …</a:t>
            </a:r>
            <a:endParaRPr lang="en-US" dirty="0">
              <a:solidFill>
                <a:srgbClr val="0824F2"/>
              </a:solidFill>
            </a:endParaRPr>
          </a:p>
        </p:txBody>
      </p:sp>
      <p:sp>
        <p:nvSpPr>
          <p:cNvPr id="566" name="TextBox 565"/>
          <p:cNvSpPr txBox="1"/>
          <p:nvPr/>
        </p:nvSpPr>
        <p:spPr>
          <a:xfrm>
            <a:off x="8305800" y="43550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824F2"/>
                </a:solidFill>
              </a:rPr>
              <a:t> … 32</a:t>
            </a:r>
            <a:endParaRPr lang="en-US" dirty="0">
              <a:solidFill>
                <a:srgbClr val="0824F2"/>
              </a:solidFill>
            </a:endParaRPr>
          </a:p>
        </p:txBody>
      </p:sp>
      <p:sp>
        <p:nvSpPr>
          <p:cNvPr id="567" name="TextBox 566"/>
          <p:cNvSpPr txBox="1"/>
          <p:nvPr/>
        </p:nvSpPr>
        <p:spPr>
          <a:xfrm>
            <a:off x="304800" y="38862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824F2"/>
                </a:solidFill>
              </a:rPr>
              <a:t>x</a:t>
            </a:r>
            <a:endParaRPr lang="en-US" dirty="0">
              <a:solidFill>
                <a:srgbClr val="0824F2"/>
              </a:solidFill>
            </a:endParaRPr>
          </a:p>
        </p:txBody>
      </p:sp>
      <p:sp>
        <p:nvSpPr>
          <p:cNvPr id="568" name="TextBox 567"/>
          <p:cNvSpPr txBox="1"/>
          <p:nvPr/>
        </p:nvSpPr>
        <p:spPr>
          <a:xfrm>
            <a:off x="152400" y="35168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824F2"/>
                </a:solidFill>
              </a:rPr>
              <a:t>A·x</a:t>
            </a:r>
            <a:endParaRPr lang="en-US" dirty="0">
              <a:solidFill>
                <a:srgbClr val="0824F2"/>
              </a:solidFill>
            </a:endParaRPr>
          </a:p>
        </p:txBody>
      </p:sp>
      <p:sp>
        <p:nvSpPr>
          <p:cNvPr id="569" name="TextBox 568"/>
          <p:cNvSpPr txBox="1"/>
          <p:nvPr/>
        </p:nvSpPr>
        <p:spPr>
          <a:xfrm>
            <a:off x="152400" y="3124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824F2"/>
                </a:solidFill>
              </a:rPr>
              <a:t>A</a:t>
            </a:r>
            <a:r>
              <a:rPr lang="en-US" sz="2000" b="1" baseline="30000" dirty="0" smtClean="0">
                <a:solidFill>
                  <a:srgbClr val="0824F2"/>
                </a:solidFill>
              </a:rPr>
              <a:t>2</a:t>
            </a:r>
            <a:r>
              <a:rPr lang="en-US" dirty="0" smtClean="0">
                <a:solidFill>
                  <a:srgbClr val="0824F2"/>
                </a:solidFill>
              </a:rPr>
              <a:t>·x</a:t>
            </a:r>
            <a:endParaRPr lang="en-US" dirty="0">
              <a:solidFill>
                <a:srgbClr val="0824F2"/>
              </a:solidFill>
            </a:endParaRPr>
          </a:p>
        </p:txBody>
      </p:sp>
      <p:sp>
        <p:nvSpPr>
          <p:cNvPr id="570" name="TextBox 569"/>
          <p:cNvSpPr txBox="1"/>
          <p:nvPr/>
        </p:nvSpPr>
        <p:spPr>
          <a:xfrm>
            <a:off x="152400" y="2743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824F2"/>
                </a:solidFill>
              </a:rPr>
              <a:t>A</a:t>
            </a:r>
            <a:r>
              <a:rPr lang="en-US" sz="2000" b="1" baseline="30000" dirty="0" smtClean="0">
                <a:solidFill>
                  <a:srgbClr val="0824F2"/>
                </a:solidFill>
              </a:rPr>
              <a:t>3</a:t>
            </a:r>
            <a:r>
              <a:rPr lang="en-US" dirty="0" smtClean="0">
                <a:solidFill>
                  <a:srgbClr val="0824F2"/>
                </a:solidFill>
              </a:rPr>
              <a:t>·x</a:t>
            </a:r>
            <a:endParaRPr lang="en-US" dirty="0">
              <a:solidFill>
                <a:srgbClr val="0824F2"/>
              </a:solidFill>
            </a:endParaRPr>
          </a:p>
        </p:txBody>
      </p:sp>
      <p:sp>
        <p:nvSpPr>
          <p:cNvPr id="52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Communication Avoiding Kernels:</a:t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Matrix Powers Kernel</a:t>
            </a:r>
            <a:r>
              <a:rPr lang="en-US" sz="2800" dirty="0" smtClean="0"/>
              <a:t> :</a:t>
            </a:r>
            <a:r>
              <a:rPr lang="en-US" sz="2800" dirty="0" smtClean="0">
                <a:sym typeface="Symbol"/>
              </a:rPr>
              <a:t> [</a:t>
            </a:r>
            <a:r>
              <a:rPr lang="en-US" sz="2800" dirty="0" smtClean="0"/>
              <a:t>Ax, A</a:t>
            </a:r>
            <a:r>
              <a:rPr lang="en-US" sz="2800" baseline="40000" dirty="0" smtClean="0"/>
              <a:t>2</a:t>
            </a:r>
            <a:r>
              <a:rPr lang="en-US" sz="2800" dirty="0" smtClean="0"/>
              <a:t>x, …, </a:t>
            </a:r>
            <a:r>
              <a:rPr lang="en-US" sz="2800" dirty="0" err="1" smtClean="0"/>
              <a:t>A</a:t>
            </a:r>
            <a:r>
              <a:rPr lang="en-US" sz="2800" baseline="40000" dirty="0" err="1" smtClean="0"/>
              <a:t>k</a:t>
            </a:r>
            <a:r>
              <a:rPr lang="en-US" sz="2800" dirty="0" err="1" smtClean="0"/>
              <a:t>x</a:t>
            </a:r>
            <a:r>
              <a:rPr lang="en-US" sz="2800" dirty="0" smtClean="0"/>
              <a:t>]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23" name="Straight Connector 522"/>
          <p:cNvCxnSpPr/>
          <p:nvPr/>
        </p:nvCxnSpPr>
        <p:spPr>
          <a:xfrm>
            <a:off x="228600" y="1371600"/>
            <a:ext cx="830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4" name="Content Placeholder 2"/>
          <p:cNvSpPr txBox="1">
            <a:spLocks/>
          </p:cNvSpPr>
          <p:nvPr/>
        </p:nvSpPr>
        <p:spPr>
          <a:xfrm>
            <a:off x="228600" y="1447800"/>
            <a:ext cx="89154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Replace k iterations of y =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x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 with [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Ax, A</a:t>
            </a:r>
            <a:r>
              <a:rPr kumimoji="0" lang="en-US" sz="3200" b="0" i="0" u="none" strike="noStrike" kern="1200" cap="none" spc="0" normalizeH="0" baseline="4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x, …,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3200" b="0" i="0" u="none" strike="noStrike" kern="1200" cap="none" spc="0" normalizeH="0" baseline="40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Example: A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tridiagonal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n=32, k=3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Right Triangle 521"/>
          <p:cNvSpPr/>
          <p:nvPr/>
        </p:nvSpPr>
        <p:spPr>
          <a:xfrm>
            <a:off x="1905000" y="2895600"/>
            <a:ext cx="838200" cy="1219200"/>
          </a:xfrm>
          <a:prstGeom prst="rtTriangl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1" name="Rectangle 520"/>
          <p:cNvSpPr/>
          <p:nvPr/>
        </p:nvSpPr>
        <p:spPr>
          <a:xfrm>
            <a:off x="762000" y="2895600"/>
            <a:ext cx="1143000" cy="1219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308"/>
          <p:cNvGrpSpPr/>
          <p:nvPr/>
        </p:nvGrpSpPr>
        <p:grpSpPr>
          <a:xfrm>
            <a:off x="762000" y="2895600"/>
            <a:ext cx="8077200" cy="1219200"/>
            <a:chOff x="-9144000" y="1447800"/>
            <a:chExt cx="28498800" cy="2895600"/>
          </a:xfrm>
        </p:grpSpPr>
        <p:grpSp>
          <p:nvGrpSpPr>
            <p:cNvPr id="3" name="Group 180"/>
            <p:cNvGrpSpPr/>
            <p:nvPr/>
          </p:nvGrpSpPr>
          <p:grpSpPr>
            <a:xfrm>
              <a:off x="-9144000" y="1447800"/>
              <a:ext cx="13868400" cy="2895600"/>
              <a:chOff x="914400" y="1447800"/>
              <a:chExt cx="13868400" cy="2895600"/>
            </a:xfrm>
          </p:grpSpPr>
          <p:grpSp>
            <p:nvGrpSpPr>
              <p:cNvPr id="4" name="Group 116"/>
              <p:cNvGrpSpPr/>
              <p:nvPr/>
            </p:nvGrpSpPr>
            <p:grpSpPr>
              <a:xfrm>
                <a:off x="914400" y="1447800"/>
                <a:ext cx="6553200" cy="2895600"/>
                <a:chOff x="914400" y="1447800"/>
                <a:chExt cx="6553200" cy="2895600"/>
              </a:xfrm>
            </p:grpSpPr>
            <p:grpSp>
              <p:nvGrpSpPr>
                <p:cNvPr id="5" name="Group 84"/>
                <p:cNvGrpSpPr/>
                <p:nvPr/>
              </p:nvGrpSpPr>
              <p:grpSpPr>
                <a:xfrm>
                  <a:off x="9144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6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7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8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53" name="Oval 5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4" name="Oval 5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9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59" name="Oval 5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0" name="Oval 5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0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1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67" name="Oval 6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8" name="Oval 6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2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65" name="Oval 6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6" name="Oval 6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13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4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5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83" name="Oval 8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4" name="Oval 8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6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81" name="Oval 8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2" name="Oval 8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7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8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77" name="Oval 7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8" name="Oval 7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9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75" name="Oval 7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6" name="Oval 7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20" name="Group 85"/>
                <p:cNvGrpSpPr/>
                <p:nvPr/>
              </p:nvGrpSpPr>
              <p:grpSpPr>
                <a:xfrm>
                  <a:off x="45720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21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22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23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15" name="Oval 11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16" name="Oval 11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24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13" name="Oval 11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14" name="Oval 11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25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26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09" name="Oval 10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10" name="Oval 10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27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07" name="Oval 10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08" name="Oval 10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28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29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30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01" name="Oval 10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02" name="Oval 10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31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99" name="Oval 9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00" name="Oval 9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32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33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95" name="Oval 9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96" name="Oval 9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34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93" name="Oval 9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94" name="Oval 9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35" name="Group 117"/>
              <p:cNvGrpSpPr/>
              <p:nvPr/>
            </p:nvGrpSpPr>
            <p:grpSpPr>
              <a:xfrm>
                <a:off x="8229600" y="1447800"/>
                <a:ext cx="6553200" cy="2895600"/>
                <a:chOff x="914400" y="1447800"/>
                <a:chExt cx="6553200" cy="2895600"/>
              </a:xfrm>
            </p:grpSpPr>
            <p:grpSp>
              <p:nvGrpSpPr>
                <p:cNvPr id="36" name="Group 84"/>
                <p:cNvGrpSpPr/>
                <p:nvPr/>
              </p:nvGrpSpPr>
              <p:grpSpPr>
                <a:xfrm>
                  <a:off x="9144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37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38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39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79" name="Oval 5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80" name="Oval 5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40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77" name="Oval 5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78" name="Oval 5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41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42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73" name="Oval 17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74" name="Oval 17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43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71" name="Oval 17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72" name="Oval 17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44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45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46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65" name="Oval 16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66" name="Oval 16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47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63" name="Oval 16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64" name="Oval 16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48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49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59" name="Oval 15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60" name="Oval 15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50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57" name="Oval 15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58" name="Oval 15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51" name="Group 85"/>
                <p:cNvGrpSpPr/>
                <p:nvPr/>
              </p:nvGrpSpPr>
              <p:grpSpPr>
                <a:xfrm>
                  <a:off x="45720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52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55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56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49" name="Oval 14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50" name="Oval 14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57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47" name="Oval 14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48" name="Oval 14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58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61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43" name="Oval 14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44" name="Oval 14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62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41" name="Oval 14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42" name="Oval 14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63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64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69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35" name="Oval 13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36" name="Oval 13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70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33" name="Oval 13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34" name="Oval 13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71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72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29" name="Oval 12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30" name="Oval 12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73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27" name="Oval 12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28" name="Oval 12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</p:grpSp>
        </p:grpSp>
        <p:grpSp>
          <p:nvGrpSpPr>
            <p:cNvPr id="74" name="Group 181"/>
            <p:cNvGrpSpPr/>
            <p:nvPr/>
          </p:nvGrpSpPr>
          <p:grpSpPr>
            <a:xfrm>
              <a:off x="5486400" y="1447800"/>
              <a:ext cx="13868400" cy="2895600"/>
              <a:chOff x="914400" y="1447800"/>
              <a:chExt cx="13868400" cy="2895600"/>
            </a:xfrm>
          </p:grpSpPr>
          <p:grpSp>
            <p:nvGrpSpPr>
              <p:cNvPr id="79" name="Group 116"/>
              <p:cNvGrpSpPr/>
              <p:nvPr/>
            </p:nvGrpSpPr>
            <p:grpSpPr>
              <a:xfrm>
                <a:off x="914400" y="1447800"/>
                <a:ext cx="6553200" cy="2895600"/>
                <a:chOff x="914400" y="1447800"/>
                <a:chExt cx="6553200" cy="2895600"/>
              </a:xfrm>
            </p:grpSpPr>
            <p:grpSp>
              <p:nvGrpSpPr>
                <p:cNvPr id="80" name="Group 84"/>
                <p:cNvGrpSpPr/>
                <p:nvPr/>
              </p:nvGrpSpPr>
              <p:grpSpPr>
                <a:xfrm>
                  <a:off x="9144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85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86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87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307" name="Oval 5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08" name="Oval 5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88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305" name="Oval 30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06" name="Oval 30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89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90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301" name="Oval 6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02" name="Oval 6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91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99" name="Oval 29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00" name="Oval 29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92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97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98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93" name="Oval 29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94" name="Oval 29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03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91" name="Oval 29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92" name="Oval 29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04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05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87" name="Oval 28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88" name="Oval 28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06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85" name="Oval 28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86" name="Oval 28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111" name="Group 85"/>
                <p:cNvGrpSpPr/>
                <p:nvPr/>
              </p:nvGrpSpPr>
              <p:grpSpPr>
                <a:xfrm>
                  <a:off x="45720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112" name="Group 24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17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18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77" name="Oval 27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78" name="Oval 27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19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75" name="Oval 27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76" name="Oval 27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20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21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71" name="Oval 27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72" name="Oval 27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22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69" name="Oval 26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70" name="Oval 26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123" name="Group 24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24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25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63" name="Oval 26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64" name="Oval 26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26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61" name="Oval 26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62" name="Oval 26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31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32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57" name="Oval 25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58" name="Oval 25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37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55" name="Oval 25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56" name="Oval 25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138" name="Group 117"/>
              <p:cNvGrpSpPr/>
              <p:nvPr/>
            </p:nvGrpSpPr>
            <p:grpSpPr>
              <a:xfrm>
                <a:off x="8229600" y="1447800"/>
                <a:ext cx="6553200" cy="2895600"/>
                <a:chOff x="914400" y="1447800"/>
                <a:chExt cx="6553200" cy="2895600"/>
              </a:xfrm>
            </p:grpSpPr>
            <p:grpSp>
              <p:nvGrpSpPr>
                <p:cNvPr id="139" name="Group 84"/>
                <p:cNvGrpSpPr/>
                <p:nvPr/>
              </p:nvGrpSpPr>
              <p:grpSpPr>
                <a:xfrm>
                  <a:off x="9144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140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45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46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45" name="Oval 5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46" name="Oval 5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51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43" name="Oval 5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44" name="Oval 5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52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53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39" name="Oval 23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40" name="Oval 23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54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37" name="Oval 23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38" name="Oval 23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155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56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61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31" name="Oval 23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32" name="Oval 23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62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29" name="Oval 22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30" name="Oval 22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67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68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25" name="Oval 22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26" name="Oval 22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69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23" name="Oval 22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24" name="Oval 22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170" name="Group 85"/>
                <p:cNvGrpSpPr/>
                <p:nvPr/>
              </p:nvGrpSpPr>
              <p:grpSpPr>
                <a:xfrm>
                  <a:off x="45720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175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76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81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15" name="Oval 21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16" name="Oval 21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82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13" name="Oval 21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14" name="Oval 21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83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84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09" name="Oval 20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10" name="Oval 20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85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07" name="Oval 20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08" name="Oval 20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186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87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88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01" name="Oval 20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02" name="Oval 20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89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99" name="Oval 19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00" name="Oval 19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90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91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95" name="Oval 19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96" name="Oval 19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92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93" name="Oval 19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94" name="Oval 19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</p:grpSp>
        </p:grpSp>
      </p:grpSp>
      <p:sp>
        <p:nvSpPr>
          <p:cNvPr id="565" name="TextBox 564"/>
          <p:cNvSpPr txBox="1"/>
          <p:nvPr/>
        </p:nvSpPr>
        <p:spPr>
          <a:xfrm>
            <a:off x="609600" y="4343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824F2"/>
                </a:solidFill>
              </a:rPr>
              <a:t>1   2   3   4 …</a:t>
            </a:r>
            <a:endParaRPr lang="en-US" dirty="0">
              <a:solidFill>
                <a:srgbClr val="0824F2"/>
              </a:solidFill>
            </a:endParaRPr>
          </a:p>
        </p:txBody>
      </p:sp>
      <p:sp>
        <p:nvSpPr>
          <p:cNvPr id="566" name="TextBox 565"/>
          <p:cNvSpPr txBox="1"/>
          <p:nvPr/>
        </p:nvSpPr>
        <p:spPr>
          <a:xfrm>
            <a:off x="8305800" y="43550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824F2"/>
                </a:solidFill>
              </a:rPr>
              <a:t> … 32</a:t>
            </a:r>
            <a:endParaRPr lang="en-US" dirty="0">
              <a:solidFill>
                <a:srgbClr val="0824F2"/>
              </a:solidFill>
            </a:endParaRPr>
          </a:p>
        </p:txBody>
      </p:sp>
      <p:sp>
        <p:nvSpPr>
          <p:cNvPr id="567" name="TextBox 566"/>
          <p:cNvSpPr txBox="1"/>
          <p:nvPr/>
        </p:nvSpPr>
        <p:spPr>
          <a:xfrm>
            <a:off x="304800" y="38862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824F2"/>
                </a:solidFill>
              </a:rPr>
              <a:t>x</a:t>
            </a:r>
            <a:endParaRPr lang="en-US" dirty="0">
              <a:solidFill>
                <a:srgbClr val="0824F2"/>
              </a:solidFill>
            </a:endParaRPr>
          </a:p>
        </p:txBody>
      </p:sp>
      <p:sp>
        <p:nvSpPr>
          <p:cNvPr id="568" name="TextBox 567"/>
          <p:cNvSpPr txBox="1"/>
          <p:nvPr/>
        </p:nvSpPr>
        <p:spPr>
          <a:xfrm>
            <a:off x="152400" y="35168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824F2"/>
                </a:solidFill>
              </a:rPr>
              <a:t>A·x</a:t>
            </a:r>
            <a:endParaRPr lang="en-US" dirty="0">
              <a:solidFill>
                <a:srgbClr val="0824F2"/>
              </a:solidFill>
            </a:endParaRPr>
          </a:p>
        </p:txBody>
      </p:sp>
      <p:sp>
        <p:nvSpPr>
          <p:cNvPr id="569" name="TextBox 568"/>
          <p:cNvSpPr txBox="1"/>
          <p:nvPr/>
        </p:nvSpPr>
        <p:spPr>
          <a:xfrm>
            <a:off x="152400" y="3124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824F2"/>
                </a:solidFill>
              </a:rPr>
              <a:t>A</a:t>
            </a:r>
            <a:r>
              <a:rPr lang="en-US" sz="2000" b="1" baseline="30000" dirty="0" smtClean="0">
                <a:solidFill>
                  <a:srgbClr val="0824F2"/>
                </a:solidFill>
              </a:rPr>
              <a:t>2</a:t>
            </a:r>
            <a:r>
              <a:rPr lang="en-US" dirty="0" smtClean="0">
                <a:solidFill>
                  <a:srgbClr val="0824F2"/>
                </a:solidFill>
              </a:rPr>
              <a:t>·x</a:t>
            </a:r>
            <a:endParaRPr lang="en-US" dirty="0">
              <a:solidFill>
                <a:srgbClr val="0824F2"/>
              </a:solidFill>
            </a:endParaRPr>
          </a:p>
        </p:txBody>
      </p:sp>
      <p:sp>
        <p:nvSpPr>
          <p:cNvPr id="570" name="TextBox 569"/>
          <p:cNvSpPr txBox="1"/>
          <p:nvPr/>
        </p:nvSpPr>
        <p:spPr>
          <a:xfrm>
            <a:off x="152400" y="2743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824F2"/>
                </a:solidFill>
              </a:rPr>
              <a:t>A</a:t>
            </a:r>
            <a:r>
              <a:rPr lang="en-US" sz="2000" b="1" baseline="30000" dirty="0" smtClean="0">
                <a:solidFill>
                  <a:srgbClr val="0824F2"/>
                </a:solidFill>
              </a:rPr>
              <a:t>3</a:t>
            </a:r>
            <a:r>
              <a:rPr lang="en-US" dirty="0" smtClean="0">
                <a:solidFill>
                  <a:srgbClr val="0824F2"/>
                </a:solidFill>
              </a:rPr>
              <a:t>·x</a:t>
            </a:r>
            <a:endParaRPr lang="en-US" dirty="0">
              <a:solidFill>
                <a:srgbClr val="0824F2"/>
              </a:solidFill>
            </a:endParaRPr>
          </a:p>
        </p:txBody>
      </p:sp>
      <p:sp>
        <p:nvSpPr>
          <p:cNvPr id="52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Communication Avoiding Kernels:</a:t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Matrix Powers Kernel</a:t>
            </a:r>
            <a:r>
              <a:rPr lang="en-US" sz="2800" dirty="0" smtClean="0"/>
              <a:t> :</a:t>
            </a:r>
            <a:r>
              <a:rPr lang="en-US" sz="2800" dirty="0" smtClean="0">
                <a:sym typeface="Symbol"/>
              </a:rPr>
              <a:t> [</a:t>
            </a:r>
            <a:r>
              <a:rPr lang="en-US" sz="2800" dirty="0" smtClean="0"/>
              <a:t>Ax, A</a:t>
            </a:r>
            <a:r>
              <a:rPr lang="en-US" sz="2800" baseline="40000" dirty="0" smtClean="0"/>
              <a:t>2</a:t>
            </a:r>
            <a:r>
              <a:rPr lang="en-US" sz="2800" dirty="0" smtClean="0"/>
              <a:t>x, …, </a:t>
            </a:r>
            <a:r>
              <a:rPr lang="en-US" sz="2800" dirty="0" err="1" smtClean="0"/>
              <a:t>A</a:t>
            </a:r>
            <a:r>
              <a:rPr lang="en-US" sz="2800" baseline="40000" dirty="0" err="1" smtClean="0"/>
              <a:t>k</a:t>
            </a:r>
            <a:r>
              <a:rPr lang="en-US" sz="2800" dirty="0" err="1" smtClean="0"/>
              <a:t>x</a:t>
            </a:r>
            <a:r>
              <a:rPr lang="en-US" sz="2800" dirty="0" smtClean="0"/>
              <a:t>]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24" name="Straight Connector 523"/>
          <p:cNvCxnSpPr/>
          <p:nvPr/>
        </p:nvCxnSpPr>
        <p:spPr>
          <a:xfrm>
            <a:off x="228600" y="1371600"/>
            <a:ext cx="830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9" name="Content Placeholder 2"/>
          <p:cNvSpPr txBox="1">
            <a:spLocks/>
          </p:cNvSpPr>
          <p:nvPr/>
        </p:nvSpPr>
        <p:spPr>
          <a:xfrm>
            <a:off x="228600" y="1447800"/>
            <a:ext cx="89154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Replace k iterations of y =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x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 with [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Ax, A</a:t>
            </a:r>
            <a:r>
              <a:rPr kumimoji="0" lang="en-US" sz="3200" b="0" i="0" u="none" strike="noStrike" kern="1200" cap="none" spc="0" normalizeH="0" baseline="4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x, …,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3200" b="0" i="0" u="none" strike="noStrike" kern="1200" cap="none" spc="0" normalizeH="0" baseline="40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Sequential Algorithm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Example: A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tridiagonal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n=32, k=3</a:t>
            </a:r>
          </a:p>
        </p:txBody>
      </p:sp>
      <p:sp>
        <p:nvSpPr>
          <p:cNvPr id="530" name="TextBox 529"/>
          <p:cNvSpPr txBox="1"/>
          <p:nvPr/>
        </p:nvSpPr>
        <p:spPr>
          <a:xfrm>
            <a:off x="990600" y="2514600"/>
            <a:ext cx="779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Step 1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Parallelogram 522"/>
          <p:cNvSpPr/>
          <p:nvPr/>
        </p:nvSpPr>
        <p:spPr>
          <a:xfrm flipH="1">
            <a:off x="1752600" y="2895600"/>
            <a:ext cx="3048000" cy="1219200"/>
          </a:xfrm>
          <a:prstGeom prst="parallelogram">
            <a:avLst>
              <a:gd name="adj" fmla="val 6847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2" name="Right Triangle 521"/>
          <p:cNvSpPr/>
          <p:nvPr/>
        </p:nvSpPr>
        <p:spPr>
          <a:xfrm>
            <a:off x="1905000" y="2895600"/>
            <a:ext cx="838200" cy="1219200"/>
          </a:xfrm>
          <a:prstGeom prst="rtTriangl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1" name="Rectangle 520"/>
          <p:cNvSpPr/>
          <p:nvPr/>
        </p:nvSpPr>
        <p:spPr>
          <a:xfrm>
            <a:off x="762000" y="2895600"/>
            <a:ext cx="1143000" cy="1219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308"/>
          <p:cNvGrpSpPr/>
          <p:nvPr/>
        </p:nvGrpSpPr>
        <p:grpSpPr>
          <a:xfrm>
            <a:off x="762000" y="2895600"/>
            <a:ext cx="8077200" cy="1219200"/>
            <a:chOff x="-9144000" y="1447800"/>
            <a:chExt cx="28498800" cy="2895600"/>
          </a:xfrm>
        </p:grpSpPr>
        <p:grpSp>
          <p:nvGrpSpPr>
            <p:cNvPr id="3" name="Group 180"/>
            <p:cNvGrpSpPr/>
            <p:nvPr/>
          </p:nvGrpSpPr>
          <p:grpSpPr>
            <a:xfrm>
              <a:off x="-9144000" y="1447800"/>
              <a:ext cx="13868400" cy="2895600"/>
              <a:chOff x="914400" y="1447800"/>
              <a:chExt cx="13868400" cy="2895600"/>
            </a:xfrm>
          </p:grpSpPr>
          <p:grpSp>
            <p:nvGrpSpPr>
              <p:cNvPr id="4" name="Group 116"/>
              <p:cNvGrpSpPr/>
              <p:nvPr/>
            </p:nvGrpSpPr>
            <p:grpSpPr>
              <a:xfrm>
                <a:off x="914400" y="1447800"/>
                <a:ext cx="6553200" cy="2895600"/>
                <a:chOff x="914400" y="1447800"/>
                <a:chExt cx="6553200" cy="2895600"/>
              </a:xfrm>
            </p:grpSpPr>
            <p:grpSp>
              <p:nvGrpSpPr>
                <p:cNvPr id="5" name="Group 84"/>
                <p:cNvGrpSpPr/>
                <p:nvPr/>
              </p:nvGrpSpPr>
              <p:grpSpPr>
                <a:xfrm>
                  <a:off x="9144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6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7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8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53" name="Oval 5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4" name="Oval 5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9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59" name="Oval 5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0" name="Oval 5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0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1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67" name="Oval 6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8" name="Oval 6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2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65" name="Oval 6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6" name="Oval 6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13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4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5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83" name="Oval 8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4" name="Oval 8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6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81" name="Oval 8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2" name="Oval 8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7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8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77" name="Oval 7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8" name="Oval 7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9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75" name="Oval 7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6" name="Oval 7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20" name="Group 85"/>
                <p:cNvGrpSpPr/>
                <p:nvPr/>
              </p:nvGrpSpPr>
              <p:grpSpPr>
                <a:xfrm>
                  <a:off x="45720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21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22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23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15" name="Oval 11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16" name="Oval 11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24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13" name="Oval 11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14" name="Oval 11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25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26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09" name="Oval 10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10" name="Oval 10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27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07" name="Oval 10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08" name="Oval 10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28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29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30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01" name="Oval 10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02" name="Oval 10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31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99" name="Oval 9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00" name="Oval 9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32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33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95" name="Oval 9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96" name="Oval 9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34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93" name="Oval 9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94" name="Oval 9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35" name="Group 117"/>
              <p:cNvGrpSpPr/>
              <p:nvPr/>
            </p:nvGrpSpPr>
            <p:grpSpPr>
              <a:xfrm>
                <a:off x="8229600" y="1447800"/>
                <a:ext cx="6553200" cy="2895600"/>
                <a:chOff x="914400" y="1447800"/>
                <a:chExt cx="6553200" cy="2895600"/>
              </a:xfrm>
            </p:grpSpPr>
            <p:grpSp>
              <p:nvGrpSpPr>
                <p:cNvPr id="36" name="Group 84"/>
                <p:cNvGrpSpPr/>
                <p:nvPr/>
              </p:nvGrpSpPr>
              <p:grpSpPr>
                <a:xfrm>
                  <a:off x="9144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37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38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39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79" name="Oval 5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80" name="Oval 5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40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77" name="Oval 5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78" name="Oval 5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41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42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73" name="Oval 17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74" name="Oval 17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43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71" name="Oval 17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72" name="Oval 17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44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45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46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65" name="Oval 16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66" name="Oval 16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47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63" name="Oval 16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64" name="Oval 16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48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49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59" name="Oval 15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60" name="Oval 15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50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57" name="Oval 15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58" name="Oval 15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51" name="Group 85"/>
                <p:cNvGrpSpPr/>
                <p:nvPr/>
              </p:nvGrpSpPr>
              <p:grpSpPr>
                <a:xfrm>
                  <a:off x="45720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52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55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56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49" name="Oval 14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50" name="Oval 14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57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47" name="Oval 14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48" name="Oval 14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58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61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43" name="Oval 14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44" name="Oval 14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62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41" name="Oval 14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42" name="Oval 14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63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64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69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35" name="Oval 13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36" name="Oval 13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70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33" name="Oval 13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34" name="Oval 13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71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72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29" name="Oval 12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30" name="Oval 12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73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27" name="Oval 12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28" name="Oval 12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</p:grpSp>
        </p:grpSp>
        <p:grpSp>
          <p:nvGrpSpPr>
            <p:cNvPr id="74" name="Group 181"/>
            <p:cNvGrpSpPr/>
            <p:nvPr/>
          </p:nvGrpSpPr>
          <p:grpSpPr>
            <a:xfrm>
              <a:off x="5486400" y="1447800"/>
              <a:ext cx="13868400" cy="2895600"/>
              <a:chOff x="914400" y="1447800"/>
              <a:chExt cx="13868400" cy="2895600"/>
            </a:xfrm>
          </p:grpSpPr>
          <p:grpSp>
            <p:nvGrpSpPr>
              <p:cNvPr id="79" name="Group 116"/>
              <p:cNvGrpSpPr/>
              <p:nvPr/>
            </p:nvGrpSpPr>
            <p:grpSpPr>
              <a:xfrm>
                <a:off x="914400" y="1447800"/>
                <a:ext cx="6553200" cy="2895600"/>
                <a:chOff x="914400" y="1447800"/>
                <a:chExt cx="6553200" cy="2895600"/>
              </a:xfrm>
            </p:grpSpPr>
            <p:grpSp>
              <p:nvGrpSpPr>
                <p:cNvPr id="80" name="Group 84"/>
                <p:cNvGrpSpPr/>
                <p:nvPr/>
              </p:nvGrpSpPr>
              <p:grpSpPr>
                <a:xfrm>
                  <a:off x="9144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85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86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87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307" name="Oval 5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08" name="Oval 5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88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305" name="Oval 30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06" name="Oval 30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89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90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301" name="Oval 6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02" name="Oval 6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91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99" name="Oval 29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00" name="Oval 29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92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97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98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93" name="Oval 29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94" name="Oval 29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03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91" name="Oval 29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92" name="Oval 29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04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05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87" name="Oval 28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88" name="Oval 28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06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85" name="Oval 28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86" name="Oval 28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111" name="Group 85"/>
                <p:cNvGrpSpPr/>
                <p:nvPr/>
              </p:nvGrpSpPr>
              <p:grpSpPr>
                <a:xfrm>
                  <a:off x="45720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112" name="Group 24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17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18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77" name="Oval 27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78" name="Oval 27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19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75" name="Oval 27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76" name="Oval 27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20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21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71" name="Oval 27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72" name="Oval 27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22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69" name="Oval 26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70" name="Oval 26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123" name="Group 24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24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25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63" name="Oval 26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64" name="Oval 26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26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61" name="Oval 26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62" name="Oval 26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31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32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57" name="Oval 25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58" name="Oval 25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37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55" name="Oval 25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56" name="Oval 25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138" name="Group 117"/>
              <p:cNvGrpSpPr/>
              <p:nvPr/>
            </p:nvGrpSpPr>
            <p:grpSpPr>
              <a:xfrm>
                <a:off x="8229600" y="1447800"/>
                <a:ext cx="6553200" cy="2895600"/>
                <a:chOff x="914400" y="1447800"/>
                <a:chExt cx="6553200" cy="2895600"/>
              </a:xfrm>
            </p:grpSpPr>
            <p:grpSp>
              <p:nvGrpSpPr>
                <p:cNvPr id="139" name="Group 84"/>
                <p:cNvGrpSpPr/>
                <p:nvPr/>
              </p:nvGrpSpPr>
              <p:grpSpPr>
                <a:xfrm>
                  <a:off x="9144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140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45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46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45" name="Oval 5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46" name="Oval 5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51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43" name="Oval 5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44" name="Oval 5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52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53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39" name="Oval 23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40" name="Oval 23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54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37" name="Oval 23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38" name="Oval 23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155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56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61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31" name="Oval 23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32" name="Oval 23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62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29" name="Oval 22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30" name="Oval 22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67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68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25" name="Oval 22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26" name="Oval 22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69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23" name="Oval 22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24" name="Oval 22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170" name="Group 85"/>
                <p:cNvGrpSpPr/>
                <p:nvPr/>
              </p:nvGrpSpPr>
              <p:grpSpPr>
                <a:xfrm>
                  <a:off x="45720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175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76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81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15" name="Oval 21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16" name="Oval 21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82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13" name="Oval 21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14" name="Oval 21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83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84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09" name="Oval 20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10" name="Oval 20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85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07" name="Oval 20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08" name="Oval 20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186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87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88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01" name="Oval 20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02" name="Oval 20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89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99" name="Oval 19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00" name="Oval 19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90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91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95" name="Oval 19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96" name="Oval 19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92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93" name="Oval 19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94" name="Oval 19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</p:grpSp>
        </p:grpSp>
      </p:grpSp>
      <p:sp>
        <p:nvSpPr>
          <p:cNvPr id="565" name="TextBox 564"/>
          <p:cNvSpPr txBox="1"/>
          <p:nvPr/>
        </p:nvSpPr>
        <p:spPr>
          <a:xfrm>
            <a:off x="609600" y="4343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824F2"/>
                </a:solidFill>
              </a:rPr>
              <a:t>1   2   3   4 …</a:t>
            </a:r>
            <a:endParaRPr lang="en-US" dirty="0">
              <a:solidFill>
                <a:srgbClr val="0824F2"/>
              </a:solidFill>
            </a:endParaRPr>
          </a:p>
        </p:txBody>
      </p:sp>
      <p:sp>
        <p:nvSpPr>
          <p:cNvPr id="566" name="TextBox 565"/>
          <p:cNvSpPr txBox="1"/>
          <p:nvPr/>
        </p:nvSpPr>
        <p:spPr>
          <a:xfrm>
            <a:off x="8305800" y="43550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824F2"/>
                </a:solidFill>
              </a:rPr>
              <a:t> … 32</a:t>
            </a:r>
            <a:endParaRPr lang="en-US" dirty="0">
              <a:solidFill>
                <a:srgbClr val="0824F2"/>
              </a:solidFill>
            </a:endParaRPr>
          </a:p>
        </p:txBody>
      </p:sp>
      <p:sp>
        <p:nvSpPr>
          <p:cNvPr id="567" name="TextBox 566"/>
          <p:cNvSpPr txBox="1"/>
          <p:nvPr/>
        </p:nvSpPr>
        <p:spPr>
          <a:xfrm>
            <a:off x="304800" y="38862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824F2"/>
                </a:solidFill>
              </a:rPr>
              <a:t>x</a:t>
            </a:r>
            <a:endParaRPr lang="en-US" dirty="0">
              <a:solidFill>
                <a:srgbClr val="0824F2"/>
              </a:solidFill>
            </a:endParaRPr>
          </a:p>
        </p:txBody>
      </p:sp>
      <p:sp>
        <p:nvSpPr>
          <p:cNvPr id="568" name="TextBox 567"/>
          <p:cNvSpPr txBox="1"/>
          <p:nvPr/>
        </p:nvSpPr>
        <p:spPr>
          <a:xfrm>
            <a:off x="152400" y="35168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824F2"/>
                </a:solidFill>
              </a:rPr>
              <a:t>A·x</a:t>
            </a:r>
            <a:endParaRPr lang="en-US" dirty="0">
              <a:solidFill>
                <a:srgbClr val="0824F2"/>
              </a:solidFill>
            </a:endParaRPr>
          </a:p>
        </p:txBody>
      </p:sp>
      <p:sp>
        <p:nvSpPr>
          <p:cNvPr id="569" name="TextBox 568"/>
          <p:cNvSpPr txBox="1"/>
          <p:nvPr/>
        </p:nvSpPr>
        <p:spPr>
          <a:xfrm>
            <a:off x="152400" y="3124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824F2"/>
                </a:solidFill>
              </a:rPr>
              <a:t>A</a:t>
            </a:r>
            <a:r>
              <a:rPr lang="en-US" sz="2000" b="1" baseline="30000" dirty="0" smtClean="0">
                <a:solidFill>
                  <a:srgbClr val="0824F2"/>
                </a:solidFill>
              </a:rPr>
              <a:t>2</a:t>
            </a:r>
            <a:r>
              <a:rPr lang="en-US" dirty="0" smtClean="0">
                <a:solidFill>
                  <a:srgbClr val="0824F2"/>
                </a:solidFill>
              </a:rPr>
              <a:t>·x</a:t>
            </a:r>
            <a:endParaRPr lang="en-US" dirty="0">
              <a:solidFill>
                <a:srgbClr val="0824F2"/>
              </a:solidFill>
            </a:endParaRPr>
          </a:p>
        </p:txBody>
      </p:sp>
      <p:sp>
        <p:nvSpPr>
          <p:cNvPr id="570" name="TextBox 569"/>
          <p:cNvSpPr txBox="1"/>
          <p:nvPr/>
        </p:nvSpPr>
        <p:spPr>
          <a:xfrm>
            <a:off x="152400" y="2743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824F2"/>
                </a:solidFill>
              </a:rPr>
              <a:t>A</a:t>
            </a:r>
            <a:r>
              <a:rPr lang="en-US" sz="2000" b="1" baseline="30000" dirty="0" smtClean="0">
                <a:solidFill>
                  <a:srgbClr val="0824F2"/>
                </a:solidFill>
              </a:rPr>
              <a:t>3</a:t>
            </a:r>
            <a:r>
              <a:rPr lang="en-US" dirty="0" smtClean="0">
                <a:solidFill>
                  <a:srgbClr val="0824F2"/>
                </a:solidFill>
              </a:rPr>
              <a:t>·x</a:t>
            </a:r>
            <a:endParaRPr lang="en-US" dirty="0">
              <a:solidFill>
                <a:srgbClr val="0824F2"/>
              </a:solidFill>
            </a:endParaRPr>
          </a:p>
        </p:txBody>
      </p:sp>
      <p:sp>
        <p:nvSpPr>
          <p:cNvPr id="52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Communication Avoiding Kernels:</a:t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Matrix Powers Kernel</a:t>
            </a:r>
            <a:r>
              <a:rPr lang="en-US" sz="2800" dirty="0" smtClean="0"/>
              <a:t> :</a:t>
            </a:r>
            <a:r>
              <a:rPr lang="en-US" sz="2800" dirty="0" smtClean="0">
                <a:sym typeface="Symbol"/>
              </a:rPr>
              <a:t> [</a:t>
            </a:r>
            <a:r>
              <a:rPr lang="en-US" sz="2800" dirty="0" smtClean="0"/>
              <a:t>Ax, A</a:t>
            </a:r>
            <a:r>
              <a:rPr lang="en-US" sz="2800" baseline="40000" dirty="0" smtClean="0"/>
              <a:t>2</a:t>
            </a:r>
            <a:r>
              <a:rPr lang="en-US" sz="2800" dirty="0" smtClean="0"/>
              <a:t>x, …, </a:t>
            </a:r>
            <a:r>
              <a:rPr lang="en-US" sz="2800" dirty="0" err="1" smtClean="0"/>
              <a:t>A</a:t>
            </a:r>
            <a:r>
              <a:rPr lang="en-US" sz="2800" baseline="40000" dirty="0" err="1" smtClean="0"/>
              <a:t>k</a:t>
            </a:r>
            <a:r>
              <a:rPr lang="en-US" sz="2800" dirty="0" err="1" smtClean="0"/>
              <a:t>x</a:t>
            </a:r>
            <a:r>
              <a:rPr lang="en-US" sz="2800" dirty="0" smtClean="0"/>
              <a:t>]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29" name="Straight Connector 528"/>
          <p:cNvCxnSpPr/>
          <p:nvPr/>
        </p:nvCxnSpPr>
        <p:spPr>
          <a:xfrm>
            <a:off x="228600" y="1371600"/>
            <a:ext cx="830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0" name="Content Placeholder 2"/>
          <p:cNvSpPr txBox="1">
            <a:spLocks/>
          </p:cNvSpPr>
          <p:nvPr/>
        </p:nvSpPr>
        <p:spPr>
          <a:xfrm>
            <a:off x="228600" y="1447800"/>
            <a:ext cx="89154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Replace k iterations of y =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x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 with [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Ax, A</a:t>
            </a:r>
            <a:r>
              <a:rPr kumimoji="0" lang="en-US" sz="3200" b="0" i="0" u="none" strike="noStrike" kern="1200" cap="none" spc="0" normalizeH="0" baseline="4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x, …,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3200" b="0" i="0" u="none" strike="noStrike" kern="1200" cap="none" spc="0" normalizeH="0" baseline="40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Sequential Algorithm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Example: A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tridiagonal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n=32, k=3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35" name="TextBox 534"/>
          <p:cNvSpPr txBox="1"/>
          <p:nvPr/>
        </p:nvSpPr>
        <p:spPr>
          <a:xfrm>
            <a:off x="990600" y="2514600"/>
            <a:ext cx="779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Step 1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36" name="TextBox 535"/>
          <p:cNvSpPr txBox="1"/>
          <p:nvPr/>
        </p:nvSpPr>
        <p:spPr>
          <a:xfrm>
            <a:off x="2667000" y="2514600"/>
            <a:ext cx="824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Step  2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293051-DFCA-41C4-B519-7E8337936010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7411" name="Rectangle 5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6388"/>
            <a:ext cx="8305800" cy="4254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avoid communication? (1/2)</a:t>
            </a:r>
          </a:p>
        </p:txBody>
      </p:sp>
      <p:sp>
        <p:nvSpPr>
          <p:cNvPr id="17412" name="Rectangle 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09600" y="914400"/>
            <a:ext cx="8272463" cy="2322513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sz="2800" dirty="0" smtClean="0"/>
              <a:t>Algorithms have two costs:</a:t>
            </a:r>
          </a:p>
          <a:p>
            <a:pPr>
              <a:buFontTx/>
              <a:buAutoNum type="arabicPeriod"/>
            </a:pPr>
            <a:r>
              <a:rPr lang="en-US" sz="2800" dirty="0" smtClean="0"/>
              <a:t>Arithmetic (FLOPS)</a:t>
            </a:r>
          </a:p>
          <a:p>
            <a:pPr>
              <a:buFontTx/>
              <a:buAutoNum type="arabicPeriod"/>
            </a:pPr>
            <a:r>
              <a:rPr lang="en-US" sz="2800" dirty="0" smtClean="0"/>
              <a:t>Communication: moving data between </a:t>
            </a:r>
          </a:p>
          <a:p>
            <a:pPr lvl="1"/>
            <a:r>
              <a:rPr lang="en-US" sz="2400" dirty="0" smtClean="0"/>
              <a:t>levels of a memory hierarchy (sequential case) </a:t>
            </a:r>
          </a:p>
          <a:p>
            <a:pPr lvl="1"/>
            <a:r>
              <a:rPr lang="en-US" sz="2400" dirty="0" smtClean="0"/>
              <a:t>processors over a network (parallel case). </a:t>
            </a:r>
          </a:p>
        </p:txBody>
      </p:sp>
      <p:grpSp>
        <p:nvGrpSpPr>
          <p:cNvPr id="2" name="Group 94"/>
          <p:cNvGrpSpPr>
            <a:grpSpLocks/>
          </p:cNvGrpSpPr>
          <p:nvPr/>
        </p:nvGrpSpPr>
        <p:grpSpPr bwMode="auto">
          <a:xfrm>
            <a:off x="933450" y="3640138"/>
            <a:ext cx="3551238" cy="2608262"/>
            <a:chOff x="2710" y="1618"/>
            <a:chExt cx="2422" cy="1779"/>
          </a:xfrm>
        </p:grpSpPr>
        <p:sp>
          <p:nvSpPr>
            <p:cNvPr id="17423" name="AutoShape 76"/>
            <p:cNvSpPr>
              <a:spLocks noChangeArrowheads="1"/>
            </p:cNvSpPr>
            <p:nvPr/>
          </p:nvSpPr>
          <p:spPr bwMode="auto">
            <a:xfrm>
              <a:off x="3418" y="1618"/>
              <a:ext cx="1036" cy="714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CPU</a:t>
              </a:r>
            </a:p>
            <a:p>
              <a:pPr algn="ctr"/>
              <a:r>
                <a:rPr lang="en-US">
                  <a:solidFill>
                    <a:schemeClr val="tx1"/>
                  </a:solidFill>
                </a:rPr>
                <a:t>Cache</a:t>
              </a:r>
            </a:p>
          </p:txBody>
        </p:sp>
        <p:sp>
          <p:nvSpPr>
            <p:cNvPr id="17424" name="AutoShape 77"/>
            <p:cNvSpPr>
              <a:spLocks noChangeArrowheads="1"/>
            </p:cNvSpPr>
            <p:nvPr/>
          </p:nvSpPr>
          <p:spPr bwMode="auto">
            <a:xfrm flipV="1">
              <a:off x="2710" y="2578"/>
              <a:ext cx="2422" cy="81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15 w 21600"/>
                <a:gd name="T13" fmla="*/ 4431 h 21600"/>
                <a:gd name="T14" fmla="*/ 17185 w 21600"/>
                <a:gd name="T15" fmla="*/ 1716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235" y="21600"/>
                  </a:lnTo>
                  <a:lnTo>
                    <a:pt x="1636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FF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DRAM</a:t>
              </a:r>
            </a:p>
          </p:txBody>
        </p:sp>
        <p:sp>
          <p:nvSpPr>
            <p:cNvPr id="17425" name="AutoShape 78"/>
            <p:cNvSpPr>
              <a:spLocks noChangeArrowheads="1"/>
            </p:cNvSpPr>
            <p:nvPr/>
          </p:nvSpPr>
          <p:spPr bwMode="auto">
            <a:xfrm>
              <a:off x="3792" y="2332"/>
              <a:ext cx="274" cy="246"/>
            </a:xfrm>
            <a:prstGeom prst="upDownArrow">
              <a:avLst>
                <a:gd name="adj1" fmla="val 50000"/>
                <a:gd name="adj2" fmla="val 20000"/>
              </a:avLst>
            </a:prstGeom>
            <a:solidFill>
              <a:srgbClr val="0000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96"/>
          <p:cNvGrpSpPr>
            <a:grpSpLocks/>
          </p:cNvGrpSpPr>
          <p:nvPr/>
        </p:nvGrpSpPr>
        <p:grpSpPr bwMode="auto">
          <a:xfrm>
            <a:off x="4984750" y="3640138"/>
            <a:ext cx="3135313" cy="2617787"/>
            <a:chOff x="530" y="2195"/>
            <a:chExt cx="1975" cy="1649"/>
          </a:xfrm>
        </p:grpSpPr>
        <p:sp>
          <p:nvSpPr>
            <p:cNvPr id="17415" name="AutoShape 86"/>
            <p:cNvSpPr>
              <a:spLocks noChangeArrowheads="1"/>
            </p:cNvSpPr>
            <p:nvPr/>
          </p:nvSpPr>
          <p:spPr bwMode="auto">
            <a:xfrm>
              <a:off x="530" y="2195"/>
              <a:ext cx="699" cy="482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</a:rPr>
                <a:t>CPU</a:t>
              </a:r>
            </a:p>
            <a:p>
              <a:pPr algn="ctr"/>
              <a:r>
                <a:rPr lang="en-US" sz="1600">
                  <a:solidFill>
                    <a:schemeClr val="tx1"/>
                  </a:solidFill>
                </a:rPr>
                <a:t>DRAM</a:t>
              </a:r>
            </a:p>
          </p:txBody>
        </p:sp>
        <p:sp>
          <p:nvSpPr>
            <p:cNvPr id="17416" name="AutoShape 87"/>
            <p:cNvSpPr>
              <a:spLocks noChangeArrowheads="1"/>
            </p:cNvSpPr>
            <p:nvPr/>
          </p:nvSpPr>
          <p:spPr bwMode="auto">
            <a:xfrm>
              <a:off x="699" y="2677"/>
              <a:ext cx="344" cy="685"/>
            </a:xfrm>
            <a:prstGeom prst="upDownArrow">
              <a:avLst>
                <a:gd name="adj1" fmla="val 50000"/>
                <a:gd name="adj2" fmla="val 39826"/>
              </a:avLst>
            </a:prstGeom>
            <a:solidFill>
              <a:srgbClr val="0000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7" name="AutoShape 88"/>
            <p:cNvSpPr>
              <a:spLocks noChangeArrowheads="1"/>
            </p:cNvSpPr>
            <p:nvPr/>
          </p:nvSpPr>
          <p:spPr bwMode="auto">
            <a:xfrm>
              <a:off x="1806" y="3362"/>
              <a:ext cx="699" cy="482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</a:rPr>
                <a:t>CPU</a:t>
              </a:r>
            </a:p>
            <a:p>
              <a:pPr algn="ctr"/>
              <a:r>
                <a:rPr lang="en-US" sz="1600">
                  <a:solidFill>
                    <a:schemeClr val="tx1"/>
                  </a:solidFill>
                </a:rPr>
                <a:t>DRAM</a:t>
              </a:r>
            </a:p>
          </p:txBody>
        </p:sp>
        <p:sp>
          <p:nvSpPr>
            <p:cNvPr id="17418" name="AutoShape 89"/>
            <p:cNvSpPr>
              <a:spLocks noChangeArrowheads="1"/>
            </p:cNvSpPr>
            <p:nvPr/>
          </p:nvSpPr>
          <p:spPr bwMode="auto">
            <a:xfrm>
              <a:off x="530" y="3362"/>
              <a:ext cx="699" cy="482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</a:rPr>
                <a:t>CPU</a:t>
              </a:r>
            </a:p>
            <a:p>
              <a:pPr algn="ctr"/>
              <a:r>
                <a:rPr lang="en-US" sz="1600">
                  <a:solidFill>
                    <a:schemeClr val="tx1"/>
                  </a:solidFill>
                </a:rPr>
                <a:t>DRAM</a:t>
              </a:r>
            </a:p>
          </p:txBody>
        </p:sp>
        <p:sp>
          <p:nvSpPr>
            <p:cNvPr id="17419" name="AutoShape 90"/>
            <p:cNvSpPr>
              <a:spLocks noChangeArrowheads="1"/>
            </p:cNvSpPr>
            <p:nvPr/>
          </p:nvSpPr>
          <p:spPr bwMode="auto">
            <a:xfrm>
              <a:off x="1806" y="2195"/>
              <a:ext cx="699" cy="482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</a:rPr>
                <a:t>CPU</a:t>
              </a:r>
            </a:p>
            <a:p>
              <a:pPr algn="ctr"/>
              <a:r>
                <a:rPr lang="en-US" sz="1600">
                  <a:solidFill>
                    <a:schemeClr val="tx1"/>
                  </a:solidFill>
                </a:rPr>
                <a:t>DRAM</a:t>
              </a:r>
            </a:p>
          </p:txBody>
        </p:sp>
        <p:sp>
          <p:nvSpPr>
            <p:cNvPr id="17420" name="AutoShape 91"/>
            <p:cNvSpPr>
              <a:spLocks noChangeArrowheads="1"/>
            </p:cNvSpPr>
            <p:nvPr/>
          </p:nvSpPr>
          <p:spPr bwMode="auto">
            <a:xfrm>
              <a:off x="1983" y="2673"/>
              <a:ext cx="344" cy="685"/>
            </a:xfrm>
            <a:prstGeom prst="upDownArrow">
              <a:avLst>
                <a:gd name="adj1" fmla="val 50000"/>
                <a:gd name="adj2" fmla="val 39826"/>
              </a:avLst>
            </a:prstGeom>
            <a:solidFill>
              <a:srgbClr val="0000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1" name="AutoShape 92"/>
            <p:cNvSpPr>
              <a:spLocks noChangeArrowheads="1"/>
            </p:cNvSpPr>
            <p:nvPr/>
          </p:nvSpPr>
          <p:spPr bwMode="auto">
            <a:xfrm rot="-5400000">
              <a:off x="1347" y="2149"/>
              <a:ext cx="344" cy="685"/>
            </a:xfrm>
            <a:prstGeom prst="upDownArrow">
              <a:avLst>
                <a:gd name="adj1" fmla="val 50000"/>
                <a:gd name="adj2" fmla="val 39826"/>
              </a:avLst>
            </a:prstGeom>
            <a:solidFill>
              <a:srgbClr val="0000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2" name="AutoShape 93"/>
            <p:cNvSpPr>
              <a:spLocks noChangeArrowheads="1"/>
            </p:cNvSpPr>
            <p:nvPr/>
          </p:nvSpPr>
          <p:spPr bwMode="auto">
            <a:xfrm rot="-5400000">
              <a:off x="1343" y="3322"/>
              <a:ext cx="344" cy="686"/>
            </a:xfrm>
            <a:prstGeom prst="upDownArrow">
              <a:avLst>
                <a:gd name="adj1" fmla="val 50000"/>
                <a:gd name="adj2" fmla="val 39884"/>
              </a:avLst>
            </a:prstGeom>
            <a:solidFill>
              <a:srgbClr val="0000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18" name="Straight Connector 17"/>
          <p:cNvCxnSpPr/>
          <p:nvPr/>
        </p:nvCxnSpPr>
        <p:spPr>
          <a:xfrm>
            <a:off x="381000" y="838200"/>
            <a:ext cx="830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Parallelogram 523"/>
          <p:cNvSpPr/>
          <p:nvPr/>
        </p:nvSpPr>
        <p:spPr>
          <a:xfrm flipH="1">
            <a:off x="3962400" y="2895600"/>
            <a:ext cx="2895600" cy="1219200"/>
          </a:xfrm>
          <a:prstGeom prst="parallelogram">
            <a:avLst>
              <a:gd name="adj" fmla="val 68478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3" name="Parallelogram 522"/>
          <p:cNvSpPr/>
          <p:nvPr/>
        </p:nvSpPr>
        <p:spPr>
          <a:xfrm flipH="1">
            <a:off x="1752600" y="2895600"/>
            <a:ext cx="3048000" cy="1219200"/>
          </a:xfrm>
          <a:prstGeom prst="parallelogram">
            <a:avLst>
              <a:gd name="adj" fmla="val 6847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2" name="Right Triangle 521"/>
          <p:cNvSpPr/>
          <p:nvPr/>
        </p:nvSpPr>
        <p:spPr>
          <a:xfrm>
            <a:off x="1905000" y="2895600"/>
            <a:ext cx="838200" cy="1219200"/>
          </a:xfrm>
          <a:prstGeom prst="rtTriangl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1" name="Rectangle 520"/>
          <p:cNvSpPr/>
          <p:nvPr/>
        </p:nvSpPr>
        <p:spPr>
          <a:xfrm>
            <a:off x="762000" y="2895600"/>
            <a:ext cx="1143000" cy="1219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308"/>
          <p:cNvGrpSpPr/>
          <p:nvPr/>
        </p:nvGrpSpPr>
        <p:grpSpPr>
          <a:xfrm>
            <a:off x="762000" y="2895600"/>
            <a:ext cx="8077200" cy="1219200"/>
            <a:chOff x="-9144000" y="1447800"/>
            <a:chExt cx="28498800" cy="2895600"/>
          </a:xfrm>
        </p:grpSpPr>
        <p:grpSp>
          <p:nvGrpSpPr>
            <p:cNvPr id="3" name="Group 180"/>
            <p:cNvGrpSpPr/>
            <p:nvPr/>
          </p:nvGrpSpPr>
          <p:grpSpPr>
            <a:xfrm>
              <a:off x="-9144000" y="1447800"/>
              <a:ext cx="13868400" cy="2895600"/>
              <a:chOff x="914400" y="1447800"/>
              <a:chExt cx="13868400" cy="2895600"/>
            </a:xfrm>
          </p:grpSpPr>
          <p:grpSp>
            <p:nvGrpSpPr>
              <p:cNvPr id="4" name="Group 116"/>
              <p:cNvGrpSpPr/>
              <p:nvPr/>
            </p:nvGrpSpPr>
            <p:grpSpPr>
              <a:xfrm>
                <a:off x="914400" y="1447800"/>
                <a:ext cx="6553200" cy="2895600"/>
                <a:chOff x="914400" y="1447800"/>
                <a:chExt cx="6553200" cy="2895600"/>
              </a:xfrm>
            </p:grpSpPr>
            <p:grpSp>
              <p:nvGrpSpPr>
                <p:cNvPr id="5" name="Group 84"/>
                <p:cNvGrpSpPr/>
                <p:nvPr/>
              </p:nvGrpSpPr>
              <p:grpSpPr>
                <a:xfrm>
                  <a:off x="9144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6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7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8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53" name="Oval 5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4" name="Oval 5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9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59" name="Oval 5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0" name="Oval 5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0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1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67" name="Oval 6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8" name="Oval 6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2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65" name="Oval 6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6" name="Oval 6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13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4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5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83" name="Oval 8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4" name="Oval 8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6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81" name="Oval 8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2" name="Oval 8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7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8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77" name="Oval 7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8" name="Oval 7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9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75" name="Oval 7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6" name="Oval 7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20" name="Group 85"/>
                <p:cNvGrpSpPr/>
                <p:nvPr/>
              </p:nvGrpSpPr>
              <p:grpSpPr>
                <a:xfrm>
                  <a:off x="45720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21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22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23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15" name="Oval 11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16" name="Oval 11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24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13" name="Oval 11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14" name="Oval 11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25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26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09" name="Oval 10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10" name="Oval 10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27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07" name="Oval 10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08" name="Oval 10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28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29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30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01" name="Oval 10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02" name="Oval 10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31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99" name="Oval 9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00" name="Oval 9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32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33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95" name="Oval 9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96" name="Oval 9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34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93" name="Oval 9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94" name="Oval 9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35" name="Group 117"/>
              <p:cNvGrpSpPr/>
              <p:nvPr/>
            </p:nvGrpSpPr>
            <p:grpSpPr>
              <a:xfrm>
                <a:off x="8229600" y="1447800"/>
                <a:ext cx="6553200" cy="2895600"/>
                <a:chOff x="914400" y="1447800"/>
                <a:chExt cx="6553200" cy="2895600"/>
              </a:xfrm>
            </p:grpSpPr>
            <p:grpSp>
              <p:nvGrpSpPr>
                <p:cNvPr id="36" name="Group 84"/>
                <p:cNvGrpSpPr/>
                <p:nvPr/>
              </p:nvGrpSpPr>
              <p:grpSpPr>
                <a:xfrm>
                  <a:off x="9144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37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38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39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79" name="Oval 5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80" name="Oval 5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40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77" name="Oval 5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78" name="Oval 5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41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42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73" name="Oval 17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74" name="Oval 17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43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71" name="Oval 17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72" name="Oval 17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44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45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46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65" name="Oval 16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66" name="Oval 16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47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63" name="Oval 16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64" name="Oval 16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48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49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59" name="Oval 15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60" name="Oval 15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50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57" name="Oval 15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58" name="Oval 15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51" name="Group 85"/>
                <p:cNvGrpSpPr/>
                <p:nvPr/>
              </p:nvGrpSpPr>
              <p:grpSpPr>
                <a:xfrm>
                  <a:off x="45720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52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55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56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49" name="Oval 14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50" name="Oval 14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57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47" name="Oval 14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48" name="Oval 14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58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61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43" name="Oval 14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44" name="Oval 14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62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41" name="Oval 14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42" name="Oval 14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63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64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69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35" name="Oval 13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36" name="Oval 13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70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33" name="Oval 13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34" name="Oval 13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71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72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29" name="Oval 12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30" name="Oval 12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73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27" name="Oval 12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28" name="Oval 12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</p:grpSp>
        </p:grpSp>
        <p:grpSp>
          <p:nvGrpSpPr>
            <p:cNvPr id="74" name="Group 181"/>
            <p:cNvGrpSpPr/>
            <p:nvPr/>
          </p:nvGrpSpPr>
          <p:grpSpPr>
            <a:xfrm>
              <a:off x="5486400" y="1447800"/>
              <a:ext cx="13868400" cy="2895600"/>
              <a:chOff x="914400" y="1447800"/>
              <a:chExt cx="13868400" cy="2895600"/>
            </a:xfrm>
          </p:grpSpPr>
          <p:grpSp>
            <p:nvGrpSpPr>
              <p:cNvPr id="79" name="Group 116"/>
              <p:cNvGrpSpPr/>
              <p:nvPr/>
            </p:nvGrpSpPr>
            <p:grpSpPr>
              <a:xfrm>
                <a:off x="914400" y="1447800"/>
                <a:ext cx="6553200" cy="2895600"/>
                <a:chOff x="914400" y="1447800"/>
                <a:chExt cx="6553200" cy="2895600"/>
              </a:xfrm>
            </p:grpSpPr>
            <p:grpSp>
              <p:nvGrpSpPr>
                <p:cNvPr id="80" name="Group 84"/>
                <p:cNvGrpSpPr/>
                <p:nvPr/>
              </p:nvGrpSpPr>
              <p:grpSpPr>
                <a:xfrm>
                  <a:off x="9144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85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86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87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307" name="Oval 5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08" name="Oval 5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88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305" name="Oval 30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06" name="Oval 30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89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90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301" name="Oval 6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02" name="Oval 6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91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99" name="Oval 29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00" name="Oval 29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92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97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98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93" name="Oval 29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94" name="Oval 29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03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91" name="Oval 29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92" name="Oval 29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04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05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87" name="Oval 28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88" name="Oval 28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06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85" name="Oval 28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86" name="Oval 28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111" name="Group 85"/>
                <p:cNvGrpSpPr/>
                <p:nvPr/>
              </p:nvGrpSpPr>
              <p:grpSpPr>
                <a:xfrm>
                  <a:off x="45720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112" name="Group 24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17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18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77" name="Oval 27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78" name="Oval 27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19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75" name="Oval 27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76" name="Oval 27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20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21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71" name="Oval 27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72" name="Oval 27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22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69" name="Oval 26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70" name="Oval 26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123" name="Group 24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24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25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63" name="Oval 26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64" name="Oval 26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26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61" name="Oval 26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62" name="Oval 26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31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32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57" name="Oval 25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58" name="Oval 25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37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55" name="Oval 25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56" name="Oval 25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138" name="Group 117"/>
              <p:cNvGrpSpPr/>
              <p:nvPr/>
            </p:nvGrpSpPr>
            <p:grpSpPr>
              <a:xfrm>
                <a:off x="8229600" y="1447800"/>
                <a:ext cx="6553200" cy="2895600"/>
                <a:chOff x="914400" y="1447800"/>
                <a:chExt cx="6553200" cy="2895600"/>
              </a:xfrm>
            </p:grpSpPr>
            <p:grpSp>
              <p:nvGrpSpPr>
                <p:cNvPr id="139" name="Group 84"/>
                <p:cNvGrpSpPr/>
                <p:nvPr/>
              </p:nvGrpSpPr>
              <p:grpSpPr>
                <a:xfrm>
                  <a:off x="9144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140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45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46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45" name="Oval 5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46" name="Oval 5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51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43" name="Oval 5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44" name="Oval 5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52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53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39" name="Oval 23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40" name="Oval 23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54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37" name="Oval 23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38" name="Oval 23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155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56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61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31" name="Oval 23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32" name="Oval 23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62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29" name="Oval 22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30" name="Oval 22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67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68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25" name="Oval 22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26" name="Oval 22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69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23" name="Oval 22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24" name="Oval 22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170" name="Group 85"/>
                <p:cNvGrpSpPr/>
                <p:nvPr/>
              </p:nvGrpSpPr>
              <p:grpSpPr>
                <a:xfrm>
                  <a:off x="45720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175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76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81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15" name="Oval 21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16" name="Oval 21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82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13" name="Oval 21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14" name="Oval 21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83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84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09" name="Oval 20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10" name="Oval 20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85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07" name="Oval 20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08" name="Oval 20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186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87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88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01" name="Oval 20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02" name="Oval 20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89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99" name="Oval 19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00" name="Oval 19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90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91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95" name="Oval 19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96" name="Oval 19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92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93" name="Oval 19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94" name="Oval 19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</p:grpSp>
        </p:grpSp>
      </p:grpSp>
      <p:sp>
        <p:nvSpPr>
          <p:cNvPr id="565" name="TextBox 564"/>
          <p:cNvSpPr txBox="1"/>
          <p:nvPr/>
        </p:nvSpPr>
        <p:spPr>
          <a:xfrm>
            <a:off x="609600" y="4343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824F2"/>
                </a:solidFill>
              </a:rPr>
              <a:t>1   2   3   4 …</a:t>
            </a:r>
            <a:endParaRPr lang="en-US" dirty="0">
              <a:solidFill>
                <a:srgbClr val="0824F2"/>
              </a:solidFill>
            </a:endParaRPr>
          </a:p>
        </p:txBody>
      </p:sp>
      <p:sp>
        <p:nvSpPr>
          <p:cNvPr id="566" name="TextBox 565"/>
          <p:cNvSpPr txBox="1"/>
          <p:nvPr/>
        </p:nvSpPr>
        <p:spPr>
          <a:xfrm>
            <a:off x="8305800" y="43550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824F2"/>
                </a:solidFill>
              </a:rPr>
              <a:t> … 32</a:t>
            </a:r>
            <a:endParaRPr lang="en-US" dirty="0">
              <a:solidFill>
                <a:srgbClr val="0824F2"/>
              </a:solidFill>
            </a:endParaRPr>
          </a:p>
        </p:txBody>
      </p:sp>
      <p:sp>
        <p:nvSpPr>
          <p:cNvPr id="567" name="TextBox 566"/>
          <p:cNvSpPr txBox="1"/>
          <p:nvPr/>
        </p:nvSpPr>
        <p:spPr>
          <a:xfrm>
            <a:off x="304800" y="38862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824F2"/>
                </a:solidFill>
              </a:rPr>
              <a:t>x</a:t>
            </a:r>
            <a:endParaRPr lang="en-US" dirty="0">
              <a:solidFill>
                <a:srgbClr val="0824F2"/>
              </a:solidFill>
            </a:endParaRPr>
          </a:p>
        </p:txBody>
      </p:sp>
      <p:sp>
        <p:nvSpPr>
          <p:cNvPr id="568" name="TextBox 567"/>
          <p:cNvSpPr txBox="1"/>
          <p:nvPr/>
        </p:nvSpPr>
        <p:spPr>
          <a:xfrm>
            <a:off x="152400" y="35168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824F2"/>
                </a:solidFill>
              </a:rPr>
              <a:t>A·x</a:t>
            </a:r>
            <a:endParaRPr lang="en-US" dirty="0">
              <a:solidFill>
                <a:srgbClr val="0824F2"/>
              </a:solidFill>
            </a:endParaRPr>
          </a:p>
        </p:txBody>
      </p:sp>
      <p:sp>
        <p:nvSpPr>
          <p:cNvPr id="569" name="TextBox 568"/>
          <p:cNvSpPr txBox="1"/>
          <p:nvPr/>
        </p:nvSpPr>
        <p:spPr>
          <a:xfrm>
            <a:off x="152400" y="3124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824F2"/>
                </a:solidFill>
              </a:rPr>
              <a:t>A</a:t>
            </a:r>
            <a:r>
              <a:rPr lang="en-US" sz="2000" b="1" baseline="30000" dirty="0" smtClean="0">
                <a:solidFill>
                  <a:srgbClr val="0824F2"/>
                </a:solidFill>
              </a:rPr>
              <a:t>2</a:t>
            </a:r>
            <a:r>
              <a:rPr lang="en-US" dirty="0" smtClean="0">
                <a:solidFill>
                  <a:srgbClr val="0824F2"/>
                </a:solidFill>
              </a:rPr>
              <a:t>·x</a:t>
            </a:r>
            <a:endParaRPr lang="en-US" dirty="0">
              <a:solidFill>
                <a:srgbClr val="0824F2"/>
              </a:solidFill>
            </a:endParaRPr>
          </a:p>
        </p:txBody>
      </p:sp>
      <p:sp>
        <p:nvSpPr>
          <p:cNvPr id="570" name="TextBox 569"/>
          <p:cNvSpPr txBox="1"/>
          <p:nvPr/>
        </p:nvSpPr>
        <p:spPr>
          <a:xfrm>
            <a:off x="152400" y="2743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824F2"/>
                </a:solidFill>
              </a:rPr>
              <a:t>A</a:t>
            </a:r>
            <a:r>
              <a:rPr lang="en-US" sz="2000" b="1" baseline="30000" dirty="0" smtClean="0">
                <a:solidFill>
                  <a:srgbClr val="0824F2"/>
                </a:solidFill>
              </a:rPr>
              <a:t>3</a:t>
            </a:r>
            <a:r>
              <a:rPr lang="en-US" dirty="0" smtClean="0">
                <a:solidFill>
                  <a:srgbClr val="0824F2"/>
                </a:solidFill>
              </a:rPr>
              <a:t>·x</a:t>
            </a:r>
            <a:endParaRPr lang="en-US" dirty="0">
              <a:solidFill>
                <a:srgbClr val="0824F2"/>
              </a:solidFill>
            </a:endParaRPr>
          </a:p>
        </p:txBody>
      </p:sp>
      <p:sp>
        <p:nvSpPr>
          <p:cNvPr id="529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Communication Avoiding Kernels:</a:t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Matrix Powers Kernel</a:t>
            </a:r>
            <a:r>
              <a:rPr lang="en-US" sz="2800" dirty="0" smtClean="0"/>
              <a:t> :</a:t>
            </a:r>
            <a:r>
              <a:rPr lang="en-US" sz="2800" dirty="0" smtClean="0">
                <a:sym typeface="Symbol"/>
              </a:rPr>
              <a:t> [</a:t>
            </a:r>
            <a:r>
              <a:rPr lang="en-US" sz="2800" dirty="0" smtClean="0"/>
              <a:t>Ax, A</a:t>
            </a:r>
            <a:r>
              <a:rPr lang="en-US" sz="2800" baseline="40000" dirty="0" smtClean="0"/>
              <a:t>2</a:t>
            </a:r>
            <a:r>
              <a:rPr lang="en-US" sz="2800" dirty="0" smtClean="0"/>
              <a:t>x, …, </a:t>
            </a:r>
            <a:r>
              <a:rPr lang="en-US" sz="2800" dirty="0" err="1" smtClean="0"/>
              <a:t>A</a:t>
            </a:r>
            <a:r>
              <a:rPr lang="en-US" sz="2800" baseline="40000" dirty="0" err="1" smtClean="0"/>
              <a:t>k</a:t>
            </a:r>
            <a:r>
              <a:rPr lang="en-US" sz="2800" dirty="0" err="1" smtClean="0"/>
              <a:t>x</a:t>
            </a:r>
            <a:r>
              <a:rPr lang="en-US" sz="2800" dirty="0" smtClean="0"/>
              <a:t>]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30" name="Straight Connector 529"/>
          <p:cNvCxnSpPr/>
          <p:nvPr/>
        </p:nvCxnSpPr>
        <p:spPr>
          <a:xfrm>
            <a:off x="228600" y="1371600"/>
            <a:ext cx="830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5" name="Content Placeholder 2"/>
          <p:cNvSpPr txBox="1">
            <a:spLocks/>
          </p:cNvSpPr>
          <p:nvPr/>
        </p:nvSpPr>
        <p:spPr>
          <a:xfrm>
            <a:off x="228600" y="1447800"/>
            <a:ext cx="89154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Replace k iterations of y =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x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 with [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Ax, A</a:t>
            </a:r>
            <a:r>
              <a:rPr kumimoji="0" lang="en-US" sz="3200" b="0" i="0" u="none" strike="noStrike" kern="1200" cap="none" spc="0" normalizeH="0" baseline="4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x, …,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3200" b="0" i="0" u="none" strike="noStrike" kern="1200" cap="none" spc="0" normalizeH="0" baseline="40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Sequential Algorithm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Example: A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tridiagonal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n=32, k=3</a:t>
            </a:r>
          </a:p>
        </p:txBody>
      </p:sp>
      <p:sp>
        <p:nvSpPr>
          <p:cNvPr id="536" name="TextBox 535"/>
          <p:cNvSpPr txBox="1"/>
          <p:nvPr/>
        </p:nvSpPr>
        <p:spPr>
          <a:xfrm>
            <a:off x="990600" y="2514600"/>
            <a:ext cx="779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Step 1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37" name="TextBox 536"/>
          <p:cNvSpPr txBox="1"/>
          <p:nvPr/>
        </p:nvSpPr>
        <p:spPr>
          <a:xfrm>
            <a:off x="2667000" y="2514600"/>
            <a:ext cx="824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Step  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38" name="TextBox 537"/>
          <p:cNvSpPr txBox="1"/>
          <p:nvPr/>
        </p:nvSpPr>
        <p:spPr>
          <a:xfrm>
            <a:off x="4572000" y="2514600"/>
            <a:ext cx="824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92D050"/>
                </a:solidFill>
              </a:rPr>
              <a:t>Step  3</a:t>
            </a:r>
            <a:endParaRPr lang="en-US" b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Right Triangle 529"/>
          <p:cNvSpPr/>
          <p:nvPr/>
        </p:nvSpPr>
        <p:spPr>
          <a:xfrm flipH="1" flipV="1">
            <a:off x="6019800" y="2895600"/>
            <a:ext cx="838200" cy="1219200"/>
          </a:xfrm>
          <a:prstGeom prst="rt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9" name="Rectangle 528"/>
          <p:cNvSpPr/>
          <p:nvPr/>
        </p:nvSpPr>
        <p:spPr>
          <a:xfrm>
            <a:off x="6858000" y="2895600"/>
            <a:ext cx="1981200" cy="12192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4" name="Parallelogram 523"/>
          <p:cNvSpPr/>
          <p:nvPr/>
        </p:nvSpPr>
        <p:spPr>
          <a:xfrm flipH="1">
            <a:off x="3962400" y="2895600"/>
            <a:ext cx="2895600" cy="1219200"/>
          </a:xfrm>
          <a:prstGeom prst="parallelogram">
            <a:avLst>
              <a:gd name="adj" fmla="val 68478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3" name="Parallelogram 522"/>
          <p:cNvSpPr/>
          <p:nvPr/>
        </p:nvSpPr>
        <p:spPr>
          <a:xfrm flipH="1">
            <a:off x="1752600" y="2895600"/>
            <a:ext cx="3048000" cy="1219200"/>
          </a:xfrm>
          <a:prstGeom prst="parallelogram">
            <a:avLst>
              <a:gd name="adj" fmla="val 6847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2" name="Right Triangle 521"/>
          <p:cNvSpPr/>
          <p:nvPr/>
        </p:nvSpPr>
        <p:spPr>
          <a:xfrm>
            <a:off x="1905000" y="2895600"/>
            <a:ext cx="838200" cy="1219200"/>
          </a:xfrm>
          <a:prstGeom prst="rtTriangl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1" name="Rectangle 520"/>
          <p:cNvSpPr/>
          <p:nvPr/>
        </p:nvSpPr>
        <p:spPr>
          <a:xfrm>
            <a:off x="762000" y="2895600"/>
            <a:ext cx="1143000" cy="1219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308"/>
          <p:cNvGrpSpPr/>
          <p:nvPr/>
        </p:nvGrpSpPr>
        <p:grpSpPr>
          <a:xfrm>
            <a:off x="762000" y="2895600"/>
            <a:ext cx="8077200" cy="1219200"/>
            <a:chOff x="-9144000" y="1447800"/>
            <a:chExt cx="28498800" cy="2895600"/>
          </a:xfrm>
        </p:grpSpPr>
        <p:grpSp>
          <p:nvGrpSpPr>
            <p:cNvPr id="3" name="Group 180"/>
            <p:cNvGrpSpPr/>
            <p:nvPr/>
          </p:nvGrpSpPr>
          <p:grpSpPr>
            <a:xfrm>
              <a:off x="-9144000" y="1447800"/>
              <a:ext cx="13868400" cy="2895600"/>
              <a:chOff x="914400" y="1447800"/>
              <a:chExt cx="13868400" cy="2895600"/>
            </a:xfrm>
          </p:grpSpPr>
          <p:grpSp>
            <p:nvGrpSpPr>
              <p:cNvPr id="4" name="Group 116"/>
              <p:cNvGrpSpPr/>
              <p:nvPr/>
            </p:nvGrpSpPr>
            <p:grpSpPr>
              <a:xfrm>
                <a:off x="914400" y="1447800"/>
                <a:ext cx="6553200" cy="2895600"/>
                <a:chOff x="914400" y="1447800"/>
                <a:chExt cx="6553200" cy="2895600"/>
              </a:xfrm>
            </p:grpSpPr>
            <p:grpSp>
              <p:nvGrpSpPr>
                <p:cNvPr id="5" name="Group 84"/>
                <p:cNvGrpSpPr/>
                <p:nvPr/>
              </p:nvGrpSpPr>
              <p:grpSpPr>
                <a:xfrm>
                  <a:off x="9144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6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7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8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53" name="Oval 5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4" name="Oval 5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9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59" name="Oval 5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0" name="Oval 5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0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1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67" name="Oval 6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8" name="Oval 6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2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65" name="Oval 6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6" name="Oval 6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13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4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5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83" name="Oval 8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4" name="Oval 8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6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81" name="Oval 8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2" name="Oval 8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7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8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77" name="Oval 7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8" name="Oval 7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9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75" name="Oval 7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6" name="Oval 7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20" name="Group 85"/>
                <p:cNvGrpSpPr/>
                <p:nvPr/>
              </p:nvGrpSpPr>
              <p:grpSpPr>
                <a:xfrm>
                  <a:off x="45720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21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22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23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15" name="Oval 11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16" name="Oval 11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24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13" name="Oval 11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14" name="Oval 11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25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26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09" name="Oval 10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10" name="Oval 10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27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07" name="Oval 10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08" name="Oval 10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28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29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30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01" name="Oval 10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02" name="Oval 10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31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99" name="Oval 9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00" name="Oval 9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32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33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95" name="Oval 9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96" name="Oval 9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34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93" name="Oval 9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94" name="Oval 9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35" name="Group 117"/>
              <p:cNvGrpSpPr/>
              <p:nvPr/>
            </p:nvGrpSpPr>
            <p:grpSpPr>
              <a:xfrm>
                <a:off x="8229600" y="1447800"/>
                <a:ext cx="6553200" cy="2895600"/>
                <a:chOff x="914400" y="1447800"/>
                <a:chExt cx="6553200" cy="2895600"/>
              </a:xfrm>
            </p:grpSpPr>
            <p:grpSp>
              <p:nvGrpSpPr>
                <p:cNvPr id="36" name="Group 84"/>
                <p:cNvGrpSpPr/>
                <p:nvPr/>
              </p:nvGrpSpPr>
              <p:grpSpPr>
                <a:xfrm>
                  <a:off x="9144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37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38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39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79" name="Oval 5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80" name="Oval 5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40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77" name="Oval 5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78" name="Oval 5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41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42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73" name="Oval 17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74" name="Oval 17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43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71" name="Oval 17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72" name="Oval 17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44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45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46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65" name="Oval 16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66" name="Oval 16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47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63" name="Oval 16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64" name="Oval 16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48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49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59" name="Oval 15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60" name="Oval 15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50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57" name="Oval 15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58" name="Oval 15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51" name="Group 85"/>
                <p:cNvGrpSpPr/>
                <p:nvPr/>
              </p:nvGrpSpPr>
              <p:grpSpPr>
                <a:xfrm>
                  <a:off x="45720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52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55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56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49" name="Oval 14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50" name="Oval 14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57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47" name="Oval 14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48" name="Oval 14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58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61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43" name="Oval 14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44" name="Oval 14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62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41" name="Oval 14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42" name="Oval 14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63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64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69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35" name="Oval 13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36" name="Oval 13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70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33" name="Oval 13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34" name="Oval 13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71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72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29" name="Oval 12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30" name="Oval 12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73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27" name="Oval 12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28" name="Oval 12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</p:grpSp>
        </p:grpSp>
        <p:grpSp>
          <p:nvGrpSpPr>
            <p:cNvPr id="74" name="Group 181"/>
            <p:cNvGrpSpPr/>
            <p:nvPr/>
          </p:nvGrpSpPr>
          <p:grpSpPr>
            <a:xfrm>
              <a:off x="5486400" y="1447800"/>
              <a:ext cx="13868400" cy="2895600"/>
              <a:chOff x="914400" y="1447800"/>
              <a:chExt cx="13868400" cy="2895600"/>
            </a:xfrm>
          </p:grpSpPr>
          <p:grpSp>
            <p:nvGrpSpPr>
              <p:cNvPr id="79" name="Group 116"/>
              <p:cNvGrpSpPr/>
              <p:nvPr/>
            </p:nvGrpSpPr>
            <p:grpSpPr>
              <a:xfrm>
                <a:off x="914400" y="1447800"/>
                <a:ext cx="6553200" cy="2895600"/>
                <a:chOff x="914400" y="1447800"/>
                <a:chExt cx="6553200" cy="2895600"/>
              </a:xfrm>
            </p:grpSpPr>
            <p:grpSp>
              <p:nvGrpSpPr>
                <p:cNvPr id="80" name="Group 84"/>
                <p:cNvGrpSpPr/>
                <p:nvPr/>
              </p:nvGrpSpPr>
              <p:grpSpPr>
                <a:xfrm>
                  <a:off x="9144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85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86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87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307" name="Oval 5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08" name="Oval 5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88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305" name="Oval 30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06" name="Oval 30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89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90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301" name="Oval 6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02" name="Oval 6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91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99" name="Oval 29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00" name="Oval 29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92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97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98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93" name="Oval 29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94" name="Oval 29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03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91" name="Oval 29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92" name="Oval 29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04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05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87" name="Oval 28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88" name="Oval 28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06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85" name="Oval 28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86" name="Oval 28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111" name="Group 85"/>
                <p:cNvGrpSpPr/>
                <p:nvPr/>
              </p:nvGrpSpPr>
              <p:grpSpPr>
                <a:xfrm>
                  <a:off x="45720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112" name="Group 24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17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18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77" name="Oval 27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78" name="Oval 27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19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75" name="Oval 27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76" name="Oval 27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20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21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71" name="Oval 27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72" name="Oval 27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22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69" name="Oval 26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70" name="Oval 26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123" name="Group 24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24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25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63" name="Oval 26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64" name="Oval 26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26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61" name="Oval 26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62" name="Oval 26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31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32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57" name="Oval 25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58" name="Oval 25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37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55" name="Oval 25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56" name="Oval 25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138" name="Group 117"/>
              <p:cNvGrpSpPr/>
              <p:nvPr/>
            </p:nvGrpSpPr>
            <p:grpSpPr>
              <a:xfrm>
                <a:off x="8229600" y="1447800"/>
                <a:ext cx="6553200" cy="2895600"/>
                <a:chOff x="914400" y="1447800"/>
                <a:chExt cx="6553200" cy="2895600"/>
              </a:xfrm>
            </p:grpSpPr>
            <p:grpSp>
              <p:nvGrpSpPr>
                <p:cNvPr id="139" name="Group 84"/>
                <p:cNvGrpSpPr/>
                <p:nvPr/>
              </p:nvGrpSpPr>
              <p:grpSpPr>
                <a:xfrm>
                  <a:off x="9144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140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45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46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45" name="Oval 5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46" name="Oval 5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51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43" name="Oval 5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44" name="Oval 5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52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53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39" name="Oval 23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40" name="Oval 23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54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37" name="Oval 23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38" name="Oval 23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155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56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61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31" name="Oval 23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32" name="Oval 23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62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29" name="Oval 22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30" name="Oval 22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67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68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25" name="Oval 22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26" name="Oval 22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69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23" name="Oval 22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24" name="Oval 22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170" name="Group 85"/>
                <p:cNvGrpSpPr/>
                <p:nvPr/>
              </p:nvGrpSpPr>
              <p:grpSpPr>
                <a:xfrm>
                  <a:off x="45720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175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76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81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15" name="Oval 21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16" name="Oval 21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82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13" name="Oval 21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14" name="Oval 21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83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84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09" name="Oval 20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10" name="Oval 20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85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07" name="Oval 20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08" name="Oval 20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186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87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88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01" name="Oval 20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02" name="Oval 20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89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99" name="Oval 19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00" name="Oval 19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90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91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95" name="Oval 19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96" name="Oval 19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92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93" name="Oval 19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94" name="Oval 19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</p:grpSp>
        </p:grpSp>
      </p:grpSp>
      <p:sp>
        <p:nvSpPr>
          <p:cNvPr id="565" name="TextBox 564"/>
          <p:cNvSpPr txBox="1"/>
          <p:nvPr/>
        </p:nvSpPr>
        <p:spPr>
          <a:xfrm>
            <a:off x="609600" y="4343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824F2"/>
                </a:solidFill>
              </a:rPr>
              <a:t>1   2   3   4 …</a:t>
            </a:r>
            <a:endParaRPr lang="en-US" dirty="0">
              <a:solidFill>
                <a:srgbClr val="0824F2"/>
              </a:solidFill>
            </a:endParaRPr>
          </a:p>
        </p:txBody>
      </p:sp>
      <p:sp>
        <p:nvSpPr>
          <p:cNvPr id="566" name="TextBox 565"/>
          <p:cNvSpPr txBox="1"/>
          <p:nvPr/>
        </p:nvSpPr>
        <p:spPr>
          <a:xfrm>
            <a:off x="8305800" y="43550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824F2"/>
                </a:solidFill>
              </a:rPr>
              <a:t> … 32</a:t>
            </a:r>
            <a:endParaRPr lang="en-US" dirty="0">
              <a:solidFill>
                <a:srgbClr val="0824F2"/>
              </a:solidFill>
            </a:endParaRPr>
          </a:p>
        </p:txBody>
      </p:sp>
      <p:sp>
        <p:nvSpPr>
          <p:cNvPr id="567" name="TextBox 566"/>
          <p:cNvSpPr txBox="1"/>
          <p:nvPr/>
        </p:nvSpPr>
        <p:spPr>
          <a:xfrm>
            <a:off x="304800" y="38862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824F2"/>
                </a:solidFill>
              </a:rPr>
              <a:t>x</a:t>
            </a:r>
            <a:endParaRPr lang="en-US" dirty="0">
              <a:solidFill>
                <a:srgbClr val="0824F2"/>
              </a:solidFill>
            </a:endParaRPr>
          </a:p>
        </p:txBody>
      </p:sp>
      <p:sp>
        <p:nvSpPr>
          <p:cNvPr id="568" name="TextBox 567"/>
          <p:cNvSpPr txBox="1"/>
          <p:nvPr/>
        </p:nvSpPr>
        <p:spPr>
          <a:xfrm>
            <a:off x="152400" y="35168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824F2"/>
                </a:solidFill>
              </a:rPr>
              <a:t>A·x</a:t>
            </a:r>
            <a:endParaRPr lang="en-US" dirty="0">
              <a:solidFill>
                <a:srgbClr val="0824F2"/>
              </a:solidFill>
            </a:endParaRPr>
          </a:p>
        </p:txBody>
      </p:sp>
      <p:sp>
        <p:nvSpPr>
          <p:cNvPr id="569" name="TextBox 568"/>
          <p:cNvSpPr txBox="1"/>
          <p:nvPr/>
        </p:nvSpPr>
        <p:spPr>
          <a:xfrm>
            <a:off x="152400" y="3124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824F2"/>
                </a:solidFill>
              </a:rPr>
              <a:t>A</a:t>
            </a:r>
            <a:r>
              <a:rPr lang="en-US" sz="2000" b="1" baseline="30000" dirty="0" smtClean="0">
                <a:solidFill>
                  <a:srgbClr val="0824F2"/>
                </a:solidFill>
              </a:rPr>
              <a:t>2</a:t>
            </a:r>
            <a:r>
              <a:rPr lang="en-US" dirty="0" smtClean="0">
                <a:solidFill>
                  <a:srgbClr val="0824F2"/>
                </a:solidFill>
              </a:rPr>
              <a:t>·x</a:t>
            </a:r>
            <a:endParaRPr lang="en-US" dirty="0">
              <a:solidFill>
                <a:srgbClr val="0824F2"/>
              </a:solidFill>
            </a:endParaRPr>
          </a:p>
        </p:txBody>
      </p:sp>
      <p:sp>
        <p:nvSpPr>
          <p:cNvPr id="570" name="TextBox 569"/>
          <p:cNvSpPr txBox="1"/>
          <p:nvPr/>
        </p:nvSpPr>
        <p:spPr>
          <a:xfrm>
            <a:off x="152400" y="2743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824F2"/>
                </a:solidFill>
              </a:rPr>
              <a:t>A</a:t>
            </a:r>
            <a:r>
              <a:rPr lang="en-US" sz="2000" b="1" baseline="30000" dirty="0" smtClean="0">
                <a:solidFill>
                  <a:srgbClr val="0824F2"/>
                </a:solidFill>
              </a:rPr>
              <a:t>3</a:t>
            </a:r>
            <a:r>
              <a:rPr lang="en-US" dirty="0" smtClean="0">
                <a:solidFill>
                  <a:srgbClr val="0824F2"/>
                </a:solidFill>
              </a:rPr>
              <a:t>·x</a:t>
            </a:r>
            <a:endParaRPr lang="en-US" dirty="0">
              <a:solidFill>
                <a:srgbClr val="0824F2"/>
              </a:solidFill>
            </a:endParaRPr>
          </a:p>
        </p:txBody>
      </p:sp>
      <p:sp>
        <p:nvSpPr>
          <p:cNvPr id="53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Communication Avoiding Kernels:</a:t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Matrix Powers Kernel</a:t>
            </a:r>
            <a:r>
              <a:rPr lang="en-US" sz="2800" dirty="0" smtClean="0"/>
              <a:t> :</a:t>
            </a:r>
            <a:r>
              <a:rPr lang="en-US" sz="2800" dirty="0" smtClean="0">
                <a:sym typeface="Symbol"/>
              </a:rPr>
              <a:t> [</a:t>
            </a:r>
            <a:r>
              <a:rPr lang="en-US" sz="2800" dirty="0" smtClean="0"/>
              <a:t>Ax, A</a:t>
            </a:r>
            <a:r>
              <a:rPr lang="en-US" sz="2800" baseline="40000" dirty="0" smtClean="0"/>
              <a:t>2</a:t>
            </a:r>
            <a:r>
              <a:rPr lang="en-US" sz="2800" dirty="0" smtClean="0"/>
              <a:t>x, …, </a:t>
            </a:r>
            <a:r>
              <a:rPr lang="en-US" sz="2800" dirty="0" err="1" smtClean="0"/>
              <a:t>A</a:t>
            </a:r>
            <a:r>
              <a:rPr lang="en-US" sz="2800" baseline="40000" dirty="0" err="1" smtClean="0"/>
              <a:t>k</a:t>
            </a:r>
            <a:r>
              <a:rPr lang="en-US" sz="2800" dirty="0" err="1" smtClean="0"/>
              <a:t>x</a:t>
            </a:r>
            <a:r>
              <a:rPr lang="en-US" sz="2800" dirty="0" smtClean="0"/>
              <a:t>]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36" name="Straight Connector 535"/>
          <p:cNvCxnSpPr/>
          <p:nvPr/>
        </p:nvCxnSpPr>
        <p:spPr>
          <a:xfrm>
            <a:off x="228600" y="1371600"/>
            <a:ext cx="830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7" name="Content Placeholder 2"/>
          <p:cNvSpPr txBox="1">
            <a:spLocks/>
          </p:cNvSpPr>
          <p:nvPr/>
        </p:nvSpPr>
        <p:spPr>
          <a:xfrm>
            <a:off x="228600" y="1447800"/>
            <a:ext cx="89154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Replace k iterations of y =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x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 with [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Ax, A</a:t>
            </a:r>
            <a:r>
              <a:rPr kumimoji="0" lang="en-US" sz="3200" b="0" i="0" u="none" strike="noStrike" kern="1200" cap="none" spc="0" normalizeH="0" baseline="4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x, …,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3200" b="0" i="0" u="none" strike="noStrike" kern="1200" cap="none" spc="0" normalizeH="0" baseline="40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Sequential Algorithm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Example: A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tridiagonal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n=32, k=3</a:t>
            </a:r>
          </a:p>
        </p:txBody>
      </p:sp>
      <p:sp>
        <p:nvSpPr>
          <p:cNvPr id="538" name="TextBox 537"/>
          <p:cNvSpPr txBox="1"/>
          <p:nvPr/>
        </p:nvSpPr>
        <p:spPr>
          <a:xfrm>
            <a:off x="990600" y="2514600"/>
            <a:ext cx="779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Step 1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39" name="TextBox 538"/>
          <p:cNvSpPr txBox="1"/>
          <p:nvPr/>
        </p:nvSpPr>
        <p:spPr>
          <a:xfrm>
            <a:off x="2667000" y="2514600"/>
            <a:ext cx="824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Step  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40" name="TextBox 539"/>
          <p:cNvSpPr txBox="1"/>
          <p:nvPr/>
        </p:nvSpPr>
        <p:spPr>
          <a:xfrm>
            <a:off x="4572000" y="2514600"/>
            <a:ext cx="824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92D050"/>
                </a:solidFill>
              </a:rPr>
              <a:t>Step  3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545" name="TextBox 544"/>
          <p:cNvSpPr txBox="1"/>
          <p:nvPr/>
        </p:nvSpPr>
        <p:spPr>
          <a:xfrm>
            <a:off x="6477000" y="2514600"/>
            <a:ext cx="824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Step  4</a:t>
            </a:r>
            <a:endParaRPr lang="en-US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Trapezoid 534"/>
          <p:cNvSpPr/>
          <p:nvPr/>
        </p:nvSpPr>
        <p:spPr>
          <a:xfrm>
            <a:off x="1981200" y="2895600"/>
            <a:ext cx="3581400" cy="1219200"/>
          </a:xfrm>
          <a:prstGeom prst="trapezoid">
            <a:avLst>
              <a:gd name="adj" fmla="val 6304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2" name="Right Triangle 521"/>
          <p:cNvSpPr/>
          <p:nvPr/>
        </p:nvSpPr>
        <p:spPr>
          <a:xfrm>
            <a:off x="2743200" y="2895600"/>
            <a:ext cx="838200" cy="1219200"/>
          </a:xfrm>
          <a:prstGeom prst="rtTriangl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5" name="TextBox 564"/>
          <p:cNvSpPr txBox="1"/>
          <p:nvPr/>
        </p:nvSpPr>
        <p:spPr>
          <a:xfrm>
            <a:off x="609600" y="4343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824F2"/>
                </a:solidFill>
              </a:rPr>
              <a:t>1   2   3   4 …</a:t>
            </a:r>
            <a:endParaRPr lang="en-US" dirty="0">
              <a:solidFill>
                <a:srgbClr val="0824F2"/>
              </a:solidFill>
            </a:endParaRPr>
          </a:p>
        </p:txBody>
      </p:sp>
      <p:sp>
        <p:nvSpPr>
          <p:cNvPr id="566" name="TextBox 565"/>
          <p:cNvSpPr txBox="1"/>
          <p:nvPr/>
        </p:nvSpPr>
        <p:spPr>
          <a:xfrm>
            <a:off x="8305800" y="43550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824F2"/>
                </a:solidFill>
              </a:rPr>
              <a:t> … 32</a:t>
            </a:r>
            <a:endParaRPr lang="en-US" dirty="0">
              <a:solidFill>
                <a:srgbClr val="0824F2"/>
              </a:solidFill>
            </a:endParaRPr>
          </a:p>
        </p:txBody>
      </p:sp>
      <p:sp>
        <p:nvSpPr>
          <p:cNvPr id="567" name="TextBox 566"/>
          <p:cNvSpPr txBox="1"/>
          <p:nvPr/>
        </p:nvSpPr>
        <p:spPr>
          <a:xfrm>
            <a:off x="304800" y="38862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824F2"/>
                </a:solidFill>
              </a:rPr>
              <a:t>x</a:t>
            </a:r>
            <a:endParaRPr lang="en-US" dirty="0">
              <a:solidFill>
                <a:srgbClr val="0824F2"/>
              </a:solidFill>
            </a:endParaRPr>
          </a:p>
        </p:txBody>
      </p:sp>
      <p:sp>
        <p:nvSpPr>
          <p:cNvPr id="568" name="TextBox 567"/>
          <p:cNvSpPr txBox="1"/>
          <p:nvPr/>
        </p:nvSpPr>
        <p:spPr>
          <a:xfrm>
            <a:off x="152400" y="35168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824F2"/>
                </a:solidFill>
              </a:rPr>
              <a:t>A·x</a:t>
            </a:r>
            <a:endParaRPr lang="en-US" dirty="0">
              <a:solidFill>
                <a:srgbClr val="0824F2"/>
              </a:solidFill>
            </a:endParaRPr>
          </a:p>
        </p:txBody>
      </p:sp>
      <p:sp>
        <p:nvSpPr>
          <p:cNvPr id="569" name="TextBox 568"/>
          <p:cNvSpPr txBox="1"/>
          <p:nvPr/>
        </p:nvSpPr>
        <p:spPr>
          <a:xfrm>
            <a:off x="152400" y="3124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824F2"/>
                </a:solidFill>
              </a:rPr>
              <a:t>A</a:t>
            </a:r>
            <a:r>
              <a:rPr lang="en-US" sz="2000" b="1" baseline="30000" dirty="0" smtClean="0">
                <a:solidFill>
                  <a:srgbClr val="0824F2"/>
                </a:solidFill>
              </a:rPr>
              <a:t>2</a:t>
            </a:r>
            <a:r>
              <a:rPr lang="en-US" dirty="0" smtClean="0">
                <a:solidFill>
                  <a:srgbClr val="0824F2"/>
                </a:solidFill>
              </a:rPr>
              <a:t>·x</a:t>
            </a:r>
            <a:endParaRPr lang="en-US" dirty="0">
              <a:solidFill>
                <a:srgbClr val="0824F2"/>
              </a:solidFill>
            </a:endParaRPr>
          </a:p>
        </p:txBody>
      </p:sp>
      <p:sp>
        <p:nvSpPr>
          <p:cNvPr id="570" name="TextBox 569"/>
          <p:cNvSpPr txBox="1"/>
          <p:nvPr/>
        </p:nvSpPr>
        <p:spPr>
          <a:xfrm>
            <a:off x="152400" y="2743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824F2"/>
                </a:solidFill>
              </a:rPr>
              <a:t>A</a:t>
            </a:r>
            <a:r>
              <a:rPr lang="en-US" sz="2000" b="1" baseline="30000" dirty="0" smtClean="0">
                <a:solidFill>
                  <a:srgbClr val="0824F2"/>
                </a:solidFill>
              </a:rPr>
              <a:t>3</a:t>
            </a:r>
            <a:r>
              <a:rPr lang="en-US" dirty="0" smtClean="0">
                <a:solidFill>
                  <a:srgbClr val="0824F2"/>
                </a:solidFill>
              </a:rPr>
              <a:t>·x</a:t>
            </a:r>
            <a:endParaRPr lang="en-US" dirty="0">
              <a:solidFill>
                <a:srgbClr val="0824F2"/>
              </a:solidFill>
            </a:endParaRPr>
          </a:p>
        </p:txBody>
      </p:sp>
      <p:sp>
        <p:nvSpPr>
          <p:cNvPr id="536" name="Isosceles Triangle 535"/>
          <p:cNvSpPr/>
          <p:nvPr/>
        </p:nvSpPr>
        <p:spPr>
          <a:xfrm>
            <a:off x="1981200" y="2895600"/>
            <a:ext cx="1600200" cy="121920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8" name="Isosceles Triangle 537"/>
          <p:cNvSpPr/>
          <p:nvPr/>
        </p:nvSpPr>
        <p:spPr>
          <a:xfrm>
            <a:off x="4038600" y="2895600"/>
            <a:ext cx="1524000" cy="121920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308"/>
          <p:cNvGrpSpPr/>
          <p:nvPr/>
        </p:nvGrpSpPr>
        <p:grpSpPr>
          <a:xfrm>
            <a:off x="762000" y="2895600"/>
            <a:ext cx="8077200" cy="1219200"/>
            <a:chOff x="-9144000" y="1447800"/>
            <a:chExt cx="28498800" cy="2895600"/>
          </a:xfrm>
        </p:grpSpPr>
        <p:grpSp>
          <p:nvGrpSpPr>
            <p:cNvPr id="3" name="Group 180"/>
            <p:cNvGrpSpPr/>
            <p:nvPr/>
          </p:nvGrpSpPr>
          <p:grpSpPr>
            <a:xfrm>
              <a:off x="-9144000" y="1447800"/>
              <a:ext cx="13868400" cy="2895600"/>
              <a:chOff x="914400" y="1447800"/>
              <a:chExt cx="13868400" cy="2895600"/>
            </a:xfrm>
          </p:grpSpPr>
          <p:grpSp>
            <p:nvGrpSpPr>
              <p:cNvPr id="4" name="Group 116"/>
              <p:cNvGrpSpPr/>
              <p:nvPr/>
            </p:nvGrpSpPr>
            <p:grpSpPr>
              <a:xfrm>
                <a:off x="914400" y="1447800"/>
                <a:ext cx="6553200" cy="2895600"/>
                <a:chOff x="914400" y="1447800"/>
                <a:chExt cx="6553200" cy="2895600"/>
              </a:xfrm>
            </p:grpSpPr>
            <p:grpSp>
              <p:nvGrpSpPr>
                <p:cNvPr id="5" name="Group 84"/>
                <p:cNvGrpSpPr/>
                <p:nvPr/>
              </p:nvGrpSpPr>
              <p:grpSpPr>
                <a:xfrm>
                  <a:off x="9144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6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7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8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53" name="Oval 5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4" name="Oval 5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9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59" name="Oval 5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0" name="Oval 5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0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1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67" name="Oval 6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8" name="Oval 6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2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65" name="Oval 6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6" name="Oval 6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13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4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5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83" name="Oval 8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4" name="Oval 8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6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81" name="Oval 8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2" name="Oval 8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7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8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77" name="Oval 7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8" name="Oval 7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9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75" name="Oval 7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6" name="Oval 7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20" name="Group 85"/>
                <p:cNvGrpSpPr/>
                <p:nvPr/>
              </p:nvGrpSpPr>
              <p:grpSpPr>
                <a:xfrm>
                  <a:off x="45720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21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22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23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15" name="Oval 11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16" name="Oval 11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24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13" name="Oval 11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14" name="Oval 11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25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26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09" name="Oval 10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10" name="Oval 10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27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07" name="Oval 10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08" name="Oval 10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28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29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30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01" name="Oval 10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02" name="Oval 10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31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99" name="Oval 9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00" name="Oval 9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32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33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95" name="Oval 9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96" name="Oval 9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34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93" name="Oval 9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94" name="Oval 9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35" name="Group 117"/>
              <p:cNvGrpSpPr/>
              <p:nvPr/>
            </p:nvGrpSpPr>
            <p:grpSpPr>
              <a:xfrm>
                <a:off x="8229600" y="1447800"/>
                <a:ext cx="6553200" cy="2895600"/>
                <a:chOff x="914400" y="1447800"/>
                <a:chExt cx="6553200" cy="2895600"/>
              </a:xfrm>
            </p:grpSpPr>
            <p:grpSp>
              <p:nvGrpSpPr>
                <p:cNvPr id="36" name="Group 84"/>
                <p:cNvGrpSpPr/>
                <p:nvPr/>
              </p:nvGrpSpPr>
              <p:grpSpPr>
                <a:xfrm>
                  <a:off x="9144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37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38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39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79" name="Oval 5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80" name="Oval 5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40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77" name="Oval 5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78" name="Oval 5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41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42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73" name="Oval 17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74" name="Oval 17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43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71" name="Oval 17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72" name="Oval 17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44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45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46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65" name="Oval 16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66" name="Oval 16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47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63" name="Oval 16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64" name="Oval 16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48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49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59" name="Oval 15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60" name="Oval 15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50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57" name="Oval 15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58" name="Oval 15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51" name="Group 85"/>
                <p:cNvGrpSpPr/>
                <p:nvPr/>
              </p:nvGrpSpPr>
              <p:grpSpPr>
                <a:xfrm>
                  <a:off x="45720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52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55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56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49" name="Oval 14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50" name="Oval 14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57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47" name="Oval 14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48" name="Oval 14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58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61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43" name="Oval 14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44" name="Oval 14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62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41" name="Oval 14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42" name="Oval 14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63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64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69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35" name="Oval 13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36" name="Oval 13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70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33" name="Oval 13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34" name="Oval 13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71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72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29" name="Oval 12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30" name="Oval 12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73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27" name="Oval 12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28" name="Oval 12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</p:grpSp>
        </p:grpSp>
        <p:grpSp>
          <p:nvGrpSpPr>
            <p:cNvPr id="74" name="Group 181"/>
            <p:cNvGrpSpPr/>
            <p:nvPr/>
          </p:nvGrpSpPr>
          <p:grpSpPr>
            <a:xfrm>
              <a:off x="5486400" y="1447800"/>
              <a:ext cx="13868400" cy="2895600"/>
              <a:chOff x="914400" y="1447800"/>
              <a:chExt cx="13868400" cy="2895600"/>
            </a:xfrm>
          </p:grpSpPr>
          <p:grpSp>
            <p:nvGrpSpPr>
              <p:cNvPr id="79" name="Group 116"/>
              <p:cNvGrpSpPr/>
              <p:nvPr/>
            </p:nvGrpSpPr>
            <p:grpSpPr>
              <a:xfrm>
                <a:off x="914400" y="1447800"/>
                <a:ext cx="6553200" cy="2895600"/>
                <a:chOff x="914400" y="1447800"/>
                <a:chExt cx="6553200" cy="2895600"/>
              </a:xfrm>
            </p:grpSpPr>
            <p:grpSp>
              <p:nvGrpSpPr>
                <p:cNvPr id="80" name="Group 84"/>
                <p:cNvGrpSpPr/>
                <p:nvPr/>
              </p:nvGrpSpPr>
              <p:grpSpPr>
                <a:xfrm>
                  <a:off x="9144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85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86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87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307" name="Oval 5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08" name="Oval 5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88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305" name="Oval 30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06" name="Oval 30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89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90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301" name="Oval 6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02" name="Oval 6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91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99" name="Oval 29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00" name="Oval 29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92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97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98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93" name="Oval 29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94" name="Oval 29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03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91" name="Oval 29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92" name="Oval 29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04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05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87" name="Oval 28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88" name="Oval 28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06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85" name="Oval 28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86" name="Oval 28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111" name="Group 85"/>
                <p:cNvGrpSpPr/>
                <p:nvPr/>
              </p:nvGrpSpPr>
              <p:grpSpPr>
                <a:xfrm>
                  <a:off x="45720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112" name="Group 24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17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18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77" name="Oval 27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78" name="Oval 27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19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75" name="Oval 27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76" name="Oval 27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20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21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71" name="Oval 27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72" name="Oval 27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22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69" name="Oval 26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70" name="Oval 26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123" name="Group 24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24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25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63" name="Oval 26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64" name="Oval 26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26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61" name="Oval 26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62" name="Oval 26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31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32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57" name="Oval 25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58" name="Oval 25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37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55" name="Oval 25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56" name="Oval 25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138" name="Group 117"/>
              <p:cNvGrpSpPr/>
              <p:nvPr/>
            </p:nvGrpSpPr>
            <p:grpSpPr>
              <a:xfrm>
                <a:off x="8229600" y="1447800"/>
                <a:ext cx="6553200" cy="2895600"/>
                <a:chOff x="914400" y="1447800"/>
                <a:chExt cx="6553200" cy="2895600"/>
              </a:xfrm>
            </p:grpSpPr>
            <p:grpSp>
              <p:nvGrpSpPr>
                <p:cNvPr id="139" name="Group 84"/>
                <p:cNvGrpSpPr/>
                <p:nvPr/>
              </p:nvGrpSpPr>
              <p:grpSpPr>
                <a:xfrm>
                  <a:off x="9144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140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45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46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45" name="Oval 5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46" name="Oval 5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51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43" name="Oval 5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44" name="Oval 5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52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53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39" name="Oval 23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40" name="Oval 23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54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37" name="Oval 23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38" name="Oval 23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155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56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61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31" name="Oval 23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32" name="Oval 23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62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29" name="Oval 22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30" name="Oval 22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67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68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25" name="Oval 22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26" name="Oval 22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69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23" name="Oval 22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24" name="Oval 22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170" name="Group 85"/>
                <p:cNvGrpSpPr/>
                <p:nvPr/>
              </p:nvGrpSpPr>
              <p:grpSpPr>
                <a:xfrm>
                  <a:off x="45720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175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76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81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15" name="Oval 21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16" name="Oval 21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82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13" name="Oval 21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14" name="Oval 21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83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84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09" name="Oval 20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10" name="Oval 20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85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07" name="Oval 20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08" name="Oval 20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186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87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88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01" name="Oval 20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02" name="Oval 20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89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99" name="Oval 19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00" name="Oval 19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90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91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95" name="Oval 19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96" name="Oval 19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92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93" name="Oval 19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94" name="Oval 19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</p:grpSp>
        </p:grpSp>
      </p:grpSp>
      <p:sp>
        <p:nvSpPr>
          <p:cNvPr id="540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Communication Avoiding Kernels:</a:t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Matrix Powers Kernel</a:t>
            </a:r>
            <a:r>
              <a:rPr lang="en-US" sz="2800" dirty="0" smtClean="0"/>
              <a:t> :</a:t>
            </a:r>
            <a:r>
              <a:rPr lang="en-US" sz="2800" dirty="0" smtClean="0">
                <a:sym typeface="Symbol"/>
              </a:rPr>
              <a:t> [</a:t>
            </a:r>
            <a:r>
              <a:rPr lang="en-US" sz="2800" dirty="0" smtClean="0"/>
              <a:t>Ax, A</a:t>
            </a:r>
            <a:r>
              <a:rPr lang="en-US" sz="2800" baseline="40000" dirty="0" smtClean="0"/>
              <a:t>2</a:t>
            </a:r>
            <a:r>
              <a:rPr lang="en-US" sz="2800" dirty="0" smtClean="0"/>
              <a:t>x, …, </a:t>
            </a:r>
            <a:r>
              <a:rPr lang="en-US" sz="2800" dirty="0" err="1" smtClean="0"/>
              <a:t>A</a:t>
            </a:r>
            <a:r>
              <a:rPr lang="en-US" sz="2800" baseline="40000" dirty="0" err="1" smtClean="0"/>
              <a:t>k</a:t>
            </a:r>
            <a:r>
              <a:rPr lang="en-US" sz="2800" dirty="0" err="1" smtClean="0"/>
              <a:t>x</a:t>
            </a:r>
            <a:r>
              <a:rPr lang="en-US" sz="2800" dirty="0" smtClean="0"/>
              <a:t>]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45" name="Straight Connector 544"/>
          <p:cNvCxnSpPr/>
          <p:nvPr/>
        </p:nvCxnSpPr>
        <p:spPr>
          <a:xfrm>
            <a:off x="228600" y="1371600"/>
            <a:ext cx="830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6" name="Content Placeholder 2"/>
          <p:cNvSpPr txBox="1">
            <a:spLocks/>
          </p:cNvSpPr>
          <p:nvPr/>
        </p:nvSpPr>
        <p:spPr>
          <a:xfrm>
            <a:off x="228600" y="1447800"/>
            <a:ext cx="90678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Replace k iterations of y =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x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 with [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Ax, A</a:t>
            </a:r>
            <a:r>
              <a:rPr kumimoji="0" lang="en-US" sz="3200" b="0" i="0" u="none" strike="noStrike" kern="1200" cap="none" spc="0" normalizeH="0" baseline="4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x, …,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3200" b="0" i="0" u="none" strike="noStrike" kern="1200" cap="none" spc="0" normalizeH="0" baseline="40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noProof="0" dirty="0" smtClean="0"/>
              <a:t>Parallel Algorithm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Example: A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tridiagonal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n=32, k=3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Each processor communicates once with neighbors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51" name="TextBox 550"/>
          <p:cNvSpPr txBox="1"/>
          <p:nvPr/>
        </p:nvSpPr>
        <p:spPr>
          <a:xfrm>
            <a:off x="990600" y="2514600"/>
            <a:ext cx="776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Proc 1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52" name="TextBox 551"/>
          <p:cNvSpPr txBox="1"/>
          <p:nvPr/>
        </p:nvSpPr>
        <p:spPr>
          <a:xfrm>
            <a:off x="3289831" y="2514600"/>
            <a:ext cx="829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Proc  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53" name="TextBox 552"/>
          <p:cNvSpPr txBox="1"/>
          <p:nvPr/>
        </p:nvSpPr>
        <p:spPr>
          <a:xfrm>
            <a:off x="5410200" y="2514600"/>
            <a:ext cx="829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92D050"/>
                </a:solidFill>
              </a:rPr>
              <a:t>Proc  3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554" name="TextBox 553"/>
          <p:cNvSpPr txBox="1"/>
          <p:nvPr/>
        </p:nvSpPr>
        <p:spPr>
          <a:xfrm>
            <a:off x="7404631" y="2514600"/>
            <a:ext cx="829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Proc  4</a:t>
            </a:r>
            <a:endParaRPr lang="en-US" b="1" dirty="0">
              <a:solidFill>
                <a:srgbClr val="FFC000"/>
              </a:solidFill>
            </a:endParaRPr>
          </a:p>
        </p:txBody>
      </p:sp>
      <p:cxnSp>
        <p:nvCxnSpPr>
          <p:cNvPr id="295" name="Straight Connector 294"/>
          <p:cNvCxnSpPr/>
          <p:nvPr/>
        </p:nvCxnSpPr>
        <p:spPr>
          <a:xfrm rot="5400000">
            <a:off x="6248400" y="3505200"/>
            <a:ext cx="1219200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/>
          <p:cNvCxnSpPr/>
          <p:nvPr/>
        </p:nvCxnSpPr>
        <p:spPr>
          <a:xfrm rot="5400000">
            <a:off x="2133600" y="3505200"/>
            <a:ext cx="1219200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Connector 296"/>
          <p:cNvCxnSpPr/>
          <p:nvPr/>
        </p:nvCxnSpPr>
        <p:spPr>
          <a:xfrm rot="5400000">
            <a:off x="4191000" y="3505200"/>
            <a:ext cx="1219200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8" name="Rounded Rectangle 297"/>
          <p:cNvSpPr/>
          <p:nvPr/>
        </p:nvSpPr>
        <p:spPr>
          <a:xfrm>
            <a:off x="4876800" y="3886200"/>
            <a:ext cx="685800" cy="381000"/>
          </a:xfrm>
          <a:prstGeom prst="roundRect">
            <a:avLst/>
          </a:prstGeom>
          <a:noFill/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3" name="Rounded Rectangle 302"/>
          <p:cNvSpPr/>
          <p:nvPr/>
        </p:nvSpPr>
        <p:spPr>
          <a:xfrm>
            <a:off x="1981200" y="3886200"/>
            <a:ext cx="685800" cy="381000"/>
          </a:xfrm>
          <a:prstGeom prst="roundRect">
            <a:avLst/>
          </a:prstGeom>
          <a:noFill/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8" grpId="0" animBg="1"/>
      <p:bldP spid="30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Trapezoid 534"/>
          <p:cNvSpPr/>
          <p:nvPr/>
        </p:nvSpPr>
        <p:spPr>
          <a:xfrm>
            <a:off x="1981200" y="2895600"/>
            <a:ext cx="3581400" cy="1219200"/>
          </a:xfrm>
          <a:prstGeom prst="trapezoid">
            <a:avLst>
              <a:gd name="adj" fmla="val 6304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9" name="Rectangle 528"/>
          <p:cNvSpPr/>
          <p:nvPr/>
        </p:nvSpPr>
        <p:spPr>
          <a:xfrm>
            <a:off x="6858000" y="2895600"/>
            <a:ext cx="1981200" cy="12192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2" name="Right Triangle 521"/>
          <p:cNvSpPr/>
          <p:nvPr/>
        </p:nvSpPr>
        <p:spPr>
          <a:xfrm>
            <a:off x="2743200" y="2895600"/>
            <a:ext cx="838200" cy="1219200"/>
          </a:xfrm>
          <a:prstGeom prst="rtTriangl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1" name="Rectangle 520"/>
          <p:cNvSpPr/>
          <p:nvPr/>
        </p:nvSpPr>
        <p:spPr>
          <a:xfrm>
            <a:off x="762000" y="2895600"/>
            <a:ext cx="1981200" cy="1219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5" name="TextBox 564"/>
          <p:cNvSpPr txBox="1"/>
          <p:nvPr/>
        </p:nvSpPr>
        <p:spPr>
          <a:xfrm>
            <a:off x="609600" y="4343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824F2"/>
                </a:solidFill>
              </a:rPr>
              <a:t>1   2   3   4 …</a:t>
            </a:r>
            <a:endParaRPr lang="en-US" dirty="0">
              <a:solidFill>
                <a:srgbClr val="0824F2"/>
              </a:solidFill>
            </a:endParaRPr>
          </a:p>
        </p:txBody>
      </p:sp>
      <p:sp>
        <p:nvSpPr>
          <p:cNvPr id="566" name="TextBox 565"/>
          <p:cNvSpPr txBox="1"/>
          <p:nvPr/>
        </p:nvSpPr>
        <p:spPr>
          <a:xfrm>
            <a:off x="8305800" y="43550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824F2"/>
                </a:solidFill>
              </a:rPr>
              <a:t> … 32</a:t>
            </a:r>
            <a:endParaRPr lang="en-US" dirty="0">
              <a:solidFill>
                <a:srgbClr val="0824F2"/>
              </a:solidFill>
            </a:endParaRPr>
          </a:p>
        </p:txBody>
      </p:sp>
      <p:sp>
        <p:nvSpPr>
          <p:cNvPr id="567" name="TextBox 566"/>
          <p:cNvSpPr txBox="1"/>
          <p:nvPr/>
        </p:nvSpPr>
        <p:spPr>
          <a:xfrm>
            <a:off x="304800" y="38862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824F2"/>
                </a:solidFill>
              </a:rPr>
              <a:t>x</a:t>
            </a:r>
            <a:endParaRPr lang="en-US" dirty="0">
              <a:solidFill>
                <a:srgbClr val="0824F2"/>
              </a:solidFill>
            </a:endParaRPr>
          </a:p>
        </p:txBody>
      </p:sp>
      <p:sp>
        <p:nvSpPr>
          <p:cNvPr id="568" name="TextBox 567"/>
          <p:cNvSpPr txBox="1"/>
          <p:nvPr/>
        </p:nvSpPr>
        <p:spPr>
          <a:xfrm>
            <a:off x="152400" y="35168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824F2"/>
                </a:solidFill>
              </a:rPr>
              <a:t>A·x</a:t>
            </a:r>
            <a:endParaRPr lang="en-US" dirty="0">
              <a:solidFill>
                <a:srgbClr val="0824F2"/>
              </a:solidFill>
            </a:endParaRPr>
          </a:p>
        </p:txBody>
      </p:sp>
      <p:sp>
        <p:nvSpPr>
          <p:cNvPr id="569" name="TextBox 568"/>
          <p:cNvSpPr txBox="1"/>
          <p:nvPr/>
        </p:nvSpPr>
        <p:spPr>
          <a:xfrm>
            <a:off x="152400" y="3124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824F2"/>
                </a:solidFill>
              </a:rPr>
              <a:t>A</a:t>
            </a:r>
            <a:r>
              <a:rPr lang="en-US" sz="2000" b="1" baseline="30000" dirty="0" smtClean="0">
                <a:solidFill>
                  <a:srgbClr val="0824F2"/>
                </a:solidFill>
              </a:rPr>
              <a:t>2</a:t>
            </a:r>
            <a:r>
              <a:rPr lang="en-US" dirty="0" smtClean="0">
                <a:solidFill>
                  <a:srgbClr val="0824F2"/>
                </a:solidFill>
              </a:rPr>
              <a:t>·x</a:t>
            </a:r>
            <a:endParaRPr lang="en-US" dirty="0">
              <a:solidFill>
                <a:srgbClr val="0824F2"/>
              </a:solidFill>
            </a:endParaRPr>
          </a:p>
        </p:txBody>
      </p:sp>
      <p:sp>
        <p:nvSpPr>
          <p:cNvPr id="570" name="TextBox 569"/>
          <p:cNvSpPr txBox="1"/>
          <p:nvPr/>
        </p:nvSpPr>
        <p:spPr>
          <a:xfrm>
            <a:off x="152400" y="2743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824F2"/>
                </a:solidFill>
              </a:rPr>
              <a:t>A</a:t>
            </a:r>
            <a:r>
              <a:rPr lang="en-US" sz="2000" b="1" baseline="30000" dirty="0" smtClean="0">
                <a:solidFill>
                  <a:srgbClr val="0824F2"/>
                </a:solidFill>
              </a:rPr>
              <a:t>3</a:t>
            </a:r>
            <a:r>
              <a:rPr lang="en-US" dirty="0" smtClean="0">
                <a:solidFill>
                  <a:srgbClr val="0824F2"/>
                </a:solidFill>
              </a:rPr>
              <a:t>·x</a:t>
            </a:r>
            <a:endParaRPr lang="en-US" dirty="0">
              <a:solidFill>
                <a:srgbClr val="0824F2"/>
              </a:solidFill>
            </a:endParaRPr>
          </a:p>
        </p:txBody>
      </p:sp>
      <p:sp>
        <p:nvSpPr>
          <p:cNvPr id="536" name="Isosceles Triangle 535"/>
          <p:cNvSpPr/>
          <p:nvPr/>
        </p:nvSpPr>
        <p:spPr>
          <a:xfrm>
            <a:off x="1981200" y="2895600"/>
            <a:ext cx="1600200" cy="1219200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7" name="Trapezoid 536"/>
          <p:cNvSpPr/>
          <p:nvPr/>
        </p:nvSpPr>
        <p:spPr>
          <a:xfrm>
            <a:off x="4038600" y="2895600"/>
            <a:ext cx="3581400" cy="1219200"/>
          </a:xfrm>
          <a:prstGeom prst="trapezoid">
            <a:avLst>
              <a:gd name="adj" fmla="val 63044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8" name="Isosceles Triangle 537"/>
          <p:cNvSpPr/>
          <p:nvPr/>
        </p:nvSpPr>
        <p:spPr>
          <a:xfrm>
            <a:off x="4038600" y="2895600"/>
            <a:ext cx="1524000" cy="1219200"/>
          </a:xfrm>
          <a:prstGeom prst="triangl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9" name="Isosceles Triangle 538"/>
          <p:cNvSpPr/>
          <p:nvPr/>
        </p:nvSpPr>
        <p:spPr>
          <a:xfrm>
            <a:off x="6096000" y="2895600"/>
            <a:ext cx="1524000" cy="1219200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308"/>
          <p:cNvGrpSpPr/>
          <p:nvPr/>
        </p:nvGrpSpPr>
        <p:grpSpPr>
          <a:xfrm>
            <a:off x="762000" y="2895600"/>
            <a:ext cx="8077200" cy="1219200"/>
            <a:chOff x="-9144000" y="1447800"/>
            <a:chExt cx="28498800" cy="2895600"/>
          </a:xfrm>
        </p:grpSpPr>
        <p:grpSp>
          <p:nvGrpSpPr>
            <p:cNvPr id="3" name="Group 180"/>
            <p:cNvGrpSpPr/>
            <p:nvPr/>
          </p:nvGrpSpPr>
          <p:grpSpPr>
            <a:xfrm>
              <a:off x="-9144000" y="1447800"/>
              <a:ext cx="13868400" cy="2895600"/>
              <a:chOff x="914400" y="1447800"/>
              <a:chExt cx="13868400" cy="2895600"/>
            </a:xfrm>
          </p:grpSpPr>
          <p:grpSp>
            <p:nvGrpSpPr>
              <p:cNvPr id="4" name="Group 116"/>
              <p:cNvGrpSpPr/>
              <p:nvPr/>
            </p:nvGrpSpPr>
            <p:grpSpPr>
              <a:xfrm>
                <a:off x="914400" y="1447800"/>
                <a:ext cx="6553200" cy="2895600"/>
                <a:chOff x="914400" y="1447800"/>
                <a:chExt cx="6553200" cy="2895600"/>
              </a:xfrm>
            </p:grpSpPr>
            <p:grpSp>
              <p:nvGrpSpPr>
                <p:cNvPr id="5" name="Group 84"/>
                <p:cNvGrpSpPr/>
                <p:nvPr/>
              </p:nvGrpSpPr>
              <p:grpSpPr>
                <a:xfrm>
                  <a:off x="9144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6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7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8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53" name="Oval 5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4" name="Oval 5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9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59" name="Oval 5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0" name="Oval 5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0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1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67" name="Oval 6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8" name="Oval 6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2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65" name="Oval 6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6" name="Oval 6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13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4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5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83" name="Oval 8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4" name="Oval 8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6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81" name="Oval 8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2" name="Oval 8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7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8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77" name="Oval 7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8" name="Oval 7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9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75" name="Oval 7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6" name="Oval 7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20" name="Group 85"/>
                <p:cNvGrpSpPr/>
                <p:nvPr/>
              </p:nvGrpSpPr>
              <p:grpSpPr>
                <a:xfrm>
                  <a:off x="45720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21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22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23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15" name="Oval 11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16" name="Oval 11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24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13" name="Oval 11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14" name="Oval 11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25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26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09" name="Oval 10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10" name="Oval 10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27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07" name="Oval 10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08" name="Oval 10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28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29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30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01" name="Oval 10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02" name="Oval 10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31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99" name="Oval 9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00" name="Oval 9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32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33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95" name="Oval 9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96" name="Oval 9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34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93" name="Oval 9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94" name="Oval 9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35" name="Group 117"/>
              <p:cNvGrpSpPr/>
              <p:nvPr/>
            </p:nvGrpSpPr>
            <p:grpSpPr>
              <a:xfrm>
                <a:off x="8229600" y="1447800"/>
                <a:ext cx="6553200" cy="2895600"/>
                <a:chOff x="914400" y="1447800"/>
                <a:chExt cx="6553200" cy="2895600"/>
              </a:xfrm>
            </p:grpSpPr>
            <p:grpSp>
              <p:nvGrpSpPr>
                <p:cNvPr id="36" name="Group 84"/>
                <p:cNvGrpSpPr/>
                <p:nvPr/>
              </p:nvGrpSpPr>
              <p:grpSpPr>
                <a:xfrm>
                  <a:off x="9144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37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38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39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79" name="Oval 5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80" name="Oval 5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40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77" name="Oval 5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78" name="Oval 5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41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42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73" name="Oval 17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74" name="Oval 17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43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71" name="Oval 17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72" name="Oval 17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44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45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46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65" name="Oval 16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66" name="Oval 16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47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63" name="Oval 16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64" name="Oval 16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48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49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59" name="Oval 15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60" name="Oval 15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50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57" name="Oval 15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58" name="Oval 15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51" name="Group 85"/>
                <p:cNvGrpSpPr/>
                <p:nvPr/>
              </p:nvGrpSpPr>
              <p:grpSpPr>
                <a:xfrm>
                  <a:off x="45720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52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55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56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49" name="Oval 14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50" name="Oval 14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57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47" name="Oval 14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48" name="Oval 14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58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61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43" name="Oval 14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44" name="Oval 14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62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41" name="Oval 14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42" name="Oval 14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63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64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69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35" name="Oval 13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36" name="Oval 13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70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33" name="Oval 13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34" name="Oval 13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71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72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29" name="Oval 12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30" name="Oval 12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73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27" name="Oval 12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28" name="Oval 12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</p:grpSp>
        </p:grpSp>
        <p:grpSp>
          <p:nvGrpSpPr>
            <p:cNvPr id="74" name="Group 181"/>
            <p:cNvGrpSpPr/>
            <p:nvPr/>
          </p:nvGrpSpPr>
          <p:grpSpPr>
            <a:xfrm>
              <a:off x="5486400" y="1447800"/>
              <a:ext cx="13868400" cy="2895600"/>
              <a:chOff x="914400" y="1447800"/>
              <a:chExt cx="13868400" cy="2895600"/>
            </a:xfrm>
          </p:grpSpPr>
          <p:grpSp>
            <p:nvGrpSpPr>
              <p:cNvPr id="79" name="Group 116"/>
              <p:cNvGrpSpPr/>
              <p:nvPr/>
            </p:nvGrpSpPr>
            <p:grpSpPr>
              <a:xfrm>
                <a:off x="914400" y="1447800"/>
                <a:ext cx="6553200" cy="2895600"/>
                <a:chOff x="914400" y="1447800"/>
                <a:chExt cx="6553200" cy="2895600"/>
              </a:xfrm>
            </p:grpSpPr>
            <p:grpSp>
              <p:nvGrpSpPr>
                <p:cNvPr id="80" name="Group 84"/>
                <p:cNvGrpSpPr/>
                <p:nvPr/>
              </p:nvGrpSpPr>
              <p:grpSpPr>
                <a:xfrm>
                  <a:off x="9144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85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86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87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307" name="Oval 5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08" name="Oval 5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88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305" name="Oval 30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06" name="Oval 30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89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90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301" name="Oval 6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02" name="Oval 6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91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99" name="Oval 29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00" name="Oval 29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92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97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98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93" name="Oval 29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94" name="Oval 29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03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91" name="Oval 29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92" name="Oval 29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04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05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87" name="Oval 28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88" name="Oval 28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06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85" name="Oval 28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86" name="Oval 28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111" name="Group 85"/>
                <p:cNvGrpSpPr/>
                <p:nvPr/>
              </p:nvGrpSpPr>
              <p:grpSpPr>
                <a:xfrm>
                  <a:off x="45720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112" name="Group 24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17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18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77" name="Oval 27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78" name="Oval 27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19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75" name="Oval 27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76" name="Oval 27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20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21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71" name="Oval 27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72" name="Oval 27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22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69" name="Oval 26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70" name="Oval 26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123" name="Group 24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24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25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63" name="Oval 26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64" name="Oval 26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26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61" name="Oval 26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62" name="Oval 26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31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32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57" name="Oval 25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58" name="Oval 25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37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55" name="Oval 25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56" name="Oval 25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138" name="Group 117"/>
              <p:cNvGrpSpPr/>
              <p:nvPr/>
            </p:nvGrpSpPr>
            <p:grpSpPr>
              <a:xfrm>
                <a:off x="8229600" y="1447800"/>
                <a:ext cx="6553200" cy="2895600"/>
                <a:chOff x="914400" y="1447800"/>
                <a:chExt cx="6553200" cy="2895600"/>
              </a:xfrm>
            </p:grpSpPr>
            <p:grpSp>
              <p:nvGrpSpPr>
                <p:cNvPr id="139" name="Group 84"/>
                <p:cNvGrpSpPr/>
                <p:nvPr/>
              </p:nvGrpSpPr>
              <p:grpSpPr>
                <a:xfrm>
                  <a:off x="9144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140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45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46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45" name="Oval 5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46" name="Oval 5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51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43" name="Oval 5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44" name="Oval 5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52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53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39" name="Oval 23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40" name="Oval 23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54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37" name="Oval 23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38" name="Oval 23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155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56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61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31" name="Oval 23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32" name="Oval 23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62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29" name="Oval 22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30" name="Oval 22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67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68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25" name="Oval 22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26" name="Oval 22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69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23" name="Oval 22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24" name="Oval 22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170" name="Group 85"/>
                <p:cNvGrpSpPr/>
                <p:nvPr/>
              </p:nvGrpSpPr>
              <p:grpSpPr>
                <a:xfrm>
                  <a:off x="45720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175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76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81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15" name="Oval 21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16" name="Oval 21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82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13" name="Oval 21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14" name="Oval 21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83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84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09" name="Oval 20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10" name="Oval 20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85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07" name="Oval 20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08" name="Oval 20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186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87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88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01" name="Oval 20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02" name="Oval 20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89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99" name="Oval 19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00" name="Oval 19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90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91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95" name="Oval 19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96" name="Oval 19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92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93" name="Oval 19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94" name="Oval 19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</p:grpSp>
        </p:grpSp>
      </p:grpSp>
      <p:sp>
        <p:nvSpPr>
          <p:cNvPr id="540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Communication Avoiding Kernels:</a:t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Matrix Powers Kernel</a:t>
            </a:r>
            <a:r>
              <a:rPr lang="en-US" sz="2800" dirty="0" smtClean="0"/>
              <a:t> :</a:t>
            </a:r>
            <a:r>
              <a:rPr lang="en-US" sz="2800" dirty="0" smtClean="0">
                <a:sym typeface="Symbol"/>
              </a:rPr>
              <a:t> [</a:t>
            </a:r>
            <a:r>
              <a:rPr lang="en-US" sz="2800" dirty="0" smtClean="0"/>
              <a:t>Ax, A</a:t>
            </a:r>
            <a:r>
              <a:rPr lang="en-US" sz="2800" baseline="40000" dirty="0" smtClean="0"/>
              <a:t>2</a:t>
            </a:r>
            <a:r>
              <a:rPr lang="en-US" sz="2800" dirty="0" smtClean="0"/>
              <a:t>x, …, </a:t>
            </a:r>
            <a:r>
              <a:rPr lang="en-US" sz="2800" dirty="0" err="1" smtClean="0"/>
              <a:t>A</a:t>
            </a:r>
            <a:r>
              <a:rPr lang="en-US" sz="2800" baseline="40000" dirty="0" err="1" smtClean="0"/>
              <a:t>k</a:t>
            </a:r>
            <a:r>
              <a:rPr lang="en-US" sz="2800" dirty="0" err="1" smtClean="0"/>
              <a:t>x</a:t>
            </a:r>
            <a:r>
              <a:rPr lang="en-US" sz="2800" dirty="0" smtClean="0"/>
              <a:t>]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45" name="Straight Connector 544"/>
          <p:cNvCxnSpPr/>
          <p:nvPr/>
        </p:nvCxnSpPr>
        <p:spPr>
          <a:xfrm>
            <a:off x="228600" y="1371600"/>
            <a:ext cx="830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6" name="Content Placeholder 2"/>
          <p:cNvSpPr txBox="1">
            <a:spLocks/>
          </p:cNvSpPr>
          <p:nvPr/>
        </p:nvSpPr>
        <p:spPr>
          <a:xfrm>
            <a:off x="228600" y="1447800"/>
            <a:ext cx="90678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Replace k iterations of y =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x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 with [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Ax, A</a:t>
            </a:r>
            <a:r>
              <a:rPr kumimoji="0" lang="en-US" sz="3200" b="0" i="0" u="none" strike="noStrike" kern="1200" cap="none" spc="0" normalizeH="0" baseline="4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x, …,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3200" b="0" i="0" u="none" strike="noStrike" kern="1200" cap="none" spc="0" normalizeH="0" baseline="40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noProof="0" dirty="0" smtClean="0"/>
              <a:t>Parallel Algorithm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Example: A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tridiagonal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n=32, k=3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Each processor works on (overlapping) trapezoid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51" name="TextBox 550"/>
          <p:cNvSpPr txBox="1"/>
          <p:nvPr/>
        </p:nvSpPr>
        <p:spPr>
          <a:xfrm>
            <a:off x="990600" y="2514600"/>
            <a:ext cx="776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Proc 1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52" name="TextBox 551"/>
          <p:cNvSpPr txBox="1"/>
          <p:nvPr/>
        </p:nvSpPr>
        <p:spPr>
          <a:xfrm>
            <a:off x="3289831" y="2514600"/>
            <a:ext cx="829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Proc  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53" name="TextBox 552"/>
          <p:cNvSpPr txBox="1"/>
          <p:nvPr/>
        </p:nvSpPr>
        <p:spPr>
          <a:xfrm>
            <a:off x="5410200" y="2514600"/>
            <a:ext cx="829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92D050"/>
                </a:solidFill>
              </a:rPr>
              <a:t>Proc  3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554" name="TextBox 553"/>
          <p:cNvSpPr txBox="1"/>
          <p:nvPr/>
        </p:nvSpPr>
        <p:spPr>
          <a:xfrm>
            <a:off x="7404631" y="2514600"/>
            <a:ext cx="829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Proc  4</a:t>
            </a:r>
            <a:endParaRPr lang="en-US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pa1_genera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2514600"/>
            <a:ext cx="4052936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914400" y="1686580"/>
            <a:ext cx="7467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 smtClean="0">
                <a:latin typeface="Calibri" pitchFamily="34" charset="0"/>
              </a:rPr>
              <a:t>Same idea works for general sparse matrices</a:t>
            </a:r>
            <a:endParaRPr lang="en-US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Communication Avoiding Kernels:</a:t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Matrix Powers Kernel</a:t>
            </a:r>
            <a:r>
              <a:rPr lang="en-US" sz="2800" dirty="0" smtClean="0"/>
              <a:t> :</a:t>
            </a:r>
            <a:r>
              <a:rPr lang="en-US" sz="2800" dirty="0" smtClean="0">
                <a:sym typeface="Symbol"/>
              </a:rPr>
              <a:t> [</a:t>
            </a:r>
            <a:r>
              <a:rPr lang="en-US" sz="2800" dirty="0" smtClean="0"/>
              <a:t>Ax, A</a:t>
            </a:r>
            <a:r>
              <a:rPr lang="en-US" sz="2800" baseline="40000" dirty="0" smtClean="0"/>
              <a:t>2</a:t>
            </a:r>
            <a:r>
              <a:rPr lang="en-US" sz="2800" dirty="0" smtClean="0"/>
              <a:t>x, …, </a:t>
            </a:r>
            <a:r>
              <a:rPr lang="en-US" sz="2800" dirty="0" err="1" smtClean="0"/>
              <a:t>A</a:t>
            </a:r>
            <a:r>
              <a:rPr lang="en-US" sz="2800" baseline="40000" dirty="0" err="1" smtClean="0"/>
              <a:t>k</a:t>
            </a:r>
            <a:r>
              <a:rPr lang="en-US" sz="2800" dirty="0" err="1" smtClean="0"/>
              <a:t>x</a:t>
            </a:r>
            <a:r>
              <a:rPr lang="en-US" sz="2800" dirty="0" smtClean="0"/>
              <a:t>]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28600" y="1371600"/>
            <a:ext cx="830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3825" y="152400"/>
            <a:ext cx="9099550" cy="425450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dirty="0" smtClean="0"/>
              <a:t>Minimizing Communication of GMRES to solve Ax=b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04850"/>
            <a:ext cx="8915400" cy="842963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dirty="0" smtClean="0"/>
              <a:t>GMRES: find x in span{</a:t>
            </a:r>
            <a:r>
              <a:rPr lang="en-US" sz="2800" dirty="0" err="1" smtClean="0"/>
              <a:t>b,Ab</a:t>
            </a:r>
            <a:r>
              <a:rPr lang="en-US" sz="2800" dirty="0" smtClean="0"/>
              <a:t>,…,</a:t>
            </a:r>
            <a:r>
              <a:rPr lang="en-US" sz="2800" dirty="0" err="1" smtClean="0"/>
              <a:t>A</a:t>
            </a:r>
            <a:r>
              <a:rPr lang="en-US" sz="2800" baseline="30000" dirty="0" err="1" smtClean="0"/>
              <a:t>k</a:t>
            </a:r>
            <a:r>
              <a:rPr lang="en-US" sz="2800" dirty="0" err="1" smtClean="0"/>
              <a:t>b</a:t>
            </a:r>
            <a:r>
              <a:rPr lang="en-US" sz="2800" dirty="0" smtClean="0"/>
              <a:t>} minimizing || Ax-b ||</a:t>
            </a:r>
            <a:r>
              <a:rPr lang="en-US" sz="2800" baseline="-25000" dirty="0" smtClean="0"/>
              <a:t>2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746125" y="1631950"/>
            <a:ext cx="3523785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Calibri" pitchFamily="34" charset="0"/>
              </a:rPr>
              <a:t>Standard GMRES</a:t>
            </a:r>
          </a:p>
          <a:p>
            <a:r>
              <a:rPr lang="en-US" sz="2400" dirty="0">
                <a:solidFill>
                  <a:schemeClr val="tx1"/>
                </a:solidFill>
                <a:latin typeface="Calibri" pitchFamily="34" charset="0"/>
              </a:rPr>
              <a:t>  for </a:t>
            </a:r>
            <a:r>
              <a:rPr lang="en-US" sz="2400" dirty="0" err="1">
                <a:solidFill>
                  <a:schemeClr val="tx1"/>
                </a:solidFill>
                <a:latin typeface="Calibri" pitchFamily="34" charset="0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Calibri" pitchFamily="34" charset="0"/>
              </a:rPr>
              <a:t>=1 to </a:t>
            </a:r>
            <a:r>
              <a:rPr lang="en-US" sz="2400" dirty="0" smtClean="0">
                <a:latin typeface="Calibri" pitchFamily="34" charset="0"/>
              </a:rPr>
              <a:t>k</a:t>
            </a:r>
            <a:endParaRPr lang="en-US" sz="2400" dirty="0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Calibri" pitchFamily="34" charset="0"/>
              </a:rPr>
              <a:t>     w = A · v(i-1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</a:rPr>
              <a:t>)   </a:t>
            </a:r>
            <a:r>
              <a:rPr lang="en-US" sz="2400" i="1" dirty="0" smtClean="0">
                <a:solidFill>
                  <a:schemeClr val="tx1"/>
                </a:solidFill>
                <a:latin typeface="Calibri" pitchFamily="34" charset="0"/>
              </a:rPr>
              <a:t>… </a:t>
            </a:r>
            <a:r>
              <a:rPr lang="en-US" sz="2400" i="1" dirty="0" err="1" smtClean="0">
                <a:solidFill>
                  <a:schemeClr val="tx1"/>
                </a:solidFill>
                <a:latin typeface="Calibri" pitchFamily="34" charset="0"/>
              </a:rPr>
              <a:t>SpMV</a:t>
            </a:r>
            <a:endParaRPr lang="en-US" sz="2400" i="1" dirty="0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Calibri" pitchFamily="34" charset="0"/>
              </a:rPr>
              <a:t>     MGS(w, v(0),…,v(i-1))</a:t>
            </a:r>
          </a:p>
          <a:p>
            <a:r>
              <a:rPr lang="en-US" sz="2400" dirty="0">
                <a:solidFill>
                  <a:schemeClr val="tx1"/>
                </a:solidFill>
                <a:latin typeface="Calibri" pitchFamily="34" charset="0"/>
              </a:rPr>
              <a:t>     update v(</a:t>
            </a:r>
            <a:r>
              <a:rPr lang="en-US" sz="2400" dirty="0" err="1">
                <a:solidFill>
                  <a:schemeClr val="tx1"/>
                </a:solidFill>
                <a:latin typeface="Calibri" pitchFamily="34" charset="0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Calibri" pitchFamily="34" charset="0"/>
              </a:rPr>
              <a:t>), H</a:t>
            </a:r>
          </a:p>
          <a:p>
            <a:r>
              <a:rPr lang="en-US" sz="2400" dirty="0">
                <a:solidFill>
                  <a:schemeClr val="tx1"/>
                </a:solidFill>
                <a:latin typeface="Calibri" pitchFamily="34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Calibri" pitchFamily="34" charset="0"/>
              </a:rPr>
              <a:t>endfor</a:t>
            </a:r>
            <a:endParaRPr lang="en-US" sz="2400" dirty="0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Calibri" pitchFamily="34" charset="0"/>
              </a:rPr>
              <a:t>  solve LSQ problem with H</a:t>
            </a:r>
          </a:p>
          <a:p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4572000" y="1631951"/>
            <a:ext cx="4572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Calibri" pitchFamily="34" charset="0"/>
              </a:rPr>
              <a:t>Communication-avoiding GMRES</a:t>
            </a:r>
          </a:p>
          <a:p>
            <a:r>
              <a:rPr lang="en-US" sz="2400" dirty="0">
                <a:solidFill>
                  <a:schemeClr val="tx1"/>
                </a:solidFill>
                <a:latin typeface="Calibri" pitchFamily="34" charset="0"/>
              </a:rPr>
              <a:t>   W = [ v, Av, A</a:t>
            </a:r>
            <a:r>
              <a:rPr lang="en-US" sz="2400" baseline="30000" dirty="0">
                <a:solidFill>
                  <a:schemeClr val="tx1"/>
                </a:solidFill>
                <a:latin typeface="Calibri" pitchFamily="34" charset="0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Calibri" pitchFamily="34" charset="0"/>
              </a:rPr>
              <a:t>v, … ,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</a:rPr>
              <a:t>A</a:t>
            </a:r>
            <a:r>
              <a:rPr lang="en-US" sz="3600" baseline="30000" dirty="0" err="1" smtClean="0">
                <a:solidFill>
                  <a:schemeClr val="tx1"/>
                </a:solidFill>
                <a:latin typeface="Calibri" pitchFamily="34" charset="0"/>
              </a:rPr>
              <a:t>k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</a:rPr>
              <a:t>v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alibri" pitchFamily="34" charset="0"/>
              </a:rPr>
              <a:t>]</a:t>
            </a:r>
          </a:p>
          <a:p>
            <a:r>
              <a:rPr lang="en-US" sz="2400" dirty="0">
                <a:solidFill>
                  <a:schemeClr val="tx1"/>
                </a:solidFill>
                <a:latin typeface="Calibri" pitchFamily="34" charset="0"/>
              </a:rPr>
              <a:t>   [Q,R] = TSQR(W)  </a:t>
            </a:r>
            <a:endParaRPr lang="en-US" sz="2400" dirty="0" smtClean="0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</a:rPr>
              <a:t>         </a:t>
            </a:r>
            <a:r>
              <a:rPr lang="en-US" sz="2400" i="1" dirty="0" smtClean="0">
                <a:solidFill>
                  <a:schemeClr val="tx1"/>
                </a:solidFill>
                <a:latin typeface="Calibri" pitchFamily="34" charset="0"/>
              </a:rPr>
              <a:t>…  </a:t>
            </a:r>
            <a:r>
              <a:rPr lang="en-US" sz="2400" i="1" dirty="0">
                <a:solidFill>
                  <a:schemeClr val="tx1"/>
                </a:solidFill>
                <a:latin typeface="Calibri" pitchFamily="34" charset="0"/>
              </a:rPr>
              <a:t>“Tall Skinny QR”</a:t>
            </a:r>
          </a:p>
          <a:p>
            <a:r>
              <a:rPr lang="en-US" sz="2400" dirty="0">
                <a:solidFill>
                  <a:schemeClr val="tx1"/>
                </a:solidFill>
                <a:latin typeface="Calibri" pitchFamily="34" charset="0"/>
              </a:rPr>
              <a:t>   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</a:rPr>
              <a:t>build </a:t>
            </a:r>
            <a:r>
              <a:rPr lang="en-US" sz="2400" dirty="0">
                <a:solidFill>
                  <a:schemeClr val="tx1"/>
                </a:solidFill>
                <a:latin typeface="Calibri" pitchFamily="34" charset="0"/>
              </a:rPr>
              <a:t>H from 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</a:rPr>
              <a:t>R </a:t>
            </a:r>
          </a:p>
          <a:p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</a:rPr>
              <a:t>  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</a:rPr>
              <a:t>solve </a:t>
            </a:r>
            <a:r>
              <a:rPr lang="en-US" sz="2400" dirty="0">
                <a:solidFill>
                  <a:schemeClr val="tx1"/>
                </a:solidFill>
                <a:latin typeface="Calibri" pitchFamily="34" charset="0"/>
              </a:rPr>
              <a:t>LSQ 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</a:rPr>
              <a:t>problem with H</a:t>
            </a:r>
            <a:endParaRPr lang="en-US" sz="2400" dirty="0">
              <a:solidFill>
                <a:schemeClr val="tx1"/>
              </a:solidFill>
              <a:latin typeface="Calibri" pitchFamily="34" charset="0"/>
            </a:endParaRPr>
          </a:p>
          <a:p>
            <a:endParaRPr lang="en-US" dirty="0">
              <a:solidFill>
                <a:schemeClr val="tx1"/>
              </a:solidFill>
              <a:latin typeface="Calibri" pitchFamily="34" charset="0"/>
            </a:endParaRPr>
          </a:p>
          <a:p>
            <a:endParaRPr lang="en-US" dirty="0">
              <a:solidFill>
                <a:schemeClr val="tx1"/>
              </a:solidFill>
              <a:latin typeface="Calibri" pitchFamily="34" charset="0"/>
            </a:endParaRPr>
          </a:p>
          <a:p>
            <a:endParaRPr lang="en-US" dirty="0">
              <a:solidFill>
                <a:schemeClr val="tx1"/>
              </a:solidFill>
              <a:latin typeface="Calibri" pitchFamily="34" charset="0"/>
            </a:endParaRPr>
          </a:p>
          <a:p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457200" y="5791200"/>
            <a:ext cx="8001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sz="2800" dirty="0">
                <a:solidFill>
                  <a:srgbClr val="C00000"/>
                </a:solidFill>
                <a:latin typeface="Calibri" pitchFamily="34" charset="0"/>
              </a:rPr>
              <a:t>Oops – W from power method, precision lost</a:t>
            </a:r>
            <a:r>
              <a:rPr lang="en-US" sz="2800" dirty="0" smtClean="0">
                <a:solidFill>
                  <a:srgbClr val="C00000"/>
                </a:solidFill>
                <a:latin typeface="Calibri" pitchFamily="34" charset="0"/>
              </a:rPr>
              <a:t>!</a:t>
            </a:r>
          </a:p>
          <a:p>
            <a:pPr>
              <a:buFontTx/>
              <a:buChar char="•"/>
            </a:pPr>
            <a:r>
              <a:rPr lang="en-US" sz="2800" dirty="0" smtClean="0">
                <a:solidFill>
                  <a:srgbClr val="C00000"/>
                </a:solidFill>
                <a:latin typeface="Calibri" pitchFamily="34" charset="0"/>
              </a:rPr>
              <a:t> Need different polynomials than  </a:t>
            </a:r>
            <a:r>
              <a:rPr lang="en-US" sz="2800" dirty="0" err="1" smtClean="0">
                <a:solidFill>
                  <a:srgbClr val="C00000"/>
                </a:solidFill>
                <a:latin typeface="Calibri" pitchFamily="34" charset="0"/>
              </a:rPr>
              <a:t>A</a:t>
            </a:r>
            <a:r>
              <a:rPr lang="en-US" sz="3200" baseline="30000" dirty="0" err="1" smtClean="0">
                <a:solidFill>
                  <a:srgbClr val="C00000"/>
                </a:solidFill>
                <a:latin typeface="Calibri" pitchFamily="34" charset="0"/>
              </a:rPr>
              <a:t>k</a:t>
            </a:r>
            <a:r>
              <a:rPr lang="en-US" sz="2800" dirty="0" smtClean="0">
                <a:solidFill>
                  <a:srgbClr val="C00000"/>
                </a:solidFill>
                <a:latin typeface="Calibri" pitchFamily="34" charset="0"/>
              </a:rPr>
              <a:t> for stability</a:t>
            </a:r>
            <a:endParaRPr lang="en-US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54279" name="Slide Number Placeholder 6"/>
          <p:cNvSpPr txBox="1">
            <a:spLocks/>
          </p:cNvSpPr>
          <p:nvPr/>
        </p:nvSpPr>
        <p:spPr bwMode="auto">
          <a:xfrm>
            <a:off x="7158038" y="64087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FF97F013-77D3-4E4C-847E-5A357542A521}" type="slidenum">
              <a:rPr lang="en-US" sz="1400" b="0">
                <a:solidFill>
                  <a:schemeClr val="tx1"/>
                </a:solidFill>
              </a:rPr>
              <a:pPr algn="r"/>
              <a:t>35</a:t>
            </a:fld>
            <a:endParaRPr lang="en-US" b="0">
              <a:solidFill>
                <a:schemeClr val="tx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09600"/>
            <a:ext cx="830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90600" y="4800600"/>
            <a:ext cx="73570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Sequential case: #words moved decreases by a factor of k</a:t>
            </a:r>
          </a:p>
          <a:p>
            <a:r>
              <a:rPr lang="en-US" sz="2400" dirty="0" smtClean="0"/>
              <a:t>Parallel case: #messages decreases by a factor of k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9850"/>
            <a:ext cx="8229600" cy="671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Text Box 8"/>
          <p:cNvSpPr txBox="1">
            <a:spLocks noChangeArrowheads="1"/>
          </p:cNvSpPr>
          <p:nvPr/>
        </p:nvSpPr>
        <p:spPr bwMode="auto">
          <a:xfrm>
            <a:off x="1817688" y="688975"/>
            <a:ext cx="35242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>
                <a:solidFill>
                  <a:srgbClr val="0824F2"/>
                </a:solidFill>
                <a:latin typeface="Calibri" pitchFamily="34" charset="0"/>
              </a:rPr>
              <a:t>“Monomial” basis [Ax,…,</a:t>
            </a:r>
            <a:r>
              <a:rPr lang="en-US" sz="2000" b="1" dirty="0" err="1" smtClean="0">
                <a:solidFill>
                  <a:srgbClr val="0824F2"/>
                </a:solidFill>
                <a:latin typeface="Calibri" pitchFamily="34" charset="0"/>
              </a:rPr>
              <a:t>A</a:t>
            </a:r>
            <a:r>
              <a:rPr lang="en-US" sz="2000" b="1" baseline="30000" dirty="0" err="1" smtClean="0">
                <a:solidFill>
                  <a:srgbClr val="0824F2"/>
                </a:solidFill>
                <a:latin typeface="Calibri" pitchFamily="34" charset="0"/>
              </a:rPr>
              <a:t>k</a:t>
            </a:r>
            <a:r>
              <a:rPr lang="en-US" sz="2000" b="1" dirty="0" err="1" smtClean="0">
                <a:solidFill>
                  <a:srgbClr val="0824F2"/>
                </a:solidFill>
                <a:latin typeface="Calibri" pitchFamily="34" charset="0"/>
              </a:rPr>
              <a:t>x</a:t>
            </a:r>
            <a:r>
              <a:rPr lang="en-US" sz="2000" b="1" dirty="0">
                <a:solidFill>
                  <a:srgbClr val="0824F2"/>
                </a:solidFill>
                <a:latin typeface="Calibri" pitchFamily="34" charset="0"/>
              </a:rPr>
              <a:t>]  </a:t>
            </a:r>
          </a:p>
          <a:p>
            <a:pPr algn="ctr"/>
            <a:r>
              <a:rPr lang="en-US" sz="2000" b="1" dirty="0">
                <a:solidFill>
                  <a:srgbClr val="0824F2"/>
                </a:solidFill>
                <a:latin typeface="Calibri" pitchFamily="34" charset="0"/>
              </a:rPr>
              <a:t>fails to converge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3170238" y="4202113"/>
            <a:ext cx="50593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2000" b="1" dirty="0" smtClean="0">
                <a:solidFill>
                  <a:srgbClr val="00B050"/>
                </a:solidFill>
                <a:latin typeface="Calibri" pitchFamily="34" charset="0"/>
              </a:rPr>
              <a:t>Different </a:t>
            </a:r>
            <a:r>
              <a:rPr lang="en-US" sz="2000" b="1" dirty="0">
                <a:solidFill>
                  <a:srgbClr val="00B050"/>
                </a:solidFill>
                <a:latin typeface="Calibri" pitchFamily="34" charset="0"/>
              </a:rPr>
              <a:t>polynomial basis </a:t>
            </a:r>
            <a:r>
              <a:rPr lang="en-US" sz="2000" b="1" dirty="0" smtClean="0">
                <a:solidFill>
                  <a:srgbClr val="00B050"/>
                </a:solidFill>
                <a:latin typeface="Calibri" pitchFamily="34" charset="0"/>
              </a:rPr>
              <a:t> [p</a:t>
            </a:r>
            <a:r>
              <a:rPr lang="en-US" sz="2000" b="1" baseline="-25000" dirty="0" smtClean="0">
                <a:solidFill>
                  <a:srgbClr val="00B050"/>
                </a:solidFill>
                <a:latin typeface="Calibri" pitchFamily="34" charset="0"/>
              </a:rPr>
              <a:t>1</a:t>
            </a:r>
            <a:r>
              <a:rPr lang="en-US" sz="2000" b="1" dirty="0" smtClean="0">
                <a:solidFill>
                  <a:srgbClr val="00B050"/>
                </a:solidFill>
                <a:latin typeface="Calibri" pitchFamily="34" charset="0"/>
              </a:rPr>
              <a:t>(A)x,…,</a:t>
            </a:r>
            <a:r>
              <a:rPr lang="en-US" sz="2000" b="1" dirty="0" err="1" smtClean="0">
                <a:solidFill>
                  <a:srgbClr val="00B050"/>
                </a:solidFill>
                <a:latin typeface="Calibri" pitchFamily="34" charset="0"/>
              </a:rPr>
              <a:t>p</a:t>
            </a:r>
            <a:r>
              <a:rPr lang="en-US" sz="2000" b="1" baseline="-25000" dirty="0" err="1" smtClean="0">
                <a:solidFill>
                  <a:srgbClr val="00B050"/>
                </a:solidFill>
                <a:latin typeface="Calibri" pitchFamily="34" charset="0"/>
              </a:rPr>
              <a:t>k</a:t>
            </a:r>
            <a:r>
              <a:rPr lang="en-US" sz="2000" b="1" dirty="0" smtClean="0">
                <a:solidFill>
                  <a:srgbClr val="00B050"/>
                </a:solidFill>
                <a:latin typeface="Calibri" pitchFamily="34" charset="0"/>
              </a:rPr>
              <a:t>(A)x]</a:t>
            </a:r>
          </a:p>
          <a:p>
            <a:r>
              <a:rPr lang="en-US" sz="2000" b="1" dirty="0" smtClean="0">
                <a:solidFill>
                  <a:srgbClr val="00B050"/>
                </a:solidFill>
                <a:latin typeface="Calibri" pitchFamily="34" charset="0"/>
              </a:rPr>
              <a:t> does </a:t>
            </a:r>
            <a:r>
              <a:rPr lang="en-US" sz="2000" b="1" dirty="0">
                <a:solidFill>
                  <a:srgbClr val="00B050"/>
                </a:solidFill>
                <a:latin typeface="Calibri" pitchFamily="34" charset="0"/>
              </a:rPr>
              <a:t>converge</a:t>
            </a:r>
          </a:p>
        </p:txBody>
      </p:sp>
      <p:cxnSp>
        <p:nvCxnSpPr>
          <p:cNvPr id="6" name="Straight Arrow Connector 5"/>
          <p:cNvCxnSpPr>
            <a:cxnSpLocks noChangeShapeType="1"/>
            <a:stCxn id="4" idx="1"/>
          </p:cNvCxnSpPr>
          <p:nvPr/>
        </p:nvCxnSpPr>
        <p:spPr bwMode="auto">
          <a:xfrm rot="10800000" flipV="1">
            <a:off x="2857500" y="4556056"/>
            <a:ext cx="312738" cy="46112"/>
          </a:xfrm>
          <a:prstGeom prst="straightConnector1">
            <a:avLst/>
          </a:prstGeom>
          <a:noFill/>
          <a:ln w="12700" algn="ctr">
            <a:solidFill>
              <a:srgbClr val="00B050"/>
            </a:solidFill>
            <a:round/>
            <a:headEnd type="none" w="sm" len="sm"/>
            <a:tailEnd type="arrow" w="med" len="med"/>
          </a:ln>
        </p:spPr>
      </p:cxnSp>
      <p:sp>
        <p:nvSpPr>
          <p:cNvPr id="57350" name="Slide Number Placeholder 3"/>
          <p:cNvSpPr txBox="1">
            <a:spLocks/>
          </p:cNvSpPr>
          <p:nvPr/>
        </p:nvSpPr>
        <p:spPr bwMode="auto">
          <a:xfrm>
            <a:off x="70104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58C2980-F3AF-4B1F-A118-43C63B2529AC}" type="slidenum">
              <a:rPr lang="en-US" sz="1400" b="0">
                <a:solidFill>
                  <a:schemeClr val="tx1"/>
                </a:solidFill>
                <a:ea typeface="MS PGothic" pitchFamily="34" charset="-128"/>
              </a:rPr>
              <a:pPr algn="r"/>
              <a:t>36</a:t>
            </a:fld>
            <a:endParaRPr lang="en-US" sz="1400" b="0">
              <a:solidFill>
                <a:schemeClr val="tx1"/>
              </a:solidFill>
              <a:ea typeface="MS PGothic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/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3"/>
          <p:cNvSpPr>
            <a:spLocks noGrp="1"/>
          </p:cNvSpPr>
          <p:nvPr>
            <p:ph type="title"/>
          </p:nvPr>
        </p:nvSpPr>
        <p:spPr>
          <a:xfrm>
            <a:off x="473075" y="296863"/>
            <a:ext cx="8413750" cy="801687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Speed ups of GMRES on 8-core Intel </a:t>
            </a:r>
            <a:r>
              <a:rPr lang="en-US" sz="3200" dirty="0" err="1" smtClean="0"/>
              <a:t>Clovertown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 smtClean="0"/>
          </a:p>
        </p:txBody>
      </p:sp>
      <p:pic>
        <p:nvPicPr>
          <p:cNvPr id="58371" name="Picture 4" descr="bar_r60_p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422400"/>
            <a:ext cx="7543800" cy="535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2" name="TextBox 3"/>
          <p:cNvSpPr txBox="1">
            <a:spLocks noChangeArrowheads="1"/>
          </p:cNvSpPr>
          <p:nvPr/>
        </p:nvSpPr>
        <p:spPr bwMode="auto">
          <a:xfrm>
            <a:off x="3835400" y="1060450"/>
            <a:ext cx="1397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B050"/>
                </a:solidFill>
              </a:rPr>
              <a:t>[MHDY09]</a:t>
            </a:r>
          </a:p>
        </p:txBody>
      </p:sp>
      <p:sp>
        <p:nvSpPr>
          <p:cNvPr id="58373" name="Slide Number Placeholder 6"/>
          <p:cNvSpPr txBox="1">
            <a:spLocks/>
          </p:cNvSpPr>
          <p:nvPr/>
        </p:nvSpPr>
        <p:spPr bwMode="auto">
          <a:xfrm>
            <a:off x="7158038" y="64087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5A0CED5E-3E17-48CE-8D11-444C9ABDC9B6}" type="slidenum">
              <a:rPr lang="en-US" sz="1400" b="0">
                <a:solidFill>
                  <a:schemeClr val="tx1"/>
                </a:solidFill>
              </a:rPr>
              <a:pPr algn="r"/>
              <a:t>37</a:t>
            </a:fld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609600"/>
            <a:ext cx="46818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Requires Co-tuning Kernels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ov15_akx_speedu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1447800"/>
            <a:ext cx="5257800" cy="5257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 smtClean="0"/>
              <a:t>Exascale</a:t>
            </a:r>
            <a:r>
              <a:rPr lang="en-US" sz="3600" dirty="0" smtClean="0"/>
              <a:t> predicted speedups for </a:t>
            </a:r>
            <a:r>
              <a:rPr lang="en-US" sz="3600" smtClean="0"/>
              <a:t/>
            </a:r>
            <a:br>
              <a:rPr lang="en-US" sz="3600" smtClean="0"/>
            </a:br>
            <a:r>
              <a:rPr lang="en-US" sz="3600" smtClean="0"/>
              <a:t>Matrix </a:t>
            </a:r>
            <a:r>
              <a:rPr lang="en-US" sz="3600" dirty="0" smtClean="0"/>
              <a:t>Powers Kernel over </a:t>
            </a:r>
            <a:r>
              <a:rPr lang="en-US" sz="3600" dirty="0" err="1" smtClean="0"/>
              <a:t>SpMV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for 2D Poisson (5 point stencil)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343400" y="6324600"/>
            <a:ext cx="1234633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log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(p)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73265" y="3392228"/>
            <a:ext cx="3776162" cy="9541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log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(n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/p) = </a:t>
            </a:r>
          </a:p>
          <a:p>
            <a:pPr algn="ctr"/>
            <a:r>
              <a:rPr lang="en-US" sz="2800" dirty="0" smtClean="0"/>
              <a:t>log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(</a:t>
            </a:r>
            <a:r>
              <a:rPr lang="en-US" sz="2800" dirty="0" err="1" smtClean="0"/>
              <a:t>memory_per_proc</a:t>
            </a:r>
            <a:r>
              <a:rPr lang="en-US" sz="2800" dirty="0" smtClean="0"/>
              <a:t>)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 of Iterative Linear Algebra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New Lower bounds, optimal algorithms,                  big speedups in theory and practice</a:t>
            </a:r>
          </a:p>
          <a:p>
            <a:r>
              <a:rPr lang="en-US" dirty="0" smtClean="0"/>
              <a:t>Lots of other progress, open problems</a:t>
            </a:r>
          </a:p>
          <a:p>
            <a:pPr lvl="1"/>
            <a:r>
              <a:rPr lang="en-US" dirty="0" smtClean="0"/>
              <a:t>GMRES, CG, </a:t>
            </a:r>
            <a:r>
              <a:rPr lang="en-US" dirty="0" err="1" smtClean="0"/>
              <a:t>BiCGStab</a:t>
            </a:r>
            <a:r>
              <a:rPr lang="en-US" dirty="0" smtClean="0"/>
              <a:t>, </a:t>
            </a:r>
            <a:r>
              <a:rPr lang="en-US" dirty="0" err="1" smtClean="0"/>
              <a:t>Arnoldi</a:t>
            </a:r>
            <a:r>
              <a:rPr lang="en-US" dirty="0" smtClean="0"/>
              <a:t>, </a:t>
            </a:r>
            <a:r>
              <a:rPr lang="en-US" dirty="0" err="1" smtClean="0"/>
              <a:t>Lanczos</a:t>
            </a:r>
            <a:r>
              <a:rPr lang="en-US" dirty="0" smtClean="0"/>
              <a:t> reorganized</a:t>
            </a:r>
          </a:p>
          <a:p>
            <a:pPr lvl="1"/>
            <a:r>
              <a:rPr lang="en-US" dirty="0" smtClean="0"/>
              <a:t>Other </a:t>
            </a:r>
            <a:r>
              <a:rPr lang="en-US" dirty="0" err="1" smtClean="0"/>
              <a:t>Krylov</a:t>
            </a:r>
            <a:r>
              <a:rPr lang="en-US" dirty="0" smtClean="0"/>
              <a:t> methods?</a:t>
            </a:r>
          </a:p>
          <a:p>
            <a:pPr lvl="1"/>
            <a:r>
              <a:rPr lang="en-US" dirty="0" smtClean="0"/>
              <a:t>Recognizing stable variants more easily?</a:t>
            </a:r>
          </a:p>
          <a:p>
            <a:pPr lvl="1"/>
            <a:r>
              <a:rPr lang="en-US" dirty="0" smtClean="0"/>
              <a:t>Avoiding communication with preconditioning  harder </a:t>
            </a:r>
          </a:p>
          <a:p>
            <a:pPr lvl="2"/>
            <a:r>
              <a:rPr lang="en-US" dirty="0" smtClean="0"/>
              <a:t>“Hierarchically semi-separable” </a:t>
            </a:r>
            <a:r>
              <a:rPr lang="en-US" dirty="0" err="1" smtClean="0"/>
              <a:t>preconditioners</a:t>
            </a:r>
            <a:r>
              <a:rPr lang="en-US" dirty="0" smtClean="0"/>
              <a:t> work</a:t>
            </a:r>
          </a:p>
          <a:p>
            <a:pPr lvl="1"/>
            <a:r>
              <a:rPr lang="en-US" dirty="0" err="1" smtClean="0"/>
              <a:t>Autotuning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1" y="152400"/>
            <a:ext cx="8229600" cy="4254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avoid communication? (2/2)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609600" y="719138"/>
            <a:ext cx="8001000" cy="1528762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mtClean="0"/>
              <a:t>Running time of an algorithm is sum of 3 terms:</a:t>
            </a:r>
          </a:p>
          <a:p>
            <a:pPr marL="914400" lvl="1" indent="-457200">
              <a:spcBef>
                <a:spcPct val="20000"/>
              </a:spcBef>
            </a:pPr>
            <a:r>
              <a:rPr lang="en-US" smtClean="0">
                <a:solidFill>
                  <a:schemeClr val="tx1"/>
                </a:solidFill>
              </a:rPr>
              <a:t># flops * time_per_flop</a:t>
            </a:r>
          </a:p>
          <a:p>
            <a:pPr marL="914400" lvl="1" indent="-457200">
              <a:spcBef>
                <a:spcPct val="20000"/>
              </a:spcBef>
            </a:pPr>
            <a:r>
              <a:rPr lang="en-US" smtClean="0">
                <a:solidFill>
                  <a:schemeClr val="tx1"/>
                </a:solidFill>
              </a:rPr>
              <a:t># words moved / bandwidth</a:t>
            </a:r>
          </a:p>
          <a:p>
            <a:pPr marL="914400" lvl="1" indent="-457200">
              <a:spcBef>
                <a:spcPct val="20000"/>
              </a:spcBef>
            </a:pPr>
            <a:r>
              <a:rPr lang="en-US" smtClean="0">
                <a:solidFill>
                  <a:schemeClr val="tx1"/>
                </a:solidFill>
              </a:rPr>
              <a:t># messages * latency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53263" y="6299200"/>
            <a:ext cx="1905000" cy="457200"/>
          </a:xfrm>
        </p:spPr>
        <p:txBody>
          <a:bodyPr/>
          <a:lstStyle/>
          <a:p>
            <a:pPr>
              <a:defRPr/>
            </a:pPr>
            <a:fld id="{096107BD-A7FD-4D6B-9533-9467B80703DB}" type="slidenum">
              <a:rPr lang="en-US" smtClean="0">
                <a:latin typeface="Helvetica"/>
              </a:rPr>
              <a:pPr>
                <a:defRPr/>
              </a:pPr>
              <a:t>4</a:t>
            </a:fld>
            <a:endParaRPr lang="en-US" dirty="0" smtClean="0">
              <a:latin typeface="Helvetica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145088" y="1473200"/>
            <a:ext cx="2398712" cy="762000"/>
            <a:chOff x="5105400" y="2133600"/>
            <a:chExt cx="2399879" cy="762000"/>
          </a:xfrm>
        </p:grpSpPr>
        <p:sp>
          <p:nvSpPr>
            <p:cNvPr id="6" name="Right Brace 5"/>
            <p:cNvSpPr/>
            <p:nvPr/>
          </p:nvSpPr>
          <p:spPr>
            <a:xfrm>
              <a:off x="5105400" y="2133600"/>
              <a:ext cx="152474" cy="762000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8469" name="TextBox 4"/>
            <p:cNvSpPr txBox="1">
              <a:spLocks noChangeArrowheads="1"/>
            </p:cNvSpPr>
            <p:nvPr/>
          </p:nvSpPr>
          <p:spPr bwMode="auto">
            <a:xfrm>
              <a:off x="5334000" y="2286000"/>
              <a:ext cx="217127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dirty="0">
                  <a:solidFill>
                    <a:schemeClr val="tx1"/>
                  </a:solidFill>
                  <a:latin typeface="Calibri" pitchFamily="34" charset="0"/>
                </a:rPr>
                <a:t>communication</a:t>
              </a:r>
            </a:p>
          </p:txBody>
        </p:sp>
      </p:grp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41338" y="2287588"/>
            <a:ext cx="8001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500" tIns="25400" rIns="63500" bIns="25400">
            <a:spAutoFit/>
          </a:bodyPr>
          <a:lstStyle/>
          <a:p>
            <a:pPr marL="285750" indent="-285750" eaLnBrk="0" fontAlgn="auto" hangingPunct="0">
              <a:spcBef>
                <a:spcPct val="200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2400" b="0" kern="0" dirty="0" err="1">
                <a:solidFill>
                  <a:schemeClr val="tx1"/>
                </a:solidFill>
                <a:latin typeface="+mn-lt"/>
                <a:cs typeface="+mn-cs"/>
              </a:rPr>
              <a:t>Time_per_flop</a:t>
            </a:r>
            <a:r>
              <a:rPr lang="en-US" sz="2400" b="0" kern="0" dirty="0">
                <a:solidFill>
                  <a:schemeClr val="tx1"/>
                </a:solidFill>
                <a:latin typeface="+mn-lt"/>
                <a:cs typeface="+mn-cs"/>
              </a:rPr>
              <a:t>  &lt;&lt;  1/ bandwidth  &lt;&lt;  latency</a:t>
            </a:r>
          </a:p>
          <a:p>
            <a:pPr marL="742950" lvl="1" indent="-285750" eaLnBrk="0" fontAlgn="auto" hangingPunct="0">
              <a:spcBef>
                <a:spcPct val="200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2400" b="0" kern="0" dirty="0">
                <a:solidFill>
                  <a:schemeClr val="tx1"/>
                </a:solidFill>
                <a:latin typeface="+mn-lt"/>
                <a:cs typeface="+mn-cs"/>
              </a:rPr>
              <a:t>Gaps growing exponentially with </a:t>
            </a:r>
            <a:r>
              <a:rPr lang="en-US" sz="2400" b="0" kern="0" dirty="0" smtClean="0">
                <a:solidFill>
                  <a:schemeClr val="tx1"/>
                </a:solidFill>
                <a:latin typeface="+mn-lt"/>
                <a:cs typeface="+mn-cs"/>
              </a:rPr>
              <a:t>time (FOSC, 2004)</a:t>
            </a:r>
            <a:endParaRPr lang="en-US" sz="2400" b="0" kern="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557213" y="4730750"/>
            <a:ext cx="8534400" cy="1417824"/>
            <a:chOff x="541338" y="4486791"/>
            <a:chExt cx="8534400" cy="1417305"/>
          </a:xfrm>
        </p:grpSpPr>
        <p:sp>
          <p:nvSpPr>
            <p:cNvPr id="9" name="Content Placeholder 2"/>
            <p:cNvSpPr txBox="1">
              <a:spLocks/>
            </p:cNvSpPr>
            <p:nvPr/>
          </p:nvSpPr>
          <p:spPr bwMode="auto">
            <a:xfrm>
              <a:off x="541338" y="4486791"/>
              <a:ext cx="8534400" cy="1417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3500" tIns="25400" rIns="63500" bIns="25400">
              <a:spAutoFit/>
            </a:bodyPr>
            <a:lstStyle/>
            <a:p>
              <a:pPr marL="342900" indent="-342900" eaLnBrk="0" fontAlgn="auto" hangingPunct="0">
                <a:spcBef>
                  <a:spcPct val="20000"/>
                </a:spcBef>
                <a:spcAft>
                  <a:spcPts val="0"/>
                </a:spcAft>
                <a:buSzPct val="100000"/>
                <a:buFont typeface="Arial" pitchFamily="34" charset="0"/>
                <a:buChar char="•"/>
                <a:defRPr/>
              </a:pPr>
              <a:r>
                <a:rPr lang="en-US" sz="2400" b="0" kern="0" dirty="0">
                  <a:solidFill>
                    <a:schemeClr val="tx1"/>
                  </a:solidFill>
                  <a:latin typeface="+mn-lt"/>
                  <a:cs typeface="+mn-cs"/>
                </a:rPr>
                <a:t>Goal : reorganize linear algebra to </a:t>
              </a:r>
              <a:r>
                <a:rPr lang="en-US" sz="2400" b="0" i="1" kern="0" dirty="0">
                  <a:solidFill>
                    <a:schemeClr val="tx1"/>
                  </a:solidFill>
                  <a:latin typeface="+mn-lt"/>
                  <a:cs typeface="+mn-cs"/>
                </a:rPr>
                <a:t>avoid</a:t>
              </a:r>
              <a:r>
                <a:rPr lang="en-US" sz="2400" b="0" kern="0" dirty="0">
                  <a:solidFill>
                    <a:schemeClr val="tx1"/>
                  </a:solidFill>
                  <a:latin typeface="+mn-lt"/>
                  <a:cs typeface="+mn-cs"/>
                </a:rPr>
                <a:t> communication</a:t>
              </a:r>
            </a:p>
            <a:p>
              <a:pPr marL="800100" lvl="1" indent="-342900" eaLnBrk="0" fontAlgn="auto" hangingPunct="0">
                <a:spcBef>
                  <a:spcPct val="20000"/>
                </a:spcBef>
                <a:spcAft>
                  <a:spcPts val="0"/>
                </a:spcAft>
                <a:buSzPct val="100000"/>
                <a:buFontTx/>
                <a:buChar char="•"/>
                <a:defRPr/>
              </a:pPr>
              <a:r>
                <a:rPr lang="en-US" b="0" kern="0" dirty="0">
                  <a:solidFill>
                    <a:schemeClr val="tx1"/>
                  </a:solidFill>
                  <a:latin typeface="+mn-lt"/>
                  <a:cs typeface="+mn-cs"/>
                </a:rPr>
                <a:t>Between all memory hierarchy levels </a:t>
              </a:r>
            </a:p>
            <a:p>
              <a:pPr marL="1257300" lvl="2" indent="-342900" eaLnBrk="0" fontAlgn="auto" hangingPunct="0">
                <a:spcBef>
                  <a:spcPct val="20000"/>
                </a:spcBef>
                <a:spcAft>
                  <a:spcPts val="0"/>
                </a:spcAft>
                <a:buSzPct val="100000"/>
                <a:buFontTx/>
                <a:buChar char="•"/>
                <a:defRPr/>
              </a:pPr>
              <a:r>
                <a:rPr lang="en-US" b="0" kern="0" dirty="0">
                  <a:solidFill>
                    <a:schemeClr val="tx1"/>
                  </a:solidFill>
                  <a:latin typeface="+mn-lt"/>
                  <a:cs typeface="+mn-cs"/>
                </a:rPr>
                <a:t>L1         L2         DRAM          network,  etc </a:t>
              </a:r>
            </a:p>
            <a:p>
              <a:pPr marL="800100" lvl="1" indent="-342900" eaLnBrk="0" fontAlgn="auto" hangingPunct="0">
                <a:spcBef>
                  <a:spcPct val="20000"/>
                </a:spcBef>
                <a:spcAft>
                  <a:spcPts val="0"/>
                </a:spcAft>
                <a:buSzPct val="100000"/>
                <a:buFontTx/>
                <a:buChar char="•"/>
                <a:defRPr/>
              </a:pPr>
              <a:r>
                <a:rPr lang="en-US" b="0" kern="0" dirty="0" smtClean="0">
                  <a:solidFill>
                    <a:schemeClr val="tx1"/>
                  </a:solidFill>
                  <a:latin typeface="+mn-lt"/>
                  <a:cs typeface="+mn-cs"/>
                </a:rPr>
                <a:t>Arbitrary </a:t>
              </a:r>
              <a:r>
                <a:rPr lang="en-US" b="0" kern="0" dirty="0">
                  <a:solidFill>
                    <a:schemeClr val="tx1"/>
                  </a:solidFill>
                  <a:latin typeface="+mn-lt"/>
                  <a:cs typeface="+mn-cs"/>
                </a:rPr>
                <a:t>speedups possible</a:t>
              </a:r>
              <a:endParaRPr lang="en-US" sz="1800" b="0" kern="0" dirty="0">
                <a:solidFill>
                  <a:srgbClr val="000099"/>
                </a:solidFill>
                <a:latin typeface="+mn-lt"/>
                <a:cs typeface="+mn-cs"/>
              </a:endParaRPr>
            </a:p>
          </p:txBody>
        </p:sp>
        <p:cxnSp>
          <p:nvCxnSpPr>
            <p:cNvPr id="18465" name="Straight Arrow Connector 10"/>
            <p:cNvCxnSpPr>
              <a:cxnSpLocks noChangeShapeType="1"/>
            </p:cNvCxnSpPr>
            <p:nvPr/>
          </p:nvCxnSpPr>
          <p:spPr bwMode="auto">
            <a:xfrm>
              <a:off x="2041525" y="5418312"/>
              <a:ext cx="430212" cy="1587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18466" name="Straight Arrow Connector 11"/>
            <p:cNvCxnSpPr>
              <a:cxnSpLocks noChangeShapeType="1"/>
            </p:cNvCxnSpPr>
            <p:nvPr/>
          </p:nvCxnSpPr>
          <p:spPr bwMode="auto">
            <a:xfrm>
              <a:off x="2727325" y="5419899"/>
              <a:ext cx="430213" cy="1588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18467" name="Straight Arrow Connector 11"/>
            <p:cNvCxnSpPr>
              <a:cxnSpLocks noChangeShapeType="1"/>
            </p:cNvCxnSpPr>
            <p:nvPr/>
          </p:nvCxnSpPr>
          <p:spPr bwMode="auto">
            <a:xfrm>
              <a:off x="3870325" y="5419899"/>
              <a:ext cx="430212" cy="1587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</p:cxnSp>
      </p:grp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285875" y="3217863"/>
          <a:ext cx="6652980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63245"/>
                <a:gridCol w="1663245"/>
                <a:gridCol w="1663245"/>
                <a:gridCol w="1663245"/>
              </a:tblGrid>
              <a:tr h="344034">
                <a:tc gridSpan="4"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Annual improvements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9196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Time_per_flop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Bandwidth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Latency</a:t>
                      </a:r>
                      <a:endParaRPr lang="en-US" dirty="0"/>
                    </a:p>
                  </a:txBody>
                  <a:tcPr/>
                </a:tc>
              </a:tr>
              <a:tr h="229196">
                <a:tc rowSpan="2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Network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15%</a:t>
                      </a:r>
                      <a:endParaRPr lang="en-US" dirty="0"/>
                    </a:p>
                  </a:txBody>
                  <a:tcPr/>
                </a:tc>
              </a:tr>
              <a:tr h="22919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DRAM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787525" y="4137025"/>
            <a:ext cx="6461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>
                <a:solidFill>
                  <a:schemeClr val="tx1"/>
                </a:solidFill>
              </a:rPr>
              <a:t>59%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81000" y="685800"/>
            <a:ext cx="830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allAtOnce"/>
      <p:bldP spid="1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2133600" y="457200"/>
            <a:ext cx="4603750" cy="4254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Summary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609600" y="4437063"/>
            <a:ext cx="8001000" cy="744537"/>
          </a:xfrm>
        </p:spPr>
        <p:txBody>
          <a:bodyPr>
            <a:noAutofit/>
          </a:bodyPr>
          <a:lstStyle/>
          <a:p>
            <a:pPr algn="ctr">
              <a:buFontTx/>
              <a:buNone/>
            </a:pPr>
            <a:r>
              <a:rPr lang="en-US" sz="3600" dirty="0" smtClean="0"/>
              <a:t>Don’t </a:t>
            </a:r>
            <a:r>
              <a:rPr lang="en-US" sz="3600" dirty="0" err="1" smtClean="0"/>
              <a:t>Communic</a:t>
            </a:r>
            <a:r>
              <a:rPr lang="en-US" sz="3600" dirty="0" smtClean="0"/>
              <a:t>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400800"/>
            <a:ext cx="1905000" cy="457200"/>
          </a:xfrm>
        </p:spPr>
        <p:txBody>
          <a:bodyPr/>
          <a:lstStyle/>
          <a:p>
            <a:pPr>
              <a:defRPr/>
            </a:pPr>
            <a:fld id="{FF82FEF4-93E3-42FA-B82C-EFBA8D4A2706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52400" y="1447800"/>
            <a:ext cx="8991600" cy="111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3500" tIns="25400" rIns="63500" bIns="25400">
            <a:spAutoFit/>
          </a:bodyPr>
          <a:lstStyle/>
          <a:p>
            <a:pPr marL="203200" indent="-203200" algn="ctr" eaLnBrk="0" hangingPunct="0">
              <a:spcBef>
                <a:spcPct val="15000"/>
              </a:spcBef>
              <a:buSzPct val="100000"/>
              <a:defRPr/>
            </a:pPr>
            <a:r>
              <a:rPr lang="en-US" sz="3200" b="0" kern="0" dirty="0">
                <a:solidFill>
                  <a:schemeClr val="tx1"/>
                </a:solidFill>
                <a:latin typeface="+mn-lt"/>
                <a:cs typeface="+mn-cs"/>
              </a:rPr>
              <a:t>Time to redesign all </a:t>
            </a:r>
            <a:r>
              <a:rPr lang="en-US" sz="3200" b="0" kern="0" dirty="0" smtClean="0">
                <a:solidFill>
                  <a:schemeClr val="tx1"/>
                </a:solidFill>
                <a:latin typeface="+mn-lt"/>
                <a:cs typeface="+mn-cs"/>
              </a:rPr>
              <a:t>linear algebra  </a:t>
            </a:r>
          </a:p>
          <a:p>
            <a:pPr marL="203200" indent="-203200" algn="ctr" eaLnBrk="0" hangingPunct="0">
              <a:spcBef>
                <a:spcPct val="15000"/>
              </a:spcBef>
              <a:buSzPct val="100000"/>
              <a:defRPr/>
            </a:pPr>
            <a:r>
              <a:rPr lang="en-US" sz="3200" b="0" kern="0" dirty="0" smtClean="0">
                <a:solidFill>
                  <a:schemeClr val="tx1"/>
                </a:solidFill>
                <a:latin typeface="+mn-lt"/>
                <a:cs typeface="+mn-cs"/>
              </a:rPr>
              <a:t>algorithms and software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52400" y="2819400"/>
            <a:ext cx="8991600" cy="111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3500" tIns="25400" rIns="63500" bIns="25400">
            <a:spAutoFit/>
          </a:bodyPr>
          <a:lstStyle/>
          <a:p>
            <a:pPr marL="203200" indent="-203200" algn="ctr" eaLnBrk="0" hangingPunct="0">
              <a:spcBef>
                <a:spcPct val="15000"/>
              </a:spcBef>
              <a:buSzPct val="100000"/>
              <a:defRPr/>
            </a:pPr>
            <a:endParaRPr lang="en-US" sz="3200" kern="0" dirty="0" smtClean="0"/>
          </a:p>
          <a:p>
            <a:pPr marL="203200" indent="-203200" algn="ctr" eaLnBrk="0" hangingPunct="0">
              <a:spcBef>
                <a:spcPct val="15000"/>
              </a:spcBef>
              <a:buSzPct val="100000"/>
              <a:defRPr/>
            </a:pPr>
            <a:r>
              <a:rPr lang="en-US" sz="3200" b="0" kern="0" dirty="0" smtClean="0">
                <a:solidFill>
                  <a:schemeClr val="tx1"/>
                </a:solidFill>
                <a:latin typeface="+mn-lt"/>
                <a:cs typeface="+mn-cs"/>
              </a:rPr>
              <a:t>And eventually all of applied mathematics </a:t>
            </a:r>
            <a:endParaRPr lang="en-US" sz="3200" b="0" kern="0" dirty="0">
              <a:solidFill>
                <a:schemeClr val="tx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  <p:bldP spid="5" grpId="0"/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Collaborators and Supporters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 smtClean="0"/>
              <a:t>Collaborators</a:t>
            </a:r>
          </a:p>
          <a:p>
            <a:pPr lvl="1"/>
            <a:r>
              <a:rPr lang="en-US" sz="2400" dirty="0" smtClean="0"/>
              <a:t>Michael Anderson (UCB), Grey Ballard (UCB), Erin Carson (UCB), Jack </a:t>
            </a:r>
            <a:r>
              <a:rPr lang="en-US" sz="2400" dirty="0" err="1" smtClean="0"/>
              <a:t>Dongarra</a:t>
            </a:r>
            <a:r>
              <a:rPr lang="en-US" sz="2400" dirty="0" smtClean="0"/>
              <a:t> (UTK),</a:t>
            </a:r>
            <a:r>
              <a:rPr lang="en-US" sz="2400" dirty="0"/>
              <a:t> </a:t>
            </a:r>
            <a:r>
              <a:rPr lang="en-US" sz="2400" dirty="0" err="1" smtClean="0"/>
              <a:t>Ioana</a:t>
            </a:r>
            <a:r>
              <a:rPr lang="en-US" sz="2400" dirty="0" smtClean="0"/>
              <a:t> </a:t>
            </a:r>
            <a:r>
              <a:rPr lang="en-US" sz="2400" dirty="0" err="1" smtClean="0"/>
              <a:t>Dumitriu</a:t>
            </a:r>
            <a:r>
              <a:rPr lang="en-US" sz="2400" dirty="0" smtClean="0"/>
              <a:t> (U. Wash), Laura </a:t>
            </a:r>
            <a:r>
              <a:rPr lang="en-US" sz="2400" dirty="0" err="1" smtClean="0"/>
              <a:t>Grigori</a:t>
            </a:r>
            <a:r>
              <a:rPr lang="en-US" sz="2400" dirty="0" smtClean="0"/>
              <a:t>  (INRIA), Ming </a:t>
            </a:r>
            <a:r>
              <a:rPr lang="en-US" sz="2400" dirty="0" err="1" smtClean="0"/>
              <a:t>Gu</a:t>
            </a:r>
            <a:r>
              <a:rPr lang="en-US" sz="2400" dirty="0" smtClean="0"/>
              <a:t> (UCB), Mark </a:t>
            </a:r>
            <a:r>
              <a:rPr lang="en-US" sz="2400" dirty="0" err="1" smtClean="0"/>
              <a:t>Hoemmen</a:t>
            </a:r>
            <a:r>
              <a:rPr lang="en-US" sz="2400" dirty="0" smtClean="0"/>
              <a:t> (Sandia NL), Olga Holtz (UCB &amp; TU Berlin), Nick Knight (UCB), </a:t>
            </a:r>
            <a:r>
              <a:rPr lang="en-US" sz="2400" dirty="0" err="1" smtClean="0"/>
              <a:t>Julien</a:t>
            </a:r>
            <a:r>
              <a:rPr lang="en-US" sz="2400" dirty="0" smtClean="0"/>
              <a:t> </a:t>
            </a:r>
            <a:r>
              <a:rPr lang="en-US" sz="2400" dirty="0" err="1" smtClean="0"/>
              <a:t>Langou</a:t>
            </a:r>
            <a:r>
              <a:rPr lang="en-US" sz="2400" dirty="0" smtClean="0"/>
              <a:t>, (U </a:t>
            </a:r>
            <a:r>
              <a:rPr lang="en-US" sz="2400" dirty="0"/>
              <a:t>C</a:t>
            </a:r>
            <a:r>
              <a:rPr lang="en-US" sz="2400" dirty="0" smtClean="0"/>
              <a:t>olo. Denver), </a:t>
            </a:r>
            <a:r>
              <a:rPr lang="en-US" sz="2400" dirty="0" err="1" smtClean="0"/>
              <a:t>Marghoob</a:t>
            </a:r>
            <a:r>
              <a:rPr lang="en-US" sz="2400" dirty="0" smtClean="0"/>
              <a:t> </a:t>
            </a:r>
            <a:r>
              <a:rPr lang="en-US" sz="2400" dirty="0" err="1" smtClean="0"/>
              <a:t>Mohiyuddin</a:t>
            </a:r>
            <a:r>
              <a:rPr lang="en-US" sz="2400" dirty="0" smtClean="0"/>
              <a:t> (UCB), </a:t>
            </a:r>
            <a:r>
              <a:rPr lang="en-US" sz="2400" dirty="0" err="1" smtClean="0"/>
              <a:t>Oded</a:t>
            </a:r>
            <a:r>
              <a:rPr lang="en-US" sz="2400" dirty="0" smtClean="0"/>
              <a:t> Schwartz  (TU Berlin), Edgar </a:t>
            </a:r>
            <a:r>
              <a:rPr lang="en-US" sz="2400" dirty="0" err="1" smtClean="0"/>
              <a:t>Solomonik</a:t>
            </a:r>
            <a:r>
              <a:rPr lang="en-US" sz="2400" dirty="0" smtClean="0"/>
              <a:t> (UCB), Michelle </a:t>
            </a:r>
            <a:r>
              <a:rPr lang="en-US" sz="2400" dirty="0" err="1" smtClean="0"/>
              <a:t>Strout</a:t>
            </a:r>
            <a:r>
              <a:rPr lang="en-US" sz="2400" dirty="0" smtClean="0"/>
              <a:t> (Colo. SU), </a:t>
            </a:r>
            <a:r>
              <a:rPr lang="en-US" sz="2400" dirty="0" err="1" smtClean="0"/>
              <a:t>Vasily</a:t>
            </a:r>
            <a:r>
              <a:rPr lang="en-US" sz="2400" dirty="0" smtClean="0"/>
              <a:t> </a:t>
            </a:r>
            <a:r>
              <a:rPr lang="en-US" sz="2400" dirty="0" err="1" smtClean="0"/>
              <a:t>Volkov</a:t>
            </a:r>
            <a:r>
              <a:rPr lang="en-US" sz="2400" dirty="0" smtClean="0"/>
              <a:t> (UCB), Sam Williams (LBNL), </a:t>
            </a:r>
            <a:r>
              <a:rPr lang="en-US" sz="2400" dirty="0" err="1" smtClean="0"/>
              <a:t>Hua</a:t>
            </a:r>
            <a:r>
              <a:rPr lang="en-US" sz="2400" dirty="0" smtClean="0"/>
              <a:t> Xiang (INRIA), Kathy </a:t>
            </a:r>
            <a:r>
              <a:rPr lang="en-US" sz="2400" dirty="0" err="1" smtClean="0"/>
              <a:t>Yelick</a:t>
            </a:r>
            <a:r>
              <a:rPr lang="en-US" sz="2400" dirty="0" smtClean="0"/>
              <a:t> (UCB &amp; LBNL) </a:t>
            </a:r>
          </a:p>
          <a:p>
            <a:pPr lvl="1"/>
            <a:r>
              <a:rPr lang="en-US" sz="2400" dirty="0"/>
              <a:t>O</a:t>
            </a:r>
            <a:r>
              <a:rPr lang="en-US" sz="2400" dirty="0" smtClean="0"/>
              <a:t>ther members of the </a:t>
            </a:r>
            <a:r>
              <a:rPr lang="en-US" sz="2400" dirty="0" err="1" smtClean="0"/>
              <a:t>ParLab</a:t>
            </a:r>
            <a:r>
              <a:rPr lang="en-US" sz="2400" dirty="0" smtClean="0"/>
              <a:t>, BEBOP, CACHE, EASI, MAGMA, PLASMA, TOPS projects</a:t>
            </a:r>
          </a:p>
          <a:p>
            <a:r>
              <a:rPr lang="en-US" dirty="0" smtClean="0"/>
              <a:t>Supporters</a:t>
            </a:r>
          </a:p>
          <a:p>
            <a:pPr lvl="1"/>
            <a:r>
              <a:rPr lang="en-US" dirty="0" smtClean="0"/>
              <a:t>NSF, DOE, UC Discovery</a:t>
            </a:r>
          </a:p>
          <a:p>
            <a:pPr lvl="1"/>
            <a:r>
              <a:rPr lang="en-US" dirty="0" smtClean="0"/>
              <a:t>Intel, Microsoft, </a:t>
            </a:r>
            <a:r>
              <a:rPr lang="en-US" dirty="0" err="1" smtClean="0"/>
              <a:t>Mathworks</a:t>
            </a:r>
            <a:r>
              <a:rPr lang="en-US" dirty="0" smtClean="0"/>
              <a:t>, National Instruments, NEC, Nokia, NVIDIA, Samsung, Sun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further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www.cs.berkeley.edu/~demmel</a:t>
            </a:r>
          </a:p>
          <a:p>
            <a:r>
              <a:rPr lang="en-US" dirty="0" smtClean="0"/>
              <a:t>Papers</a:t>
            </a:r>
          </a:p>
          <a:p>
            <a:pPr lvl="1"/>
            <a:r>
              <a:rPr lang="en-US" dirty="0" smtClean="0"/>
              <a:t>bebop.cs.berkeley.edu</a:t>
            </a:r>
          </a:p>
          <a:p>
            <a:pPr lvl="1"/>
            <a:r>
              <a:rPr lang="en-US" dirty="0" smtClean="0"/>
              <a:t>www.netlib.org/lapack/lawns</a:t>
            </a:r>
          </a:p>
          <a:p>
            <a:r>
              <a:rPr lang="en-US" dirty="0" smtClean="0"/>
              <a:t>1-week-short course – slides and video</a:t>
            </a:r>
          </a:p>
          <a:p>
            <a:pPr lvl="1"/>
            <a:r>
              <a:rPr lang="en-US" dirty="0" smtClean="0">
                <a:hlinkClick r:id="rId2"/>
              </a:rPr>
              <a:t>www.ba.cnr.it/ISSNLA2010</a:t>
            </a:r>
            <a:endParaRPr lang="en-US" dirty="0" smtClean="0"/>
          </a:p>
          <a:p>
            <a:r>
              <a:rPr lang="en-US" dirty="0" smtClean="0"/>
              <a:t>Google “parallel computing course”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We’re hiring!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848600" cy="4525963"/>
          </a:xfrm>
        </p:spPr>
        <p:txBody>
          <a:bodyPr/>
          <a:lstStyle/>
          <a:p>
            <a:r>
              <a:rPr lang="en-US" dirty="0" smtClean="0"/>
              <a:t>Seeking a </a:t>
            </a:r>
            <a:r>
              <a:rPr lang="en-US" dirty="0" err="1" smtClean="0"/>
              <a:t>postdoc</a:t>
            </a:r>
            <a:r>
              <a:rPr lang="en-US" dirty="0" smtClean="0"/>
              <a:t> / software engineer to   help develop the next versions of LAPACK and </a:t>
            </a:r>
            <a:r>
              <a:rPr lang="en-US" dirty="0" err="1" smtClean="0"/>
              <a:t>ScaLAPACK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2133600" y="457200"/>
            <a:ext cx="4603750" cy="4254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400800"/>
            <a:ext cx="1905000" cy="457200"/>
          </a:xfrm>
        </p:spPr>
        <p:txBody>
          <a:bodyPr/>
          <a:lstStyle/>
          <a:p>
            <a:pPr>
              <a:defRPr/>
            </a:pPr>
            <a:fld id="{FF82FEF4-93E3-42FA-B82C-EFBA8D4A2706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52400" y="1447800"/>
            <a:ext cx="8991600" cy="2242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3500" tIns="25400" rIns="63500" bIns="25400">
            <a:spAutoFit/>
          </a:bodyPr>
          <a:lstStyle/>
          <a:p>
            <a:pPr marL="203200" indent="-203200" algn="ctr" eaLnBrk="0" hangingPunct="0">
              <a:spcBef>
                <a:spcPct val="15000"/>
              </a:spcBef>
              <a:buSzPct val="100000"/>
              <a:defRPr/>
            </a:pPr>
            <a:r>
              <a:rPr lang="en-US" sz="3200" b="0" kern="0" dirty="0">
                <a:solidFill>
                  <a:schemeClr val="tx1"/>
                </a:solidFill>
                <a:latin typeface="+mn-lt"/>
                <a:cs typeface="+mn-cs"/>
              </a:rPr>
              <a:t>Time to redesign all </a:t>
            </a:r>
            <a:r>
              <a:rPr lang="en-US" sz="3200" b="0" kern="0" dirty="0" smtClean="0">
                <a:solidFill>
                  <a:schemeClr val="tx1"/>
                </a:solidFill>
                <a:latin typeface="+mn-lt"/>
                <a:cs typeface="+mn-cs"/>
              </a:rPr>
              <a:t>linear algebra  </a:t>
            </a:r>
          </a:p>
          <a:p>
            <a:pPr marL="203200" indent="-203200" algn="ctr" eaLnBrk="0" hangingPunct="0">
              <a:spcBef>
                <a:spcPct val="15000"/>
              </a:spcBef>
              <a:buSzPct val="100000"/>
              <a:defRPr/>
            </a:pPr>
            <a:r>
              <a:rPr lang="en-US" sz="3200" b="0" kern="0" dirty="0" smtClean="0">
                <a:solidFill>
                  <a:schemeClr val="tx1"/>
                </a:solidFill>
                <a:latin typeface="+mn-lt"/>
                <a:cs typeface="+mn-cs"/>
              </a:rPr>
              <a:t>algorithms and software</a:t>
            </a:r>
          </a:p>
          <a:p>
            <a:pPr marL="203200" indent="-203200" algn="ctr" eaLnBrk="0" hangingPunct="0">
              <a:spcBef>
                <a:spcPct val="15000"/>
              </a:spcBef>
              <a:buSzPct val="100000"/>
              <a:defRPr/>
            </a:pPr>
            <a:endParaRPr lang="en-US" sz="3200" kern="0" dirty="0" smtClean="0"/>
          </a:p>
          <a:p>
            <a:pPr marL="203200" indent="-203200" algn="ctr" eaLnBrk="0" hangingPunct="0">
              <a:spcBef>
                <a:spcPct val="15000"/>
              </a:spcBef>
              <a:buSzPct val="100000"/>
              <a:defRPr/>
            </a:pPr>
            <a:r>
              <a:rPr lang="en-US" sz="3200" b="0" kern="0" dirty="0" smtClean="0">
                <a:solidFill>
                  <a:schemeClr val="tx1"/>
                </a:solidFill>
                <a:latin typeface="+mn-lt"/>
                <a:cs typeface="+mn-cs"/>
              </a:rPr>
              <a:t>And eventually all of applied mathematics… </a:t>
            </a:r>
            <a:endParaRPr lang="en-US" sz="3200" b="0" kern="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4"/>
          <p:cNvSpPr txBox="1">
            <a:spLocks noGrp="1"/>
          </p:cNvSpPr>
          <p:nvPr/>
        </p:nvSpPr>
        <p:spPr bwMode="auto">
          <a:xfrm>
            <a:off x="7010400" y="6619875"/>
            <a:ext cx="2133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50000"/>
              </a:spcBef>
            </a:pPr>
            <a:fld id="{D6460064-6BD9-491D-B6EE-368743C3F441}" type="slidenum">
              <a:rPr lang="en-US" sz="1200">
                <a:latin typeface="Arial Black" pitchFamily="34" charset="0"/>
              </a:rPr>
              <a:pPr algn="r">
                <a:spcBef>
                  <a:spcPct val="50000"/>
                </a:spcBef>
              </a:pPr>
              <a:t>45</a:t>
            </a:fld>
            <a:endParaRPr lang="en-US" sz="1200">
              <a:latin typeface="Arial Black" pitchFamily="34" charset="0"/>
            </a:endParaRP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228600"/>
            <a:ext cx="7924800" cy="7366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2800" dirty="0" smtClean="0">
                <a:latin typeface="Tahoma" pitchFamily="34" charset="0"/>
              </a:rPr>
              <a:t>7 Dwarfs of High Performance Computing (HPC)</a:t>
            </a:r>
            <a:endParaRPr lang="en-US" sz="1800" dirty="0" smtClean="0">
              <a:latin typeface="Tahoma" pitchFamily="34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2041525"/>
          <a:ext cx="9144000" cy="3978275"/>
        </p:xfrm>
        <a:graphic>
          <a:graphicData uri="http://schemas.openxmlformats.org/presentationml/2006/ole">
            <p:oleObj spid="_x0000_s2050" name="Worksheet" r:id="rId4" imgW="17337920" imgH="7544853" progId="Excel.Sheet.8">
              <p:embed/>
            </p:oleObj>
          </a:graphicData>
        </a:graphic>
      </p:graphicFrame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362200" y="1447800"/>
            <a:ext cx="7620000" cy="49530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-228600" y="2590800"/>
            <a:ext cx="685800" cy="3657600"/>
          </a:xfrm>
          <a:prstGeom prst="rect">
            <a:avLst/>
          </a:prstGeom>
          <a:solidFill>
            <a:schemeClr val="bg1"/>
          </a:solidFill>
          <a:ln w="12700" algn="ctr">
            <a:noFill/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-533400" y="1981200"/>
            <a:ext cx="3429000" cy="5334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381000" y="2895600"/>
            <a:ext cx="2133600" cy="7620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304800" y="4724400"/>
            <a:ext cx="2286000" cy="228600"/>
          </a:xfrm>
          <a:prstGeom prst="rect">
            <a:avLst/>
          </a:prstGeom>
          <a:solidFill>
            <a:schemeClr val="bg1"/>
          </a:solidFill>
          <a:ln w="12700" algn="ctr">
            <a:noFill/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81000" y="5257800"/>
            <a:ext cx="2286000" cy="228600"/>
          </a:xfrm>
          <a:prstGeom prst="rect">
            <a:avLst/>
          </a:prstGeom>
          <a:solidFill>
            <a:schemeClr val="bg1"/>
          </a:solidFill>
          <a:ln w="12700" algn="ctr">
            <a:noFill/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381000" y="5486400"/>
            <a:ext cx="2286000" cy="228600"/>
          </a:xfrm>
          <a:prstGeom prst="rect">
            <a:avLst/>
          </a:prstGeom>
          <a:solidFill>
            <a:schemeClr val="bg1"/>
          </a:solidFill>
          <a:ln w="12700" algn="ctr">
            <a:noFill/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1036" name="TextBox 12"/>
          <p:cNvSpPr txBox="1">
            <a:spLocks noChangeArrowheads="1"/>
          </p:cNvSpPr>
          <p:nvPr/>
        </p:nvSpPr>
        <p:spPr bwMode="auto">
          <a:xfrm>
            <a:off x="304800" y="5943600"/>
            <a:ext cx="15097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>
                <a:latin typeface="Arial" pitchFamily="34" charset="0"/>
              </a:rPr>
              <a:t>Monte Carlo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4"/>
          <p:cNvSpPr txBox="1">
            <a:spLocks noGrp="1"/>
          </p:cNvSpPr>
          <p:nvPr/>
        </p:nvSpPr>
        <p:spPr bwMode="auto">
          <a:xfrm>
            <a:off x="7010400" y="6619875"/>
            <a:ext cx="2133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50000"/>
              </a:spcBef>
            </a:pPr>
            <a:fld id="{A8C72B47-F100-4618-A300-53E2ED77D711}" type="slidenum">
              <a:rPr lang="en-US" sz="1200">
                <a:latin typeface="Arial Black" pitchFamily="34" charset="0"/>
              </a:rPr>
              <a:pPr algn="r">
                <a:spcBef>
                  <a:spcPct val="50000"/>
                </a:spcBef>
              </a:pPr>
              <a:t>46</a:t>
            </a:fld>
            <a:endParaRPr lang="en-US" sz="1200">
              <a:latin typeface="Arial Black" pitchFamily="34" charset="0"/>
            </a:endParaRPr>
          </a:p>
        </p:txBody>
      </p:sp>
      <p:sp>
        <p:nvSpPr>
          <p:cNvPr id="2052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152400"/>
            <a:ext cx="7292975" cy="4572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dirty="0" smtClean="0">
                <a:latin typeface="Tahoma" pitchFamily="34" charset="0"/>
              </a:rPr>
              <a:t>7 Dwarfs – Are they enough?</a:t>
            </a:r>
            <a:endParaRPr lang="en-US" sz="2800" dirty="0" smtClean="0">
              <a:latin typeface="Tahoma" pitchFamily="34" charset="0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0" y="2041525"/>
          <a:ext cx="9144000" cy="3978275"/>
        </p:xfrm>
        <a:graphic>
          <a:graphicData uri="http://schemas.openxmlformats.org/presentationml/2006/ole">
            <p:oleObj spid="_x0000_s3074" name="Worksheet" r:id="rId4" imgW="17337920" imgH="7544853" progId="Excel.Sheet.8">
              <p:embed/>
            </p:oleObj>
          </a:graphicData>
        </a:graphic>
      </p:graphicFrame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4953000" y="1371600"/>
            <a:ext cx="7620000" cy="49530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-228600" y="2590800"/>
            <a:ext cx="685800" cy="3657600"/>
          </a:xfrm>
          <a:prstGeom prst="rect">
            <a:avLst/>
          </a:prstGeom>
          <a:solidFill>
            <a:schemeClr val="bg1"/>
          </a:solidFill>
          <a:ln w="12700" algn="ctr">
            <a:noFill/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-990600" y="1981200"/>
            <a:ext cx="3429000" cy="5334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381000" y="2895600"/>
            <a:ext cx="2133600" cy="7620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304800" y="4724400"/>
            <a:ext cx="2286000" cy="228600"/>
          </a:xfrm>
          <a:prstGeom prst="rect">
            <a:avLst/>
          </a:prstGeom>
          <a:solidFill>
            <a:schemeClr val="bg1"/>
          </a:solidFill>
          <a:ln w="12700" algn="ctr">
            <a:noFill/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381000" y="5257800"/>
            <a:ext cx="2286000" cy="228600"/>
          </a:xfrm>
          <a:prstGeom prst="rect">
            <a:avLst/>
          </a:prstGeom>
          <a:solidFill>
            <a:schemeClr val="bg1"/>
          </a:solidFill>
          <a:ln w="12700" algn="ctr">
            <a:noFill/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381000" y="5486400"/>
            <a:ext cx="2286000" cy="228600"/>
          </a:xfrm>
          <a:prstGeom prst="rect">
            <a:avLst/>
          </a:prstGeom>
          <a:solidFill>
            <a:schemeClr val="bg1"/>
          </a:solidFill>
          <a:ln w="12700" algn="ctr">
            <a:noFill/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2060" name="TextBox 12"/>
          <p:cNvSpPr txBox="1">
            <a:spLocks noChangeArrowheads="1"/>
          </p:cNvSpPr>
          <p:nvPr/>
        </p:nvSpPr>
        <p:spPr bwMode="auto">
          <a:xfrm>
            <a:off x="304800" y="5943600"/>
            <a:ext cx="15097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>
                <a:latin typeface="Arial" pitchFamily="34" charset="0"/>
              </a:rPr>
              <a:t>Monte Carlo</a:t>
            </a: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1828800" y="1524000"/>
            <a:ext cx="3429000" cy="5334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2362200" y="2819400"/>
            <a:ext cx="2895600" cy="35052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lide Number Placeholder 4"/>
          <p:cNvSpPr txBox="1">
            <a:spLocks noGrp="1"/>
          </p:cNvSpPr>
          <p:nvPr/>
        </p:nvSpPr>
        <p:spPr bwMode="auto">
          <a:xfrm>
            <a:off x="7010400" y="6619875"/>
            <a:ext cx="2133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50000"/>
              </a:spcBef>
            </a:pPr>
            <a:fld id="{1A4296F9-EAC9-49B3-AB4E-E76B4B2B43F3}" type="slidenum">
              <a:rPr lang="en-US" sz="1200">
                <a:latin typeface="Arial Black" pitchFamily="34" charset="0"/>
              </a:rPr>
              <a:pPr algn="r">
                <a:spcBef>
                  <a:spcPct val="50000"/>
                </a:spcBef>
              </a:pPr>
              <a:t>47</a:t>
            </a:fld>
            <a:endParaRPr lang="en-US" sz="1200">
              <a:latin typeface="Arial Black" pitchFamily="34" charset="0"/>
            </a:endParaRPr>
          </a:p>
        </p:txBody>
      </p:sp>
      <p:sp>
        <p:nvSpPr>
          <p:cNvPr id="1003527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685800"/>
            <a:ext cx="7292975" cy="5334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2800" dirty="0" smtClean="0">
                <a:latin typeface="Tahoma" pitchFamily="34" charset="0"/>
              </a:rPr>
              <a:t>13 Motifs (nee “Dwarf”) of </a:t>
            </a:r>
            <a:br>
              <a:rPr lang="en-US" sz="2800" dirty="0" smtClean="0">
                <a:latin typeface="Tahoma" pitchFamily="34" charset="0"/>
              </a:rPr>
            </a:br>
            <a:r>
              <a:rPr lang="en-US" sz="2800" dirty="0" smtClean="0">
                <a:latin typeface="Tahoma" pitchFamily="34" charset="0"/>
              </a:rPr>
              <a:t>Parallel Computing</a:t>
            </a:r>
            <a:br>
              <a:rPr lang="en-US" sz="2800" dirty="0" smtClean="0">
                <a:latin typeface="Tahoma" pitchFamily="34" charset="0"/>
              </a:rPr>
            </a:br>
            <a:r>
              <a:rPr lang="en-US" sz="2800" dirty="0" smtClean="0">
                <a:latin typeface="Tahoma" pitchFamily="34" charset="0"/>
              </a:rPr>
              <a:t/>
            </a:r>
            <a:br>
              <a:rPr lang="en-US" sz="2800" dirty="0" smtClean="0">
                <a:latin typeface="Tahoma" pitchFamily="34" charset="0"/>
              </a:rPr>
            </a:br>
            <a:r>
              <a:rPr lang="en-US" sz="2800" dirty="0" smtClean="0">
                <a:latin typeface="Tahoma" pitchFamily="34" charset="0"/>
              </a:rPr>
              <a:t> Popularity: </a:t>
            </a:r>
            <a:r>
              <a:rPr lang="en-US" sz="1800" dirty="0" smtClean="0">
                <a:latin typeface="Tahoma" pitchFamily="34" charset="0"/>
              </a:rPr>
              <a:t>(</a:t>
            </a:r>
            <a:r>
              <a:rPr lang="en-US" sz="1800" dirty="0" smtClean="0">
                <a:solidFill>
                  <a:srgbClr val="CC0000"/>
                </a:solidFill>
                <a:latin typeface="Tahoma" pitchFamily="34" charset="0"/>
              </a:rPr>
              <a:t>Red Hot</a:t>
            </a:r>
            <a:r>
              <a:rPr lang="en-US" sz="1800" dirty="0" smtClean="0">
                <a:latin typeface="Tahoma" pitchFamily="34" charset="0"/>
              </a:rPr>
              <a:t> </a:t>
            </a:r>
            <a:r>
              <a:rPr lang="en-US" sz="1800" dirty="0" smtClean="0">
                <a:latin typeface="Stencil" pitchFamily="82" charset="0"/>
                <a:sym typeface="Symbol" pitchFamily="18" charset="2"/>
              </a:rPr>
              <a:t>/</a:t>
            </a:r>
            <a:r>
              <a:rPr lang="en-US" sz="1800" dirty="0" smtClean="0">
                <a:latin typeface="Tahoma" pitchFamily="34" charset="0"/>
              </a:rPr>
              <a:t> </a:t>
            </a:r>
            <a:r>
              <a:rPr lang="en-US" sz="1800" dirty="0" smtClean="0">
                <a:solidFill>
                  <a:srgbClr val="99CC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Blue Cool</a:t>
            </a:r>
            <a:r>
              <a:rPr lang="en-US" sz="1800" dirty="0" smtClean="0">
                <a:latin typeface="Tahoma" pitchFamily="34" charset="0"/>
              </a:rPr>
              <a:t>)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0" y="2041525"/>
          <a:ext cx="9144000" cy="3978275"/>
        </p:xfrm>
        <a:graphic>
          <a:graphicData uri="http://schemas.openxmlformats.org/presentationml/2006/ole">
            <p:oleObj spid="_x0000_s4098" name="Worksheet" r:id="rId4" imgW="17337920" imgH="7544853" progId="Excel.Sheet.8">
              <p:embed/>
            </p:oleObj>
          </a:graphicData>
        </a:graphic>
      </p:graphicFrame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4953000" y="1905000"/>
            <a:ext cx="7620000" cy="49530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-228600" y="2590800"/>
            <a:ext cx="685800" cy="3657600"/>
          </a:xfrm>
          <a:prstGeom prst="rect">
            <a:avLst/>
          </a:prstGeom>
          <a:solidFill>
            <a:schemeClr val="bg1"/>
          </a:solidFill>
          <a:ln w="12700" algn="ctr">
            <a:noFill/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-990600" y="1981200"/>
            <a:ext cx="3429000" cy="5334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-2133600" y="2971800"/>
            <a:ext cx="2133600" cy="7620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-2286000" y="4648200"/>
            <a:ext cx="2286000" cy="228600"/>
          </a:xfrm>
          <a:prstGeom prst="rect">
            <a:avLst/>
          </a:prstGeom>
          <a:solidFill>
            <a:schemeClr val="bg1"/>
          </a:solidFill>
          <a:ln w="12700" algn="ctr">
            <a:noFill/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-2057400" y="5181600"/>
            <a:ext cx="2286000" cy="228600"/>
          </a:xfrm>
          <a:prstGeom prst="rect">
            <a:avLst/>
          </a:prstGeom>
          <a:solidFill>
            <a:schemeClr val="bg1"/>
          </a:solidFill>
          <a:ln w="12700" algn="ctr">
            <a:noFill/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-2590800" y="5486400"/>
            <a:ext cx="2286000" cy="228600"/>
          </a:xfrm>
          <a:prstGeom prst="rect">
            <a:avLst/>
          </a:prstGeom>
          <a:solidFill>
            <a:schemeClr val="bg1"/>
          </a:solidFill>
          <a:ln w="12700" algn="ctr">
            <a:noFill/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3084" name="TextBox 12"/>
          <p:cNvSpPr txBox="1">
            <a:spLocks noChangeArrowheads="1"/>
          </p:cNvSpPr>
          <p:nvPr/>
        </p:nvSpPr>
        <p:spPr bwMode="auto">
          <a:xfrm>
            <a:off x="304800" y="5943600"/>
            <a:ext cx="15097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>
                <a:latin typeface="Arial" pitchFamily="34" charset="0"/>
              </a:rPr>
              <a:t>Monte Carlo</a:t>
            </a:r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2438400" y="1905000"/>
            <a:ext cx="3429000" cy="2286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3086" name="Rectangle 15"/>
          <p:cNvSpPr>
            <a:spLocks noChangeArrowheads="1"/>
          </p:cNvSpPr>
          <p:nvPr/>
        </p:nvSpPr>
        <p:spPr bwMode="auto">
          <a:xfrm>
            <a:off x="4648200" y="6019800"/>
            <a:ext cx="304800" cy="228600"/>
          </a:xfrm>
          <a:prstGeom prst="rect">
            <a:avLst/>
          </a:prstGeom>
          <a:solidFill>
            <a:srgbClr val="FF0000"/>
          </a:solidFill>
          <a:ln w="1270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3087" name="Rectangle 16"/>
          <p:cNvSpPr>
            <a:spLocks noChangeArrowheads="1"/>
          </p:cNvSpPr>
          <p:nvPr/>
        </p:nvSpPr>
        <p:spPr bwMode="auto">
          <a:xfrm>
            <a:off x="3886200" y="6019800"/>
            <a:ext cx="381000" cy="228600"/>
          </a:xfrm>
          <a:prstGeom prst="rect">
            <a:avLst/>
          </a:prstGeom>
          <a:solidFill>
            <a:srgbClr val="FF0000"/>
          </a:solidFill>
          <a:ln w="1270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3088" name="Rectangle 17"/>
          <p:cNvSpPr>
            <a:spLocks noChangeArrowheads="1"/>
          </p:cNvSpPr>
          <p:nvPr/>
        </p:nvSpPr>
        <p:spPr bwMode="auto">
          <a:xfrm>
            <a:off x="3200400" y="6019800"/>
            <a:ext cx="304800" cy="228600"/>
          </a:xfrm>
          <a:prstGeom prst="rect">
            <a:avLst/>
          </a:prstGeom>
          <a:solidFill>
            <a:srgbClr val="FF0000"/>
          </a:solidFill>
          <a:ln w="1270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3089" name="Rectangle 18"/>
          <p:cNvSpPr>
            <a:spLocks noChangeArrowheads="1"/>
          </p:cNvSpPr>
          <p:nvPr/>
        </p:nvSpPr>
        <p:spPr bwMode="auto">
          <a:xfrm>
            <a:off x="2819400" y="6019800"/>
            <a:ext cx="381000" cy="228600"/>
          </a:xfrm>
          <a:prstGeom prst="rect">
            <a:avLst/>
          </a:prstGeom>
          <a:solidFill>
            <a:srgbClr val="55FC02"/>
          </a:solidFill>
          <a:ln w="12700" algn="ctr">
            <a:solidFill>
              <a:srgbClr val="55FC02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20" name="Rectangle 19"/>
          <p:cNvSpPr/>
          <p:nvPr/>
        </p:nvSpPr>
        <p:spPr bwMode="auto">
          <a:xfrm>
            <a:off x="2514600" y="6019800"/>
            <a:ext cx="3048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en-US"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3505200" y="6019800"/>
            <a:ext cx="381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en-US"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4267200" y="6019800"/>
            <a:ext cx="381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4"/>
          <p:cNvSpPr txBox="1">
            <a:spLocks noGrp="1"/>
          </p:cNvSpPr>
          <p:nvPr/>
        </p:nvSpPr>
        <p:spPr bwMode="auto">
          <a:xfrm>
            <a:off x="7010400" y="6619875"/>
            <a:ext cx="2133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50000"/>
              </a:spcBef>
            </a:pPr>
            <a:fld id="{608F0D5B-6D13-41F8-9B33-438015D4057E}" type="slidenum">
              <a:rPr lang="en-US" sz="1200">
                <a:latin typeface="Arial Black" pitchFamily="34" charset="0"/>
              </a:rPr>
              <a:pPr algn="r">
                <a:spcBef>
                  <a:spcPct val="50000"/>
                </a:spcBef>
              </a:pPr>
              <a:t>48</a:t>
            </a:fld>
            <a:endParaRPr lang="en-US" sz="1200">
              <a:latin typeface="Arial Black" pitchFamily="34" charset="0"/>
            </a:endParaRPr>
          </a:p>
        </p:txBody>
      </p:sp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95300" indent="-4953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o"/>
            </a:pPr>
            <a:r>
              <a:rPr lang="en-US" sz="2200">
                <a:latin typeface="Tahoma" pitchFamily="34" charset="0"/>
              </a:rPr>
              <a:t>What happened to Monte Carlo?</a:t>
            </a:r>
          </a:p>
        </p:txBody>
      </p:sp>
      <p:sp>
        <p:nvSpPr>
          <p:cNvPr id="1003527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228600"/>
            <a:ext cx="7292975" cy="7366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dirty="0" smtClean="0">
                <a:latin typeface="Tahoma" pitchFamily="34" charset="0"/>
              </a:rPr>
              <a:t>  Motifs in </a:t>
            </a:r>
            <a:r>
              <a:rPr lang="en-US" dirty="0" err="1" smtClean="0">
                <a:latin typeface="Tahoma" pitchFamily="34" charset="0"/>
              </a:rPr>
              <a:t>ParLab</a:t>
            </a:r>
            <a:r>
              <a:rPr lang="en-US" dirty="0" smtClean="0">
                <a:latin typeface="Tahoma" pitchFamily="34" charset="0"/>
              </a:rPr>
              <a:t> Applications </a:t>
            </a:r>
            <a:br>
              <a:rPr lang="en-US" dirty="0" smtClean="0">
                <a:latin typeface="Tahoma" pitchFamily="34" charset="0"/>
              </a:rPr>
            </a:br>
            <a:r>
              <a:rPr lang="en-US" sz="2800" dirty="0" smtClean="0">
                <a:latin typeface="Tahoma" pitchFamily="34" charset="0"/>
              </a:rPr>
              <a:t>(</a:t>
            </a:r>
            <a:r>
              <a:rPr lang="en-US" sz="2800" dirty="0" smtClean="0">
                <a:solidFill>
                  <a:srgbClr val="CC0000"/>
                </a:solidFill>
                <a:latin typeface="Tahoma" pitchFamily="34" charset="0"/>
              </a:rPr>
              <a:t>Red Hot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smtClean="0">
                <a:latin typeface="Stencil" pitchFamily="82" charset="0"/>
                <a:sym typeface="Symbol" pitchFamily="18" charset="2"/>
              </a:rPr>
              <a:t>/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smtClean="0">
                <a:solidFill>
                  <a:srgbClr val="99CC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Blue Cool</a:t>
            </a:r>
            <a:r>
              <a:rPr lang="en-US" sz="2800" dirty="0" smtClean="0">
                <a:latin typeface="Tahoma" pitchFamily="34" charset="0"/>
              </a:rPr>
              <a:t>)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0" y="2041525"/>
          <a:ext cx="9144000" cy="3978275"/>
        </p:xfrm>
        <a:graphic>
          <a:graphicData uri="http://schemas.openxmlformats.org/presentationml/2006/ole">
            <p:oleObj spid="_x0000_s5122" name="Worksheet" r:id="rId4" imgW="17337920" imgH="7544853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600201"/>
            <a:ext cx="86106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/>
              <a:t>“New Algorithm Improves Performance and Accuracy on Extreme-Scale Computing Systems. </a:t>
            </a:r>
            <a:r>
              <a:rPr lang="en-US" sz="2200" b="1" dirty="0" smtClean="0"/>
              <a:t>On modern computer architectures, communication between processors takes longer than the performance of a floating point arithmetic operation by a given processor. </a:t>
            </a:r>
            <a:r>
              <a:rPr lang="en-US" sz="2200" dirty="0" smtClean="0"/>
              <a:t>ASCR researchers have developed a new method, derived from commonly used linear algebra methods, to </a:t>
            </a:r>
            <a:r>
              <a:rPr lang="en-US" sz="2200" b="1" dirty="0" smtClean="0"/>
              <a:t>minimize communications between processors and the memory hierarchy, by reformulating the communication patterns specified within the algorithm</a:t>
            </a:r>
            <a:r>
              <a:rPr lang="en-US" sz="2200" dirty="0" smtClean="0"/>
              <a:t>. This method has been implemented in the TRILINOS framework, a highly-regarded suite of software, which provides functionality for researchers around the world to solve large scale, complex multi-physics problems.”</a:t>
            </a:r>
          </a:p>
          <a:p>
            <a:endParaRPr lang="en-US" sz="2000" dirty="0" smtClean="0"/>
          </a:p>
          <a:p>
            <a:pPr algn="r"/>
            <a:r>
              <a:rPr lang="en-US" sz="1600" dirty="0" smtClean="0"/>
              <a:t>FY 2010 Congressional Budget, Volume 4, FY2010 Accomplishments, Advanced Scientific Computing Research (ASCR), pages 65-67.</a:t>
            </a:r>
            <a:endParaRPr lang="en-US" sz="16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President Obama cites Communication-Avoiding algorithms in the FY 2012 Department of Energy Budget Request to Congress: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6019800"/>
            <a:ext cx="32004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CA-GMRES </a:t>
            </a:r>
          </a:p>
          <a:p>
            <a:pPr algn="ctr"/>
            <a:r>
              <a:rPr lang="en-US" sz="1600" b="1" dirty="0" smtClean="0"/>
              <a:t>(</a:t>
            </a:r>
            <a:r>
              <a:rPr lang="en-US" sz="1600" b="1" dirty="0" err="1" smtClean="0"/>
              <a:t>Hoemmen</a:t>
            </a:r>
            <a:r>
              <a:rPr lang="en-US" sz="1600" b="1" dirty="0" smtClean="0"/>
              <a:t>, </a:t>
            </a:r>
            <a:r>
              <a:rPr lang="en-US" sz="1600" b="1" dirty="0" err="1" smtClean="0"/>
              <a:t>Mohiyuddin</a:t>
            </a:r>
            <a:r>
              <a:rPr lang="en-US" sz="1600" b="1" dirty="0" smtClean="0"/>
              <a:t>, </a:t>
            </a:r>
            <a:r>
              <a:rPr lang="en-US" sz="1600" b="1" dirty="0" err="1" smtClean="0"/>
              <a:t>Yelick</a:t>
            </a:r>
            <a:r>
              <a:rPr lang="en-US" sz="1600" b="1" dirty="0" smtClean="0"/>
              <a:t>, D.)</a:t>
            </a:r>
            <a:endParaRPr lang="en-US" sz="1600" b="1" dirty="0"/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rot="5400000" flipH="1" flipV="1">
            <a:off x="1866900" y="5067300"/>
            <a:ext cx="167640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550863" y="306388"/>
            <a:ext cx="7832725" cy="425450"/>
          </a:xfrm>
        </p:spPr>
        <p:txBody>
          <a:bodyPr>
            <a:noAutofit/>
          </a:bodyPr>
          <a:lstStyle/>
          <a:p>
            <a:r>
              <a:rPr lang="en-US" sz="3200" dirty="0" smtClean="0"/>
              <a:t>Direct linear algebra:    Prior Work on </a:t>
            </a:r>
            <a:r>
              <a:rPr lang="en-US" sz="3200" dirty="0" err="1" smtClean="0"/>
              <a:t>Matmul</a:t>
            </a:r>
            <a:endParaRPr lang="en-US" sz="3200" dirty="0" smtClean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76201" y="782638"/>
            <a:ext cx="9067800" cy="206375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Assume  n</a:t>
            </a:r>
            <a:r>
              <a:rPr lang="en-US" baseline="30000" dirty="0" smtClean="0"/>
              <a:t>3</a:t>
            </a:r>
            <a:r>
              <a:rPr lang="en-US" dirty="0" smtClean="0"/>
              <a:t> algorithm for C=A*B  (i.e. not </a:t>
            </a:r>
            <a:r>
              <a:rPr lang="en-US" dirty="0" err="1" smtClean="0"/>
              <a:t>Strassen</a:t>
            </a:r>
            <a:r>
              <a:rPr lang="en-US" dirty="0" smtClean="0"/>
              <a:t>-like)</a:t>
            </a:r>
          </a:p>
          <a:p>
            <a:r>
              <a:rPr lang="en-US" dirty="0" smtClean="0"/>
              <a:t>Sequential case, with fast memory of size M</a:t>
            </a:r>
          </a:p>
          <a:p>
            <a:pPr lvl="1"/>
            <a:r>
              <a:rPr lang="en-US" sz="2600" dirty="0" smtClean="0">
                <a:solidFill>
                  <a:schemeClr val="tx1"/>
                </a:solidFill>
              </a:rPr>
              <a:t>Lower bound on  #words moved to/from slow memory                   = </a:t>
            </a:r>
            <a:r>
              <a:rPr lang="en-US" sz="2600" dirty="0" smtClean="0">
                <a:solidFill>
                  <a:schemeClr val="tx1"/>
                </a:solidFill>
                <a:sym typeface="Symbol" pitchFamily="18" charset="2"/>
              </a:rPr>
              <a:t> (n</a:t>
            </a:r>
            <a:r>
              <a:rPr lang="en-US" sz="2600" baseline="30000" dirty="0" smtClean="0">
                <a:solidFill>
                  <a:schemeClr val="tx1"/>
                </a:solidFill>
                <a:sym typeface="Symbol" pitchFamily="18" charset="2"/>
              </a:rPr>
              <a:t>3</a:t>
            </a:r>
            <a:r>
              <a:rPr lang="en-US" sz="2600" dirty="0" smtClean="0">
                <a:solidFill>
                  <a:schemeClr val="tx1"/>
                </a:solidFill>
                <a:sym typeface="Symbol" pitchFamily="18" charset="2"/>
              </a:rPr>
              <a:t> / M</a:t>
            </a:r>
            <a:r>
              <a:rPr lang="en-US" sz="2600" baseline="30000" dirty="0" smtClean="0">
                <a:solidFill>
                  <a:schemeClr val="tx1"/>
                </a:solidFill>
                <a:sym typeface="Symbol" pitchFamily="18" charset="2"/>
              </a:rPr>
              <a:t>1/2 </a:t>
            </a:r>
            <a:r>
              <a:rPr lang="en-US" sz="2600" dirty="0" smtClean="0">
                <a:solidFill>
                  <a:schemeClr val="tx1"/>
                </a:solidFill>
                <a:sym typeface="Symbol" pitchFamily="18" charset="2"/>
              </a:rPr>
              <a:t>)    [Hong, Kung, 81] </a:t>
            </a:r>
          </a:p>
          <a:p>
            <a:pPr lvl="1"/>
            <a:r>
              <a:rPr lang="en-US" sz="2600" dirty="0" smtClean="0">
                <a:solidFill>
                  <a:schemeClr val="tx1"/>
                </a:solidFill>
                <a:sym typeface="Symbol" pitchFamily="18" charset="2"/>
              </a:rPr>
              <a:t>Attained using “blocked” or cache-oblivious algorithms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DBC8F9-B77F-4407-9FBD-0E267DCAF6B0}" type="slidenum">
              <a:rPr lang="en-US" smtClean="0">
                <a:latin typeface="Helvetica"/>
              </a:rPr>
              <a:pPr>
                <a:defRPr/>
              </a:pPr>
              <a:t>6</a:t>
            </a:fld>
            <a:endParaRPr lang="en-US" smtClean="0">
              <a:latin typeface="Helvetica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46063" y="3302000"/>
            <a:ext cx="8620125" cy="2187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500" tIns="25400" rIns="63500" bIns="25400">
            <a:spAutoFit/>
          </a:bodyPr>
          <a:lstStyle/>
          <a:p>
            <a:pPr marL="203200" indent="-203200" eaLnBrk="0" hangingPunct="0">
              <a:spcBef>
                <a:spcPct val="15000"/>
              </a:spcBef>
              <a:buSzPct val="100000"/>
              <a:buFontTx/>
              <a:buChar char="•"/>
              <a:defRPr/>
            </a:pPr>
            <a:r>
              <a:rPr lang="en-US" sz="3000" b="0" kern="0" dirty="0">
                <a:solidFill>
                  <a:schemeClr val="tx1"/>
                </a:solidFill>
                <a:latin typeface="+mn-lt"/>
                <a:cs typeface="+mn-cs"/>
              </a:rPr>
              <a:t>Parallel case on P processors:</a:t>
            </a:r>
          </a:p>
          <a:p>
            <a:pPr marL="660400" lvl="1" indent="-203200" eaLnBrk="0" hangingPunct="0">
              <a:spcBef>
                <a:spcPct val="15000"/>
              </a:spcBef>
              <a:buSzPct val="100000"/>
              <a:buFontTx/>
              <a:buChar char="•"/>
              <a:defRPr/>
            </a:pPr>
            <a:r>
              <a:rPr lang="en-US" sz="2400" kern="0" dirty="0"/>
              <a:t>A</a:t>
            </a:r>
            <a:r>
              <a:rPr lang="en-US" sz="2400" b="0" kern="0" dirty="0" smtClean="0">
                <a:solidFill>
                  <a:schemeClr val="tx1"/>
                </a:solidFill>
                <a:latin typeface="+mn-lt"/>
                <a:cs typeface="+mn-cs"/>
              </a:rPr>
              <a:t>ssume </a:t>
            </a:r>
            <a:r>
              <a:rPr lang="en-US" sz="2400" b="0" kern="0" dirty="0">
                <a:solidFill>
                  <a:schemeClr val="tx1"/>
                </a:solidFill>
                <a:latin typeface="+mn-lt"/>
                <a:cs typeface="+mn-cs"/>
              </a:rPr>
              <a:t>load </a:t>
            </a:r>
            <a:r>
              <a:rPr lang="en-US" sz="2400" b="0" kern="0" dirty="0" smtClean="0">
                <a:solidFill>
                  <a:schemeClr val="tx1"/>
                </a:solidFill>
                <a:latin typeface="+mn-lt"/>
                <a:cs typeface="+mn-cs"/>
              </a:rPr>
              <a:t>balanced, one copy each of A, B, C </a:t>
            </a:r>
            <a:endParaRPr lang="en-US" sz="2400" b="0" kern="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660400" lvl="1" indent="-203200" eaLnBrk="0" hangingPunct="0">
              <a:spcBef>
                <a:spcPct val="15000"/>
              </a:spcBef>
              <a:buSzPct val="100000"/>
              <a:buFontTx/>
              <a:buChar char="•"/>
              <a:defRPr/>
            </a:pPr>
            <a:r>
              <a:rPr lang="en-US" sz="2400" b="0" kern="0" dirty="0">
                <a:solidFill>
                  <a:schemeClr val="tx1"/>
                </a:solidFill>
                <a:latin typeface="+mn-lt"/>
                <a:cs typeface="+mn-cs"/>
              </a:rPr>
              <a:t>Lower bound on #words communicated   </a:t>
            </a:r>
            <a:r>
              <a:rPr lang="en-US" sz="2400" b="0" kern="0" dirty="0" smtClean="0">
                <a:solidFill>
                  <a:schemeClr val="tx1"/>
                </a:solidFill>
                <a:latin typeface="+mn-lt"/>
                <a:cs typeface="+mn-cs"/>
              </a:rPr>
              <a:t>                                      = </a:t>
            </a:r>
            <a:r>
              <a:rPr lang="en-US" sz="2400" b="0" kern="0" dirty="0">
                <a:solidFill>
                  <a:schemeClr val="tx1"/>
                </a:solidFill>
                <a:latin typeface="+mn-lt"/>
                <a:cs typeface="+mn-cs"/>
                <a:sym typeface="Symbol"/>
              </a:rPr>
              <a:t> (</a:t>
            </a:r>
            <a:r>
              <a:rPr lang="en-US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n</a:t>
            </a:r>
            <a:r>
              <a:rPr lang="en-US" sz="2800" b="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2</a:t>
            </a:r>
            <a:r>
              <a:rPr lang="en-US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/ </a:t>
            </a:r>
            <a:r>
              <a:rPr lang="en-US" sz="2400" b="0" kern="0" dirty="0" smtClean="0">
                <a:solidFill>
                  <a:schemeClr val="tx1"/>
                </a:solidFill>
                <a:latin typeface="+mn-lt"/>
                <a:cs typeface="+mn-cs"/>
                <a:sym typeface="Symbol"/>
              </a:rPr>
              <a:t>P</a:t>
            </a:r>
            <a:r>
              <a:rPr lang="en-US" sz="2800" b="0" kern="0" baseline="30000" dirty="0" smtClean="0">
                <a:solidFill>
                  <a:schemeClr val="tx1"/>
                </a:solidFill>
                <a:latin typeface="+mn-lt"/>
                <a:cs typeface="+mn-cs"/>
                <a:sym typeface="Symbol"/>
              </a:rPr>
              <a:t>1/2 </a:t>
            </a:r>
            <a:r>
              <a:rPr lang="en-US" sz="2400" b="0" kern="0" dirty="0">
                <a:solidFill>
                  <a:schemeClr val="tx1"/>
                </a:solidFill>
                <a:latin typeface="+mn-lt"/>
                <a:cs typeface="+mn-cs"/>
                <a:sym typeface="Symbol"/>
              </a:rPr>
              <a:t>)        [Irony, </a:t>
            </a:r>
            <a:r>
              <a:rPr lang="en-US" sz="2400" b="0" kern="0" dirty="0" err="1">
                <a:solidFill>
                  <a:schemeClr val="tx1"/>
                </a:solidFill>
                <a:latin typeface="+mn-lt"/>
                <a:cs typeface="+mn-cs"/>
                <a:sym typeface="Symbol"/>
              </a:rPr>
              <a:t>Tiskin</a:t>
            </a:r>
            <a:r>
              <a:rPr lang="en-US" sz="2400" b="0" kern="0" dirty="0">
                <a:solidFill>
                  <a:schemeClr val="tx1"/>
                </a:solidFill>
                <a:latin typeface="+mn-lt"/>
                <a:cs typeface="+mn-cs"/>
                <a:sym typeface="Symbol"/>
              </a:rPr>
              <a:t>, Toledo, 04</a:t>
            </a:r>
            <a:r>
              <a:rPr lang="en-US" sz="2400" b="0" kern="0" dirty="0" smtClean="0">
                <a:solidFill>
                  <a:schemeClr val="tx1"/>
                </a:solidFill>
                <a:latin typeface="+mn-lt"/>
                <a:cs typeface="+mn-cs"/>
                <a:sym typeface="Symbol"/>
              </a:rPr>
              <a:t>]</a:t>
            </a:r>
          </a:p>
          <a:p>
            <a:pPr marL="660400" lvl="1" indent="-203200" eaLnBrk="0" hangingPunct="0">
              <a:spcBef>
                <a:spcPct val="15000"/>
              </a:spcBef>
              <a:buSzPct val="100000"/>
              <a:buFontTx/>
              <a:buChar char="•"/>
              <a:defRPr/>
            </a:pPr>
            <a:r>
              <a:rPr lang="en-US" sz="2400" kern="0" dirty="0" smtClean="0">
                <a:sym typeface="Symbol"/>
              </a:rPr>
              <a:t>Attained by Cannon’s Algorithm </a:t>
            </a:r>
            <a:endParaRPr lang="en-US" sz="2400" b="0" kern="0" dirty="0">
              <a:solidFill>
                <a:schemeClr val="tx1"/>
              </a:solidFill>
              <a:latin typeface="+mn-lt"/>
              <a:cs typeface="+mn-cs"/>
              <a:sym typeface="Symbol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447800" y="6964680"/>
          <a:ext cx="6096000" cy="1493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7870"/>
                <a:gridCol w="1696130"/>
                <a:gridCol w="2032000"/>
              </a:tblGrid>
              <a:tr h="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NNZ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Lower bound</a:t>
                      </a:r>
                    </a:p>
                    <a:p>
                      <a:pPr algn="ctr"/>
                      <a:r>
                        <a:rPr lang="en-US" sz="2000" dirty="0" smtClean="0"/>
                        <a:t>on #words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Attained</a:t>
                      </a:r>
                      <a:r>
                        <a:rPr lang="en-US" sz="2000" baseline="0" dirty="0" smtClean="0"/>
                        <a:t> by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3n</a:t>
                      </a:r>
                      <a:r>
                        <a:rPr lang="en-US" sz="2400" baseline="30000" dirty="0" smtClean="0"/>
                        <a:t>2           </a:t>
                      </a:r>
                      <a:r>
                        <a:rPr lang="en-US" sz="2000" baseline="0" dirty="0" smtClean="0"/>
                        <a:t>(“2D </a:t>
                      </a:r>
                      <a:r>
                        <a:rPr lang="en-US" sz="2000" baseline="0" dirty="0" err="1" smtClean="0"/>
                        <a:t>alg</a:t>
                      </a:r>
                      <a:r>
                        <a:rPr lang="en-US" sz="2000" baseline="0" dirty="0" smtClean="0"/>
                        <a:t>”)</a:t>
                      </a:r>
                      <a:endParaRPr lang="en-US" sz="20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sym typeface="Symbol"/>
                        </a:rPr>
                        <a:t> (n</a:t>
                      </a:r>
                      <a:r>
                        <a:rPr lang="en-US" sz="2000" b="0" baseline="30000" dirty="0" smtClean="0">
                          <a:solidFill>
                            <a:schemeClr val="tx1"/>
                          </a:solidFill>
                          <a:sym typeface="Symbol"/>
                        </a:rPr>
                        <a:t>2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sym typeface="Symbol"/>
                        </a:rPr>
                        <a:t> / P</a:t>
                      </a:r>
                      <a:r>
                        <a:rPr lang="en-US" sz="2000" b="0" baseline="30000" dirty="0" smtClean="0">
                          <a:solidFill>
                            <a:schemeClr val="tx1"/>
                          </a:solidFill>
                          <a:sym typeface="Symbol"/>
                        </a:rPr>
                        <a:t>1/2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sym typeface="Symbol"/>
                        </a:rPr>
                        <a:t>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sym typeface="Symbol"/>
                        </a:rPr>
                        <a:t>[Cannon, 69]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3n</a:t>
                      </a:r>
                      <a:r>
                        <a:rPr lang="en-US" sz="2400" baseline="30000" dirty="0" smtClean="0"/>
                        <a:t>2</a:t>
                      </a:r>
                      <a:r>
                        <a:rPr lang="en-US" sz="2000" baseline="0" dirty="0" smtClean="0"/>
                        <a:t> P</a:t>
                      </a:r>
                      <a:r>
                        <a:rPr lang="en-US" sz="2400" baseline="30000" dirty="0" smtClean="0"/>
                        <a:t>1/3  </a:t>
                      </a:r>
                      <a:r>
                        <a:rPr lang="en-US" sz="2000" baseline="0" dirty="0" smtClean="0"/>
                        <a:t>(“3D </a:t>
                      </a:r>
                      <a:r>
                        <a:rPr lang="en-US" sz="2000" baseline="0" dirty="0" err="1" smtClean="0"/>
                        <a:t>alg</a:t>
                      </a:r>
                      <a:r>
                        <a:rPr lang="en-US" sz="2000" baseline="0" dirty="0" smtClean="0"/>
                        <a:t>”)</a:t>
                      </a:r>
                      <a:endParaRPr lang="en-US" sz="2000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sym typeface="Symbol"/>
                        </a:rPr>
                        <a:t> (n</a:t>
                      </a:r>
                      <a:r>
                        <a:rPr lang="en-US" sz="2000" b="0" baseline="30000" dirty="0" smtClean="0">
                          <a:solidFill>
                            <a:schemeClr val="tx1"/>
                          </a:solidFill>
                          <a:sym typeface="Symbol"/>
                        </a:rPr>
                        <a:t>2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sym typeface="Symbol"/>
                        </a:rPr>
                        <a:t> / P</a:t>
                      </a:r>
                      <a:r>
                        <a:rPr lang="en-US" sz="2000" b="0" baseline="30000" dirty="0" smtClean="0">
                          <a:solidFill>
                            <a:schemeClr val="tx1"/>
                          </a:solidFill>
                          <a:sym typeface="Symbol"/>
                        </a:rPr>
                        <a:t>2/3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sym typeface="Symbol"/>
                        </a:rPr>
                        <a:t>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sym typeface="Symbol"/>
                        </a:rPr>
                        <a:t>[Johnson,93]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381000" y="762000"/>
            <a:ext cx="830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304800" y="306388"/>
            <a:ext cx="8458199" cy="425450"/>
          </a:xfrm>
        </p:spPr>
        <p:txBody>
          <a:bodyPr>
            <a:noAutofit/>
          </a:bodyPr>
          <a:lstStyle/>
          <a:p>
            <a:r>
              <a:rPr lang="en-US" sz="3600" dirty="0" smtClean="0"/>
              <a:t>Lower bound for all “direct” linear algebra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3733800"/>
            <a:ext cx="8305800" cy="2852738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Holds </a:t>
            </a:r>
            <a:r>
              <a:rPr lang="en-US" dirty="0" smtClean="0"/>
              <a:t>for anything that “smells like” 3 nested loops:</a:t>
            </a:r>
            <a:endParaRPr lang="en-US" dirty="0" smtClean="0"/>
          </a:p>
          <a:p>
            <a:pPr lvl="1"/>
            <a:r>
              <a:rPr lang="en-US" dirty="0" err="1" smtClean="0"/>
              <a:t>Matmul</a:t>
            </a:r>
            <a:r>
              <a:rPr lang="en-US" dirty="0" smtClean="0"/>
              <a:t>, </a:t>
            </a:r>
            <a:r>
              <a:rPr lang="en-US" dirty="0" smtClean="0"/>
              <a:t>LU, QR, </a:t>
            </a:r>
            <a:r>
              <a:rPr lang="en-US" dirty="0" err="1" smtClean="0"/>
              <a:t>eig</a:t>
            </a:r>
            <a:r>
              <a:rPr lang="en-US" dirty="0" smtClean="0"/>
              <a:t>, SVD, tensor contractions, …</a:t>
            </a:r>
          </a:p>
          <a:p>
            <a:pPr lvl="1"/>
            <a:r>
              <a:rPr lang="en-US" dirty="0" smtClean="0"/>
              <a:t>Some whole programs (sequences of  these operations, no matter how individual ops are interleaved, </a:t>
            </a:r>
            <a:r>
              <a:rPr lang="en-US" dirty="0" err="1" smtClean="0"/>
              <a:t>eg</a:t>
            </a:r>
            <a:r>
              <a:rPr lang="en-US" dirty="0" smtClean="0"/>
              <a:t> </a:t>
            </a:r>
            <a:r>
              <a:rPr lang="en-US" dirty="0" err="1" smtClean="0"/>
              <a:t>A</a:t>
            </a:r>
            <a:r>
              <a:rPr lang="en-US" baseline="30000" dirty="0" err="1" smtClean="0"/>
              <a:t>k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Dense and sparse matrices (where #flops  &lt;&lt;  n</a:t>
            </a:r>
            <a:r>
              <a:rPr lang="en-US" baseline="30000" dirty="0" smtClean="0"/>
              <a:t>3</a:t>
            </a:r>
            <a:r>
              <a:rPr lang="en-US" dirty="0" smtClean="0"/>
              <a:t> )</a:t>
            </a:r>
          </a:p>
          <a:p>
            <a:pPr lvl="1"/>
            <a:r>
              <a:rPr lang="en-US" dirty="0" smtClean="0"/>
              <a:t>Sequential and parallel algorithms</a:t>
            </a:r>
          </a:p>
          <a:p>
            <a:pPr lvl="1"/>
            <a:r>
              <a:rPr lang="en-US" dirty="0" smtClean="0"/>
              <a:t>Some graph-theoretic algorithms (</a:t>
            </a:r>
            <a:r>
              <a:rPr lang="en-US" dirty="0" err="1" smtClean="0"/>
              <a:t>eg</a:t>
            </a:r>
            <a:r>
              <a:rPr lang="en-US" dirty="0" smtClean="0"/>
              <a:t> Floyd-</a:t>
            </a:r>
            <a:r>
              <a:rPr lang="en-US" dirty="0" err="1" smtClean="0"/>
              <a:t>Warshall</a:t>
            </a:r>
            <a:r>
              <a:rPr lang="en-US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DBBDDB-A7BB-4482-834E-2EFCD62CAAF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20485" name="TextBox 5"/>
          <p:cNvSpPr txBox="1">
            <a:spLocks noChangeArrowheads="1"/>
          </p:cNvSpPr>
          <p:nvPr/>
        </p:nvSpPr>
        <p:spPr bwMode="auto">
          <a:xfrm>
            <a:off x="457200" y="731839"/>
            <a:ext cx="8686800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>
              <a:buFont typeface="Arial" pitchFamily="34" charset="0"/>
              <a:buChar char="•"/>
            </a:pPr>
            <a:r>
              <a:rPr lang="en-US" sz="2800" b="0" dirty="0" smtClean="0">
                <a:solidFill>
                  <a:schemeClr val="tx1"/>
                </a:solidFill>
                <a:sym typeface="Symbol" pitchFamily="18" charset="2"/>
              </a:rPr>
              <a:t>  Let </a:t>
            </a:r>
            <a:r>
              <a:rPr lang="en-US" sz="2800" b="0" dirty="0">
                <a:solidFill>
                  <a:schemeClr val="tx1"/>
                </a:solidFill>
                <a:sym typeface="Symbol" pitchFamily="18" charset="2"/>
              </a:rPr>
              <a:t>M = “fast” memory size </a:t>
            </a:r>
            <a:r>
              <a:rPr lang="en-US" sz="2800" b="0" dirty="0" smtClean="0">
                <a:solidFill>
                  <a:schemeClr val="tx1"/>
                </a:solidFill>
                <a:sym typeface="Symbol" pitchFamily="18" charset="2"/>
              </a:rPr>
              <a:t>(per processor)</a:t>
            </a:r>
            <a:endParaRPr lang="en-US" sz="2800" b="0" dirty="0">
              <a:solidFill>
                <a:schemeClr val="tx1"/>
              </a:solidFill>
              <a:sym typeface="Symbol" pitchFamily="18" charset="2"/>
            </a:endParaRPr>
          </a:p>
          <a:p>
            <a:pPr marL="0" lvl="1" algn="ctr"/>
            <a:endParaRPr lang="en-US" sz="2800" b="0" dirty="0">
              <a:solidFill>
                <a:schemeClr val="tx1"/>
              </a:solidFill>
              <a:sym typeface="Symbol" pitchFamily="18" charset="2"/>
            </a:endParaRPr>
          </a:p>
          <a:p>
            <a:pPr marL="0" lvl="1" algn="ctr"/>
            <a:r>
              <a:rPr lang="en-US" sz="2400" b="1" dirty="0">
                <a:solidFill>
                  <a:schemeClr val="tx1"/>
                </a:solidFill>
                <a:sym typeface="Symbol" pitchFamily="18" charset="2"/>
              </a:rPr>
              <a:t>#</a:t>
            </a:r>
            <a:r>
              <a:rPr lang="en-US" sz="2400" b="1" dirty="0" err="1">
                <a:solidFill>
                  <a:schemeClr val="tx1"/>
                </a:solidFill>
                <a:sym typeface="Symbol" pitchFamily="18" charset="2"/>
              </a:rPr>
              <a:t>words_moved</a:t>
            </a:r>
            <a:r>
              <a:rPr lang="en-US" sz="2400" b="1" dirty="0">
                <a:solidFill>
                  <a:schemeClr val="tx1"/>
                </a:solidFill>
                <a:sym typeface="Symbol" pitchFamily="18" charset="2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sym typeface="Symbol" pitchFamily="18" charset="2"/>
              </a:rPr>
              <a:t>(per processor) </a:t>
            </a:r>
            <a:r>
              <a:rPr lang="en-US" sz="2400" b="1" dirty="0">
                <a:solidFill>
                  <a:schemeClr val="tx1"/>
                </a:solidFill>
                <a:sym typeface="Symbol" pitchFamily="18" charset="2"/>
              </a:rPr>
              <a:t>= </a:t>
            </a:r>
            <a:r>
              <a:rPr lang="en-US" sz="2400" b="1" dirty="0" smtClean="0">
                <a:solidFill>
                  <a:schemeClr val="tx1"/>
                </a:solidFill>
                <a:sym typeface="Symbol"/>
              </a:rPr>
              <a:t></a:t>
            </a:r>
            <a:r>
              <a:rPr lang="en-US" sz="2400" b="1" dirty="0" smtClean="0">
                <a:solidFill>
                  <a:schemeClr val="tx1"/>
                </a:solidFill>
                <a:sym typeface="Symbol" pitchFamily="18" charset="2"/>
              </a:rPr>
              <a:t>(#flops (</a:t>
            </a:r>
            <a:r>
              <a:rPr lang="en-US" sz="2400" b="1" dirty="0" smtClean="0">
                <a:sym typeface="Symbol" pitchFamily="18" charset="2"/>
              </a:rPr>
              <a:t>per </a:t>
            </a:r>
            <a:r>
              <a:rPr lang="en-US" sz="2400" b="1" dirty="0" smtClean="0">
                <a:solidFill>
                  <a:schemeClr val="tx1"/>
                </a:solidFill>
                <a:sym typeface="Symbol" pitchFamily="18" charset="2"/>
              </a:rPr>
              <a:t>processor) </a:t>
            </a:r>
            <a:r>
              <a:rPr lang="en-US" sz="2400" b="1" dirty="0">
                <a:solidFill>
                  <a:schemeClr val="tx1"/>
                </a:solidFill>
                <a:sym typeface="Symbol" pitchFamily="18" charset="2"/>
              </a:rPr>
              <a:t>/ M</a:t>
            </a:r>
            <a:r>
              <a:rPr lang="en-US" sz="2800" b="1" baseline="30000" dirty="0">
                <a:solidFill>
                  <a:schemeClr val="tx1"/>
                </a:solidFill>
                <a:sym typeface="Symbol" pitchFamily="18" charset="2"/>
              </a:rPr>
              <a:t>1/2</a:t>
            </a:r>
            <a:r>
              <a:rPr lang="en-US" sz="2400" b="1" baseline="30000" dirty="0">
                <a:solidFill>
                  <a:schemeClr val="tx1"/>
                </a:solidFill>
                <a:sym typeface="Symbol" pitchFamily="18" charset="2"/>
              </a:rPr>
              <a:t> </a:t>
            </a:r>
            <a:r>
              <a:rPr lang="en-US" sz="2400" b="1" dirty="0">
                <a:solidFill>
                  <a:schemeClr val="tx1"/>
                </a:solidFill>
                <a:sym typeface="Symbol" pitchFamily="18" charset="2"/>
              </a:rPr>
              <a:t>)</a:t>
            </a:r>
          </a:p>
          <a:p>
            <a:pPr marL="0" lvl="1" algn="ctr">
              <a:buFont typeface="Symbol" pitchFamily="18" charset="2"/>
              <a:buChar char="W"/>
            </a:pPr>
            <a:endParaRPr lang="en-US" sz="2400" b="1" dirty="0">
              <a:solidFill>
                <a:schemeClr val="tx1"/>
              </a:solidFill>
              <a:sym typeface="Symbol" pitchFamily="18" charset="2"/>
            </a:endParaRPr>
          </a:p>
          <a:p>
            <a:pPr marL="0" lvl="1" algn="ctr"/>
            <a:r>
              <a:rPr lang="en-US" sz="2400" b="1" dirty="0">
                <a:solidFill>
                  <a:schemeClr val="tx1"/>
                </a:solidFill>
                <a:sym typeface="Symbol" pitchFamily="18" charset="2"/>
              </a:rPr>
              <a:t>#</a:t>
            </a:r>
            <a:r>
              <a:rPr lang="en-US" sz="2400" b="1" dirty="0" err="1">
                <a:solidFill>
                  <a:schemeClr val="tx1"/>
                </a:solidFill>
                <a:sym typeface="Symbol" pitchFamily="18" charset="2"/>
              </a:rPr>
              <a:t>messages_sent</a:t>
            </a:r>
            <a:r>
              <a:rPr lang="en-US" sz="2400" b="1" dirty="0">
                <a:solidFill>
                  <a:schemeClr val="tx1"/>
                </a:solidFill>
                <a:sym typeface="Symbol" pitchFamily="18" charset="2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sym typeface="Symbol" pitchFamily="18" charset="2"/>
              </a:rPr>
              <a:t>(per processor) </a:t>
            </a:r>
            <a:r>
              <a:rPr lang="en-US" sz="2400" b="1" dirty="0">
                <a:solidFill>
                  <a:schemeClr val="tx1"/>
                </a:solidFill>
                <a:sym typeface="Symbol" pitchFamily="18" charset="2"/>
              </a:rPr>
              <a:t>= </a:t>
            </a:r>
            <a:r>
              <a:rPr lang="en-US" sz="2400" b="1" dirty="0" smtClean="0">
                <a:sym typeface="Symbol"/>
              </a:rPr>
              <a:t></a:t>
            </a:r>
            <a:r>
              <a:rPr lang="en-US" sz="2400" b="1" dirty="0" smtClean="0">
                <a:solidFill>
                  <a:schemeClr val="tx1"/>
                </a:solidFill>
                <a:sym typeface="Symbol" pitchFamily="18" charset="2"/>
              </a:rPr>
              <a:t>(#flops (per processor) </a:t>
            </a:r>
            <a:r>
              <a:rPr lang="en-US" sz="2400" b="1" dirty="0">
                <a:solidFill>
                  <a:schemeClr val="tx1"/>
                </a:solidFill>
                <a:sym typeface="Symbol" pitchFamily="18" charset="2"/>
              </a:rPr>
              <a:t>/ M</a:t>
            </a:r>
            <a:r>
              <a:rPr lang="en-US" sz="2800" b="1" baseline="30000" dirty="0">
                <a:solidFill>
                  <a:srgbClr val="FF0000"/>
                </a:solidFill>
                <a:sym typeface="Symbol" pitchFamily="18" charset="2"/>
              </a:rPr>
              <a:t>3</a:t>
            </a:r>
            <a:r>
              <a:rPr lang="en-US" sz="2800" b="1" baseline="30000" dirty="0">
                <a:solidFill>
                  <a:schemeClr val="tx1"/>
                </a:solidFill>
                <a:sym typeface="Symbol" pitchFamily="18" charset="2"/>
              </a:rPr>
              <a:t>/2</a:t>
            </a:r>
            <a:r>
              <a:rPr lang="en-US" sz="2400" b="1" baseline="30000" dirty="0">
                <a:solidFill>
                  <a:schemeClr val="tx1"/>
                </a:solidFill>
                <a:sym typeface="Symbol" pitchFamily="18" charset="2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sym typeface="Symbol" pitchFamily="18" charset="2"/>
              </a:rPr>
              <a:t>)</a:t>
            </a:r>
          </a:p>
          <a:p>
            <a:pPr marL="0" lvl="1"/>
            <a:endParaRPr lang="en-US" sz="2400" b="1" dirty="0">
              <a:solidFill>
                <a:schemeClr val="tx1"/>
              </a:solidFill>
              <a:sym typeface="Symbol" pitchFamily="18" charset="2"/>
            </a:endParaRPr>
          </a:p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81000" y="762000"/>
            <a:ext cx="830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798512" y="306388"/>
            <a:ext cx="8116887" cy="4254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Can we attain these lower bounds?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153988" y="914400"/>
            <a:ext cx="8961437" cy="5851525"/>
          </a:xfrm>
        </p:spPr>
        <p:txBody>
          <a:bodyPr>
            <a:normAutofit/>
          </a:bodyPr>
          <a:lstStyle/>
          <a:p>
            <a:r>
              <a:rPr lang="en-US" dirty="0" smtClean="0"/>
              <a:t>Do conventional dense algorithms as implemented in    LAPACK and </a:t>
            </a:r>
            <a:r>
              <a:rPr lang="en-US" dirty="0" err="1" smtClean="0"/>
              <a:t>ScaLAPACK</a:t>
            </a:r>
            <a:r>
              <a:rPr lang="en-US" dirty="0" smtClean="0"/>
              <a:t> attain these bounds?</a:t>
            </a:r>
          </a:p>
          <a:p>
            <a:pPr lvl="1"/>
            <a:r>
              <a:rPr lang="en-US" dirty="0" smtClean="0"/>
              <a:t>Mostly not </a:t>
            </a:r>
          </a:p>
          <a:p>
            <a:r>
              <a:rPr lang="en-US" dirty="0" smtClean="0"/>
              <a:t>If not, are there other algorithms that do?</a:t>
            </a:r>
          </a:p>
          <a:p>
            <a:pPr lvl="1"/>
            <a:r>
              <a:rPr lang="en-US" dirty="0" smtClean="0"/>
              <a:t>Yes, for dense linear algebra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Only a few sparse algorithms so far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352800" y="6416675"/>
            <a:ext cx="2133600" cy="365125"/>
          </a:xfrm>
        </p:spPr>
        <p:txBody>
          <a:bodyPr/>
          <a:lstStyle/>
          <a:p>
            <a:pPr algn="ctr">
              <a:defRPr/>
            </a:pPr>
            <a:fld id="{5839375E-32BF-43EE-A881-86705A256A45}" type="slidenum">
              <a:rPr lang="en-US" smtClean="0"/>
              <a:pPr algn="ctr">
                <a:defRPr/>
              </a:pPr>
              <a:t>8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81000" y="838200"/>
            <a:ext cx="830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798513" y="0"/>
            <a:ext cx="7097712" cy="801687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TSQR: QR of a </a:t>
            </a:r>
            <a:r>
              <a:rPr lang="fr-FR" dirty="0" err="1" smtClean="0"/>
              <a:t>Tall</a:t>
            </a:r>
            <a:r>
              <a:rPr lang="fr-FR" dirty="0" smtClean="0"/>
              <a:t>, </a:t>
            </a:r>
            <a:r>
              <a:rPr lang="fr-FR" dirty="0" err="1" smtClean="0"/>
              <a:t>Skinny</a:t>
            </a:r>
            <a:r>
              <a:rPr lang="fr-FR" dirty="0" smtClean="0"/>
              <a:t> </a:t>
            </a:r>
            <a:r>
              <a:rPr lang="fr-FR" dirty="0" err="1" smtClean="0"/>
              <a:t>matrix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960ED04-2F49-4DBD-B1F4-6D9545EC3AD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grpSp>
        <p:nvGrpSpPr>
          <p:cNvPr id="2" name="Group 107"/>
          <p:cNvGrpSpPr>
            <a:grpSpLocks/>
          </p:cNvGrpSpPr>
          <p:nvPr/>
        </p:nvGrpSpPr>
        <p:grpSpPr bwMode="auto">
          <a:xfrm>
            <a:off x="638175" y="1244600"/>
            <a:ext cx="7659688" cy="1570038"/>
            <a:chOff x="798513" y="1244600"/>
            <a:chExt cx="7659687" cy="1570038"/>
          </a:xfrm>
        </p:grpSpPr>
        <p:sp>
          <p:nvSpPr>
            <p:cNvPr id="29731" name="TextBox 3"/>
            <p:cNvSpPr txBox="1">
              <a:spLocks noChangeArrowheads="1"/>
            </p:cNvSpPr>
            <p:nvPr/>
          </p:nvSpPr>
          <p:spPr bwMode="auto">
            <a:xfrm>
              <a:off x="798513" y="1813831"/>
              <a:ext cx="693737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0">
                  <a:solidFill>
                    <a:schemeClr val="tx1"/>
                  </a:solidFill>
                </a:rPr>
                <a:t>W</a:t>
              </a:r>
              <a:r>
                <a:rPr lang="en-US" b="0">
                  <a:solidFill>
                    <a:schemeClr val="tx1"/>
                  </a:solidFill>
                </a:rPr>
                <a:t> =</a:t>
              </a:r>
            </a:p>
          </p:txBody>
        </p: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810781" y="1244600"/>
              <a:ext cx="1384300" cy="1570038"/>
              <a:chOff x="9728615" y="4145340"/>
              <a:chExt cx="1384677" cy="1569660"/>
            </a:xfrm>
          </p:grpSpPr>
          <p:sp>
            <p:nvSpPr>
              <p:cNvPr id="29762" name="Double Bracket 4"/>
              <p:cNvSpPr>
                <a:spLocks noChangeArrowheads="1"/>
              </p:cNvSpPr>
              <p:nvPr/>
            </p:nvSpPr>
            <p:spPr bwMode="auto">
              <a:xfrm>
                <a:off x="9728615" y="4145340"/>
                <a:ext cx="1384677" cy="1569660"/>
              </a:xfrm>
              <a:prstGeom prst="bracketPair">
                <a:avLst>
                  <a:gd name="adj" fmla="val 16667"/>
                </a:avLst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9763" name="TextBox 5"/>
              <p:cNvSpPr txBox="1">
                <a:spLocks noChangeArrowheads="1"/>
              </p:cNvSpPr>
              <p:nvPr/>
            </p:nvSpPr>
            <p:spPr bwMode="auto">
              <a:xfrm>
                <a:off x="9866790" y="4145340"/>
                <a:ext cx="1186543" cy="15696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0">
                    <a:solidFill>
                      <a:schemeClr val="tx1"/>
                    </a:solidFill>
                  </a:rPr>
                  <a:t>Q</a:t>
                </a:r>
                <a:r>
                  <a:rPr lang="en-US" sz="2400" b="0" baseline="-25000">
                    <a:solidFill>
                      <a:schemeClr val="tx1"/>
                    </a:solidFill>
                  </a:rPr>
                  <a:t>00</a:t>
                </a:r>
                <a:r>
                  <a:rPr lang="en-US" sz="2400" b="0">
                    <a:solidFill>
                      <a:schemeClr val="tx1"/>
                    </a:solidFill>
                  </a:rPr>
                  <a:t> R</a:t>
                </a:r>
                <a:r>
                  <a:rPr lang="en-US" sz="2400" b="0" baseline="-25000">
                    <a:solidFill>
                      <a:schemeClr val="tx1"/>
                    </a:solidFill>
                  </a:rPr>
                  <a:t>00</a:t>
                </a:r>
              </a:p>
              <a:p>
                <a:r>
                  <a:rPr lang="en-US" sz="2400" b="0">
                    <a:solidFill>
                      <a:schemeClr val="tx1"/>
                    </a:solidFill>
                  </a:rPr>
                  <a:t>Q</a:t>
                </a:r>
                <a:r>
                  <a:rPr lang="en-US" sz="2400" b="0" baseline="-25000">
                    <a:solidFill>
                      <a:schemeClr val="tx1"/>
                    </a:solidFill>
                  </a:rPr>
                  <a:t>10</a:t>
                </a:r>
                <a:r>
                  <a:rPr lang="en-US" sz="2400" b="0">
                    <a:solidFill>
                      <a:schemeClr val="tx1"/>
                    </a:solidFill>
                  </a:rPr>
                  <a:t> R</a:t>
                </a:r>
                <a:r>
                  <a:rPr lang="en-US" sz="2400" b="0" baseline="-25000">
                    <a:solidFill>
                      <a:schemeClr val="tx1"/>
                    </a:solidFill>
                  </a:rPr>
                  <a:t>10</a:t>
                </a:r>
              </a:p>
              <a:p>
                <a:r>
                  <a:rPr lang="en-US" sz="2400" b="0">
                    <a:solidFill>
                      <a:schemeClr val="tx1"/>
                    </a:solidFill>
                  </a:rPr>
                  <a:t>Q</a:t>
                </a:r>
                <a:r>
                  <a:rPr lang="en-US" sz="2400" b="0" baseline="-25000">
                    <a:solidFill>
                      <a:schemeClr val="tx1"/>
                    </a:solidFill>
                  </a:rPr>
                  <a:t>20</a:t>
                </a:r>
                <a:r>
                  <a:rPr lang="en-US" sz="2400" b="0">
                    <a:solidFill>
                      <a:schemeClr val="tx1"/>
                    </a:solidFill>
                  </a:rPr>
                  <a:t> R</a:t>
                </a:r>
                <a:r>
                  <a:rPr lang="en-US" sz="2400" b="0" baseline="-25000">
                    <a:solidFill>
                      <a:schemeClr val="tx1"/>
                    </a:solidFill>
                  </a:rPr>
                  <a:t>20</a:t>
                </a:r>
              </a:p>
              <a:p>
                <a:r>
                  <a:rPr lang="en-US" sz="2400" b="0">
                    <a:solidFill>
                      <a:schemeClr val="tx1"/>
                    </a:solidFill>
                  </a:rPr>
                  <a:t>Q</a:t>
                </a:r>
                <a:r>
                  <a:rPr lang="en-US" sz="2400" b="0" baseline="-25000">
                    <a:solidFill>
                      <a:schemeClr val="tx1"/>
                    </a:solidFill>
                  </a:rPr>
                  <a:t>30</a:t>
                </a:r>
                <a:r>
                  <a:rPr lang="en-US" sz="2400" b="0">
                    <a:solidFill>
                      <a:schemeClr val="tx1"/>
                    </a:solidFill>
                  </a:rPr>
                  <a:t> R</a:t>
                </a:r>
                <a:r>
                  <a:rPr lang="en-US" sz="2400" b="0" baseline="-25000">
                    <a:solidFill>
                      <a:schemeClr val="tx1"/>
                    </a:solidFill>
                  </a:rPr>
                  <a:t>30</a:t>
                </a:r>
              </a:p>
            </p:txBody>
          </p:sp>
        </p:grpSp>
        <p:grpSp>
          <p:nvGrpSpPr>
            <p:cNvPr id="5" name="Group 7"/>
            <p:cNvGrpSpPr>
              <a:grpSpLocks/>
            </p:cNvGrpSpPr>
            <p:nvPr/>
          </p:nvGrpSpPr>
          <p:grpSpPr bwMode="auto">
            <a:xfrm>
              <a:off x="1681163" y="1244600"/>
              <a:ext cx="727075" cy="1570038"/>
              <a:chOff x="9728615" y="4145340"/>
              <a:chExt cx="1384677" cy="1569660"/>
            </a:xfrm>
          </p:grpSpPr>
          <p:sp>
            <p:nvSpPr>
              <p:cNvPr id="29760" name="Double Bracket 8"/>
              <p:cNvSpPr>
                <a:spLocks noChangeArrowheads="1"/>
              </p:cNvSpPr>
              <p:nvPr/>
            </p:nvSpPr>
            <p:spPr bwMode="auto">
              <a:xfrm>
                <a:off x="9728615" y="4145340"/>
                <a:ext cx="1384677" cy="1569660"/>
              </a:xfrm>
              <a:prstGeom prst="bracketPair">
                <a:avLst>
                  <a:gd name="adj" fmla="val 16667"/>
                </a:avLst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9761" name="TextBox 9"/>
              <p:cNvSpPr txBox="1">
                <a:spLocks noChangeArrowheads="1"/>
              </p:cNvSpPr>
              <p:nvPr/>
            </p:nvSpPr>
            <p:spPr bwMode="auto">
              <a:xfrm>
                <a:off x="9866790" y="4145340"/>
                <a:ext cx="588623" cy="15696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0">
                    <a:solidFill>
                      <a:schemeClr val="tx1"/>
                    </a:solidFill>
                  </a:rPr>
                  <a:t>W</a:t>
                </a:r>
                <a:r>
                  <a:rPr lang="en-US" sz="2400" b="0" baseline="-25000">
                    <a:solidFill>
                      <a:schemeClr val="tx1"/>
                    </a:solidFill>
                  </a:rPr>
                  <a:t>0</a:t>
                </a:r>
              </a:p>
              <a:p>
                <a:r>
                  <a:rPr lang="en-US" sz="2400" b="0">
                    <a:solidFill>
                      <a:schemeClr val="tx1"/>
                    </a:solidFill>
                  </a:rPr>
                  <a:t>W</a:t>
                </a:r>
                <a:r>
                  <a:rPr lang="en-US" sz="2400" b="0" baseline="-25000">
                    <a:solidFill>
                      <a:schemeClr val="tx1"/>
                    </a:solidFill>
                  </a:rPr>
                  <a:t>1</a:t>
                </a:r>
              </a:p>
              <a:p>
                <a:r>
                  <a:rPr lang="en-US" sz="2400" b="0">
                    <a:solidFill>
                      <a:schemeClr val="tx1"/>
                    </a:solidFill>
                  </a:rPr>
                  <a:t>W</a:t>
                </a:r>
                <a:r>
                  <a:rPr lang="en-US" sz="2400" b="0" baseline="-25000">
                    <a:solidFill>
                      <a:schemeClr val="tx1"/>
                    </a:solidFill>
                  </a:rPr>
                  <a:t>2</a:t>
                </a:r>
              </a:p>
              <a:p>
                <a:r>
                  <a:rPr lang="en-US" sz="2400" b="0">
                    <a:solidFill>
                      <a:schemeClr val="tx1"/>
                    </a:solidFill>
                  </a:rPr>
                  <a:t>W</a:t>
                </a:r>
                <a:r>
                  <a:rPr lang="en-US" sz="2400" b="0" baseline="-25000">
                    <a:solidFill>
                      <a:schemeClr val="tx1"/>
                    </a:solidFill>
                  </a:rPr>
                  <a:t>3</a:t>
                </a:r>
              </a:p>
            </p:txBody>
          </p:sp>
        </p:grpSp>
        <p:grpSp>
          <p:nvGrpSpPr>
            <p:cNvPr id="6" name="Group 13"/>
            <p:cNvGrpSpPr>
              <a:grpSpLocks/>
            </p:cNvGrpSpPr>
            <p:nvPr/>
          </p:nvGrpSpPr>
          <p:grpSpPr bwMode="auto">
            <a:xfrm>
              <a:off x="4689026" y="1244600"/>
              <a:ext cx="2563813" cy="1570038"/>
              <a:chOff x="9728615" y="4145340"/>
              <a:chExt cx="1384677" cy="1569660"/>
            </a:xfrm>
          </p:grpSpPr>
          <p:sp>
            <p:nvSpPr>
              <p:cNvPr id="29758" name="Double Bracket 14"/>
              <p:cNvSpPr>
                <a:spLocks noChangeArrowheads="1"/>
              </p:cNvSpPr>
              <p:nvPr/>
            </p:nvSpPr>
            <p:spPr bwMode="auto">
              <a:xfrm>
                <a:off x="9728615" y="4145340"/>
                <a:ext cx="1384677" cy="1569660"/>
              </a:xfrm>
              <a:prstGeom prst="bracketPair">
                <a:avLst>
                  <a:gd name="adj" fmla="val 16667"/>
                </a:avLst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9759" name="TextBox 15"/>
              <p:cNvSpPr txBox="1">
                <a:spLocks noChangeArrowheads="1"/>
              </p:cNvSpPr>
              <p:nvPr/>
            </p:nvSpPr>
            <p:spPr bwMode="auto">
              <a:xfrm>
                <a:off x="9772697" y="4145340"/>
                <a:ext cx="1315740" cy="15696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0">
                    <a:solidFill>
                      <a:schemeClr val="tx1"/>
                    </a:solidFill>
                  </a:rPr>
                  <a:t>Q</a:t>
                </a:r>
                <a:r>
                  <a:rPr lang="en-US" sz="2400" b="0" baseline="-25000">
                    <a:solidFill>
                      <a:schemeClr val="tx1"/>
                    </a:solidFill>
                  </a:rPr>
                  <a:t>00</a:t>
                </a:r>
              </a:p>
              <a:p>
                <a:r>
                  <a:rPr lang="en-US" sz="2400" b="0">
                    <a:solidFill>
                      <a:schemeClr val="tx1"/>
                    </a:solidFill>
                  </a:rPr>
                  <a:t>       Q</a:t>
                </a:r>
                <a:r>
                  <a:rPr lang="en-US" sz="2400" b="0" baseline="-25000">
                    <a:solidFill>
                      <a:schemeClr val="tx1"/>
                    </a:solidFill>
                  </a:rPr>
                  <a:t>10</a:t>
                </a:r>
              </a:p>
              <a:p>
                <a:r>
                  <a:rPr lang="en-US" sz="2400" b="0">
                    <a:solidFill>
                      <a:schemeClr val="tx1"/>
                    </a:solidFill>
                  </a:rPr>
                  <a:t>              Q</a:t>
                </a:r>
                <a:r>
                  <a:rPr lang="en-US" sz="2400" b="0" baseline="-25000">
                    <a:solidFill>
                      <a:schemeClr val="tx1"/>
                    </a:solidFill>
                  </a:rPr>
                  <a:t>20</a:t>
                </a:r>
              </a:p>
              <a:p>
                <a:r>
                  <a:rPr lang="en-US" sz="2400" b="0">
                    <a:solidFill>
                      <a:schemeClr val="tx1"/>
                    </a:solidFill>
                  </a:rPr>
                  <a:t>                     Q</a:t>
                </a:r>
                <a:r>
                  <a:rPr lang="en-US" sz="2400" b="0" baseline="-25000">
                    <a:solidFill>
                      <a:schemeClr val="tx1"/>
                    </a:solidFill>
                  </a:rPr>
                  <a:t>30</a:t>
                </a:r>
              </a:p>
            </p:txBody>
          </p:sp>
        </p:grpSp>
        <p:sp>
          <p:nvSpPr>
            <p:cNvPr id="29735" name="TextBox 17"/>
            <p:cNvSpPr txBox="1">
              <a:spLocks noChangeArrowheads="1"/>
            </p:cNvSpPr>
            <p:nvPr/>
          </p:nvSpPr>
          <p:spPr bwMode="auto">
            <a:xfrm flipH="1">
              <a:off x="2464615" y="1861170"/>
              <a:ext cx="28811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0">
                  <a:solidFill>
                    <a:schemeClr val="tx1"/>
                  </a:solidFill>
                </a:rPr>
                <a:t>=</a:t>
              </a:r>
            </a:p>
          </p:txBody>
        </p:sp>
        <p:sp>
          <p:nvSpPr>
            <p:cNvPr id="29736" name="TextBox 21"/>
            <p:cNvSpPr txBox="1">
              <a:spLocks noChangeArrowheads="1"/>
            </p:cNvSpPr>
            <p:nvPr/>
          </p:nvSpPr>
          <p:spPr bwMode="auto">
            <a:xfrm flipH="1">
              <a:off x="4267651" y="1875684"/>
              <a:ext cx="28811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0">
                  <a:solidFill>
                    <a:schemeClr val="tx1"/>
                  </a:solidFill>
                </a:rPr>
                <a:t>=</a:t>
              </a:r>
            </a:p>
          </p:txBody>
        </p:sp>
        <p:sp>
          <p:nvSpPr>
            <p:cNvPr id="29737" name="TextBox 22"/>
            <p:cNvSpPr txBox="1">
              <a:spLocks noChangeArrowheads="1"/>
            </p:cNvSpPr>
            <p:nvPr/>
          </p:nvSpPr>
          <p:spPr bwMode="auto">
            <a:xfrm>
              <a:off x="7383465" y="1803114"/>
              <a:ext cx="25519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</a:rPr>
                <a:t>.</a:t>
              </a:r>
            </a:p>
          </p:txBody>
        </p:sp>
        <p:grpSp>
          <p:nvGrpSpPr>
            <p:cNvPr id="7" name="Group 50"/>
            <p:cNvGrpSpPr>
              <a:grpSpLocks/>
            </p:cNvGrpSpPr>
            <p:nvPr/>
          </p:nvGrpSpPr>
          <p:grpSpPr bwMode="auto">
            <a:xfrm>
              <a:off x="7731125" y="1244600"/>
              <a:ext cx="727075" cy="1570038"/>
              <a:chOff x="7731125" y="1244600"/>
              <a:chExt cx="727075" cy="1570038"/>
            </a:xfrm>
          </p:grpSpPr>
          <p:grpSp>
            <p:nvGrpSpPr>
              <p:cNvPr id="8" name="Group 10"/>
              <p:cNvGrpSpPr>
                <a:grpSpLocks/>
              </p:cNvGrpSpPr>
              <p:nvPr/>
            </p:nvGrpSpPr>
            <p:grpSpPr bwMode="auto">
              <a:xfrm>
                <a:off x="7731125" y="1244600"/>
                <a:ext cx="727075" cy="1570038"/>
                <a:chOff x="9728615" y="4145340"/>
                <a:chExt cx="1384677" cy="1569660"/>
              </a:xfrm>
            </p:grpSpPr>
            <p:sp>
              <p:nvSpPr>
                <p:cNvPr id="29756" name="Double Bracket 11"/>
                <p:cNvSpPr>
                  <a:spLocks noChangeArrowheads="1"/>
                </p:cNvSpPr>
                <p:nvPr/>
              </p:nvSpPr>
              <p:spPr bwMode="auto">
                <a:xfrm>
                  <a:off x="9728615" y="4145340"/>
                  <a:ext cx="1384677" cy="1569660"/>
                </a:xfrm>
                <a:prstGeom prst="bracketPair">
                  <a:avLst>
                    <a:gd name="adj" fmla="val 16667"/>
                  </a:avLst>
                </a:prstGeom>
                <a:noFill/>
                <a:ln w="12700" algn="ctr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9757" name="TextBox 12"/>
                <p:cNvSpPr txBox="1">
                  <a:spLocks noChangeArrowheads="1"/>
                </p:cNvSpPr>
                <p:nvPr/>
              </p:nvSpPr>
              <p:spPr bwMode="auto">
                <a:xfrm>
                  <a:off x="9866790" y="4145340"/>
                  <a:ext cx="1209995" cy="15696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400" b="0">
                      <a:solidFill>
                        <a:schemeClr val="tx1"/>
                      </a:solidFill>
                    </a:rPr>
                    <a:t>R</a:t>
                  </a:r>
                  <a:r>
                    <a:rPr lang="en-US" sz="2400" b="0" baseline="-25000">
                      <a:solidFill>
                        <a:schemeClr val="tx1"/>
                      </a:solidFill>
                    </a:rPr>
                    <a:t>00</a:t>
                  </a:r>
                </a:p>
                <a:p>
                  <a:r>
                    <a:rPr lang="en-US" sz="2400" b="0">
                      <a:solidFill>
                        <a:schemeClr val="tx1"/>
                      </a:solidFill>
                    </a:rPr>
                    <a:t>R</a:t>
                  </a:r>
                  <a:r>
                    <a:rPr lang="en-US" sz="2400" b="0" baseline="-25000">
                      <a:solidFill>
                        <a:schemeClr val="tx1"/>
                      </a:solidFill>
                    </a:rPr>
                    <a:t>10</a:t>
                  </a:r>
                </a:p>
                <a:p>
                  <a:r>
                    <a:rPr lang="en-US" sz="2400" b="0">
                      <a:solidFill>
                        <a:schemeClr val="tx1"/>
                      </a:solidFill>
                    </a:rPr>
                    <a:t>R</a:t>
                  </a:r>
                  <a:r>
                    <a:rPr lang="en-US" sz="2400" b="0" baseline="-25000">
                      <a:solidFill>
                        <a:schemeClr val="tx1"/>
                      </a:solidFill>
                    </a:rPr>
                    <a:t>20</a:t>
                  </a:r>
                </a:p>
                <a:p>
                  <a:r>
                    <a:rPr lang="en-US" sz="2400" b="0">
                      <a:solidFill>
                        <a:schemeClr val="tx1"/>
                      </a:solidFill>
                    </a:rPr>
                    <a:t>R</a:t>
                  </a:r>
                  <a:r>
                    <a:rPr lang="en-US" sz="2400" b="0" baseline="-25000">
                      <a:solidFill>
                        <a:schemeClr val="tx1"/>
                      </a:solidFill>
                    </a:rPr>
                    <a:t>30</a:t>
                  </a:r>
                </a:p>
              </p:txBody>
            </p:sp>
          </p:grpSp>
          <p:grpSp>
            <p:nvGrpSpPr>
              <p:cNvPr id="9" name="Group 29"/>
              <p:cNvGrpSpPr>
                <a:grpSpLocks/>
              </p:cNvGrpSpPr>
              <p:nvPr/>
            </p:nvGrpSpPr>
            <p:grpSpPr bwMode="auto">
              <a:xfrm>
                <a:off x="7760153" y="1687974"/>
                <a:ext cx="669041" cy="740220"/>
                <a:chOff x="2483520" y="5500914"/>
                <a:chExt cx="669041" cy="740220"/>
              </a:xfrm>
            </p:grpSpPr>
            <p:cxnSp>
              <p:nvCxnSpPr>
                <p:cNvPr id="29753" name="Straight Connector 24"/>
                <p:cNvCxnSpPr>
                  <a:cxnSpLocks noChangeShapeType="1"/>
                </p:cNvCxnSpPr>
                <p:nvPr/>
              </p:nvCxnSpPr>
              <p:spPr bwMode="auto">
                <a:xfrm>
                  <a:off x="2483520" y="5500914"/>
                  <a:ext cx="654521" cy="0"/>
                </a:xfrm>
                <a:prstGeom prst="line">
                  <a:avLst/>
                </a:prstGeom>
                <a:noFill/>
                <a:ln w="12700" algn="ctr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9754" name="Straight Connector 27"/>
                <p:cNvCxnSpPr>
                  <a:cxnSpLocks noChangeShapeType="1"/>
                </p:cNvCxnSpPr>
                <p:nvPr/>
              </p:nvCxnSpPr>
              <p:spPr bwMode="auto">
                <a:xfrm>
                  <a:off x="2490780" y="5871024"/>
                  <a:ext cx="654521" cy="0"/>
                </a:xfrm>
                <a:prstGeom prst="line">
                  <a:avLst/>
                </a:prstGeom>
                <a:noFill/>
                <a:ln w="12700" algn="ctr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9755" name="Straight Connector 28"/>
                <p:cNvCxnSpPr>
                  <a:cxnSpLocks noChangeShapeType="1"/>
                </p:cNvCxnSpPr>
                <p:nvPr/>
              </p:nvCxnSpPr>
              <p:spPr bwMode="auto">
                <a:xfrm>
                  <a:off x="2498040" y="6241134"/>
                  <a:ext cx="654521" cy="0"/>
                </a:xfrm>
                <a:prstGeom prst="line">
                  <a:avLst/>
                </a:prstGeom>
                <a:noFill/>
                <a:ln w="12700" algn="ctr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</p:cxnSp>
          </p:grpSp>
        </p:grpSp>
        <p:grpSp>
          <p:nvGrpSpPr>
            <p:cNvPr id="10" name="Group 30"/>
            <p:cNvGrpSpPr>
              <a:grpSpLocks/>
            </p:cNvGrpSpPr>
            <p:nvPr/>
          </p:nvGrpSpPr>
          <p:grpSpPr bwMode="auto">
            <a:xfrm>
              <a:off x="2860226" y="1672488"/>
              <a:ext cx="1291319" cy="740220"/>
              <a:chOff x="2483520" y="5500914"/>
              <a:chExt cx="1291319" cy="740220"/>
            </a:xfrm>
          </p:grpSpPr>
          <p:cxnSp>
            <p:nvCxnSpPr>
              <p:cNvPr id="29748" name="Straight Connector 31"/>
              <p:cNvCxnSpPr>
                <a:cxnSpLocks noChangeShapeType="1"/>
              </p:cNvCxnSpPr>
              <p:nvPr/>
            </p:nvCxnSpPr>
            <p:spPr bwMode="auto">
              <a:xfrm flipV="1">
                <a:off x="2483520" y="5500914"/>
                <a:ext cx="1291319" cy="1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9749" name="Straight Connector 32"/>
              <p:cNvCxnSpPr>
                <a:cxnSpLocks noChangeShapeType="1"/>
              </p:cNvCxnSpPr>
              <p:nvPr/>
            </p:nvCxnSpPr>
            <p:spPr bwMode="auto">
              <a:xfrm>
                <a:off x="2490780" y="5871024"/>
                <a:ext cx="1284059" cy="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9750" name="Straight Connector 33"/>
              <p:cNvCxnSpPr>
                <a:cxnSpLocks noChangeShapeType="1"/>
              </p:cNvCxnSpPr>
              <p:nvPr/>
            </p:nvCxnSpPr>
            <p:spPr bwMode="auto">
              <a:xfrm>
                <a:off x="2498040" y="6241134"/>
                <a:ext cx="1276799" cy="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1" name="Group 38"/>
            <p:cNvGrpSpPr>
              <a:grpSpLocks/>
            </p:cNvGrpSpPr>
            <p:nvPr/>
          </p:nvGrpSpPr>
          <p:grpSpPr bwMode="auto">
            <a:xfrm>
              <a:off x="4747065" y="1672488"/>
              <a:ext cx="2418690" cy="740220"/>
              <a:chOff x="2483520" y="5500914"/>
              <a:chExt cx="2418690" cy="740220"/>
            </a:xfrm>
          </p:grpSpPr>
          <p:cxnSp>
            <p:nvCxnSpPr>
              <p:cNvPr id="29745" name="Straight Connector 39"/>
              <p:cNvCxnSpPr>
                <a:cxnSpLocks noChangeShapeType="1"/>
              </p:cNvCxnSpPr>
              <p:nvPr/>
            </p:nvCxnSpPr>
            <p:spPr bwMode="auto">
              <a:xfrm flipV="1">
                <a:off x="2483520" y="5500914"/>
                <a:ext cx="2418690" cy="2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9746" name="Straight Connector 40"/>
              <p:cNvCxnSpPr>
                <a:cxnSpLocks noChangeShapeType="1"/>
              </p:cNvCxnSpPr>
              <p:nvPr/>
            </p:nvCxnSpPr>
            <p:spPr bwMode="auto">
              <a:xfrm flipV="1">
                <a:off x="2490780" y="5871023"/>
                <a:ext cx="2411430" cy="1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9747" name="Straight Connector 41"/>
              <p:cNvCxnSpPr>
                <a:cxnSpLocks noChangeShapeType="1"/>
              </p:cNvCxnSpPr>
              <p:nvPr/>
            </p:nvCxnSpPr>
            <p:spPr bwMode="auto">
              <a:xfrm>
                <a:off x="2498040" y="6241134"/>
                <a:ext cx="2404170" cy="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2" name="Group 42"/>
            <p:cNvGrpSpPr>
              <a:grpSpLocks/>
            </p:cNvGrpSpPr>
            <p:nvPr/>
          </p:nvGrpSpPr>
          <p:grpSpPr bwMode="auto">
            <a:xfrm>
              <a:off x="1710191" y="1687002"/>
              <a:ext cx="669041" cy="725706"/>
              <a:chOff x="2483520" y="5500914"/>
              <a:chExt cx="669041" cy="725706"/>
            </a:xfrm>
          </p:grpSpPr>
          <p:cxnSp>
            <p:nvCxnSpPr>
              <p:cNvPr id="29742" name="Straight Connector 43"/>
              <p:cNvCxnSpPr>
                <a:cxnSpLocks noChangeShapeType="1"/>
              </p:cNvCxnSpPr>
              <p:nvPr/>
            </p:nvCxnSpPr>
            <p:spPr bwMode="auto">
              <a:xfrm>
                <a:off x="2483520" y="5500914"/>
                <a:ext cx="654521" cy="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9743" name="Straight Connector 44"/>
              <p:cNvCxnSpPr>
                <a:cxnSpLocks noChangeShapeType="1"/>
              </p:cNvCxnSpPr>
              <p:nvPr/>
            </p:nvCxnSpPr>
            <p:spPr bwMode="auto">
              <a:xfrm>
                <a:off x="2490780" y="5871024"/>
                <a:ext cx="654521" cy="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9744" name="Straight Connector 45"/>
              <p:cNvCxnSpPr>
                <a:cxnSpLocks noChangeShapeType="1"/>
              </p:cNvCxnSpPr>
              <p:nvPr/>
            </p:nvCxnSpPr>
            <p:spPr bwMode="auto">
              <a:xfrm>
                <a:off x="2498040" y="6226620"/>
                <a:ext cx="654521" cy="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</p:cxnSp>
        </p:grpSp>
      </p:grpSp>
      <p:grpSp>
        <p:nvGrpSpPr>
          <p:cNvPr id="13" name="Group 106"/>
          <p:cNvGrpSpPr>
            <a:grpSpLocks/>
          </p:cNvGrpSpPr>
          <p:nvPr/>
        </p:nvGrpSpPr>
        <p:grpSpPr bwMode="auto">
          <a:xfrm>
            <a:off x="2005013" y="3470275"/>
            <a:ext cx="4979987" cy="1570038"/>
            <a:chOff x="2280278" y="3064409"/>
            <a:chExt cx="4980735" cy="1570038"/>
          </a:xfrm>
        </p:grpSpPr>
        <p:grpSp>
          <p:nvGrpSpPr>
            <p:cNvPr id="14" name="Group 10"/>
            <p:cNvGrpSpPr>
              <a:grpSpLocks/>
            </p:cNvGrpSpPr>
            <p:nvPr/>
          </p:nvGrpSpPr>
          <p:grpSpPr bwMode="auto">
            <a:xfrm>
              <a:off x="2280278" y="3064409"/>
              <a:ext cx="727075" cy="1570038"/>
              <a:chOff x="9728615" y="4145340"/>
              <a:chExt cx="1384677" cy="1569660"/>
            </a:xfrm>
          </p:grpSpPr>
          <p:sp>
            <p:nvSpPr>
              <p:cNvPr id="29729" name="Double Bracket 11"/>
              <p:cNvSpPr>
                <a:spLocks noChangeArrowheads="1"/>
              </p:cNvSpPr>
              <p:nvPr/>
            </p:nvSpPr>
            <p:spPr bwMode="auto">
              <a:xfrm>
                <a:off x="9728615" y="4145340"/>
                <a:ext cx="1384677" cy="1569660"/>
              </a:xfrm>
              <a:prstGeom prst="bracketPair">
                <a:avLst>
                  <a:gd name="adj" fmla="val 16667"/>
                </a:avLst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9730" name="TextBox 12"/>
              <p:cNvSpPr txBox="1">
                <a:spLocks noChangeArrowheads="1"/>
              </p:cNvSpPr>
              <p:nvPr/>
            </p:nvSpPr>
            <p:spPr bwMode="auto">
              <a:xfrm>
                <a:off x="9866790" y="4145340"/>
                <a:ext cx="1209995" cy="15696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0">
                    <a:solidFill>
                      <a:schemeClr val="tx1"/>
                    </a:solidFill>
                  </a:rPr>
                  <a:t>R</a:t>
                </a:r>
                <a:r>
                  <a:rPr lang="en-US" sz="2400" b="0" baseline="-25000">
                    <a:solidFill>
                      <a:schemeClr val="tx1"/>
                    </a:solidFill>
                  </a:rPr>
                  <a:t>00</a:t>
                </a:r>
              </a:p>
              <a:p>
                <a:r>
                  <a:rPr lang="en-US" sz="2400" b="0">
                    <a:solidFill>
                      <a:schemeClr val="tx1"/>
                    </a:solidFill>
                  </a:rPr>
                  <a:t>R</a:t>
                </a:r>
                <a:r>
                  <a:rPr lang="en-US" sz="2400" b="0" baseline="-25000">
                    <a:solidFill>
                      <a:schemeClr val="tx1"/>
                    </a:solidFill>
                  </a:rPr>
                  <a:t>10</a:t>
                </a:r>
              </a:p>
              <a:p>
                <a:r>
                  <a:rPr lang="en-US" sz="2400" b="0">
                    <a:solidFill>
                      <a:schemeClr val="tx1"/>
                    </a:solidFill>
                  </a:rPr>
                  <a:t>R</a:t>
                </a:r>
                <a:r>
                  <a:rPr lang="en-US" sz="2400" b="0" baseline="-25000">
                    <a:solidFill>
                      <a:schemeClr val="tx1"/>
                    </a:solidFill>
                  </a:rPr>
                  <a:t>20</a:t>
                </a:r>
              </a:p>
              <a:p>
                <a:r>
                  <a:rPr lang="en-US" sz="2400" b="0">
                    <a:solidFill>
                      <a:schemeClr val="tx1"/>
                    </a:solidFill>
                  </a:rPr>
                  <a:t>R</a:t>
                </a:r>
                <a:r>
                  <a:rPr lang="en-US" sz="2400" b="0" baseline="-25000">
                    <a:solidFill>
                      <a:schemeClr val="tx1"/>
                    </a:solidFill>
                  </a:rPr>
                  <a:t>30</a:t>
                </a:r>
              </a:p>
            </p:txBody>
          </p:sp>
        </p:grpSp>
        <p:cxnSp>
          <p:nvCxnSpPr>
            <p:cNvPr id="29712" name="Straight Connector 61"/>
            <p:cNvCxnSpPr>
              <a:cxnSpLocks noChangeShapeType="1"/>
            </p:cNvCxnSpPr>
            <p:nvPr/>
          </p:nvCxnSpPr>
          <p:spPr bwMode="auto">
            <a:xfrm>
              <a:off x="2328459" y="3859270"/>
              <a:ext cx="635352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</p:cxnSp>
        <p:sp>
          <p:nvSpPr>
            <p:cNvPr id="29713" name="TextBox 63"/>
            <p:cNvSpPr txBox="1">
              <a:spLocks noChangeArrowheads="1"/>
            </p:cNvSpPr>
            <p:nvPr/>
          </p:nvSpPr>
          <p:spPr bwMode="auto">
            <a:xfrm flipH="1">
              <a:off x="3040193" y="3673729"/>
              <a:ext cx="28811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0">
                  <a:solidFill>
                    <a:schemeClr val="tx1"/>
                  </a:solidFill>
                </a:rPr>
                <a:t>=</a:t>
              </a:r>
            </a:p>
          </p:txBody>
        </p:sp>
        <p:grpSp>
          <p:nvGrpSpPr>
            <p:cNvPr id="15" name="Group 68"/>
            <p:cNvGrpSpPr>
              <a:grpSpLocks/>
            </p:cNvGrpSpPr>
            <p:nvPr/>
          </p:nvGrpSpPr>
          <p:grpSpPr bwMode="auto">
            <a:xfrm>
              <a:off x="3356623" y="3409336"/>
              <a:ext cx="1257872" cy="914400"/>
              <a:chOff x="2205057" y="4020465"/>
              <a:chExt cx="1257872" cy="914400"/>
            </a:xfrm>
          </p:grpSpPr>
          <p:cxnSp>
            <p:nvCxnSpPr>
              <p:cNvPr id="29726" name="Straight Connector 62"/>
              <p:cNvCxnSpPr>
                <a:cxnSpLocks noChangeShapeType="1"/>
              </p:cNvCxnSpPr>
              <p:nvPr/>
            </p:nvCxnSpPr>
            <p:spPr bwMode="auto">
              <a:xfrm>
                <a:off x="2248303" y="4484913"/>
                <a:ext cx="1110949" cy="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</p:cxnSp>
          <p:sp>
            <p:nvSpPr>
              <p:cNvPr id="29727" name="Double Bracket 64"/>
              <p:cNvSpPr>
                <a:spLocks noChangeArrowheads="1"/>
              </p:cNvSpPr>
              <p:nvPr/>
            </p:nvSpPr>
            <p:spPr bwMode="auto">
              <a:xfrm>
                <a:off x="2205057" y="4020465"/>
                <a:ext cx="1234831" cy="914400"/>
              </a:xfrm>
              <a:prstGeom prst="bracketPair">
                <a:avLst>
                  <a:gd name="adj" fmla="val 16667"/>
                </a:avLst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9728" name="TextBox 66"/>
              <p:cNvSpPr txBox="1">
                <a:spLocks noChangeArrowheads="1"/>
              </p:cNvSpPr>
              <p:nvPr/>
            </p:nvSpPr>
            <p:spPr bwMode="auto">
              <a:xfrm>
                <a:off x="2276386" y="4054900"/>
                <a:ext cx="1186543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0">
                    <a:solidFill>
                      <a:schemeClr val="tx1"/>
                    </a:solidFill>
                  </a:rPr>
                  <a:t>Q</a:t>
                </a:r>
                <a:r>
                  <a:rPr lang="en-US" sz="2400" b="0" baseline="-25000">
                    <a:solidFill>
                      <a:schemeClr val="tx1"/>
                    </a:solidFill>
                  </a:rPr>
                  <a:t>01</a:t>
                </a:r>
                <a:r>
                  <a:rPr lang="en-US" sz="2400" b="0">
                    <a:solidFill>
                      <a:schemeClr val="tx1"/>
                    </a:solidFill>
                  </a:rPr>
                  <a:t> R</a:t>
                </a:r>
                <a:r>
                  <a:rPr lang="en-US" sz="2400" b="0" baseline="-25000">
                    <a:solidFill>
                      <a:schemeClr val="tx1"/>
                    </a:solidFill>
                  </a:rPr>
                  <a:t>01</a:t>
                </a:r>
              </a:p>
              <a:p>
                <a:r>
                  <a:rPr lang="en-US" sz="2400" b="0">
                    <a:solidFill>
                      <a:schemeClr val="tx1"/>
                    </a:solidFill>
                  </a:rPr>
                  <a:t>Q</a:t>
                </a:r>
                <a:r>
                  <a:rPr lang="en-US" sz="2400" b="0" baseline="-25000">
                    <a:solidFill>
                      <a:schemeClr val="tx1"/>
                    </a:solidFill>
                  </a:rPr>
                  <a:t>11</a:t>
                </a:r>
                <a:r>
                  <a:rPr lang="en-US" sz="2400" b="0">
                    <a:solidFill>
                      <a:schemeClr val="tx1"/>
                    </a:solidFill>
                  </a:rPr>
                  <a:t> R</a:t>
                </a:r>
                <a:r>
                  <a:rPr lang="en-US" sz="2400" b="0" baseline="-25000">
                    <a:solidFill>
                      <a:schemeClr val="tx1"/>
                    </a:solidFill>
                  </a:rPr>
                  <a:t>11</a:t>
                </a:r>
              </a:p>
            </p:txBody>
          </p:sp>
        </p:grpSp>
        <p:grpSp>
          <p:nvGrpSpPr>
            <p:cNvPr id="16" name="Group 69"/>
            <p:cNvGrpSpPr>
              <a:grpSpLocks/>
            </p:cNvGrpSpPr>
            <p:nvPr/>
          </p:nvGrpSpPr>
          <p:grpSpPr bwMode="auto">
            <a:xfrm>
              <a:off x="5064103" y="3411170"/>
              <a:ext cx="1245539" cy="914400"/>
              <a:chOff x="2205057" y="4020465"/>
              <a:chExt cx="1245539" cy="914400"/>
            </a:xfrm>
          </p:grpSpPr>
          <p:cxnSp>
            <p:nvCxnSpPr>
              <p:cNvPr id="29723" name="Straight Connector 70"/>
              <p:cNvCxnSpPr>
                <a:cxnSpLocks noChangeShapeType="1"/>
              </p:cNvCxnSpPr>
              <p:nvPr/>
            </p:nvCxnSpPr>
            <p:spPr bwMode="auto">
              <a:xfrm>
                <a:off x="2248303" y="4484913"/>
                <a:ext cx="1110949" cy="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</p:cxnSp>
          <p:sp>
            <p:nvSpPr>
              <p:cNvPr id="29724" name="Double Bracket 71"/>
              <p:cNvSpPr>
                <a:spLocks noChangeArrowheads="1"/>
              </p:cNvSpPr>
              <p:nvPr/>
            </p:nvSpPr>
            <p:spPr bwMode="auto">
              <a:xfrm>
                <a:off x="2205057" y="4020465"/>
                <a:ext cx="1234831" cy="914400"/>
              </a:xfrm>
              <a:prstGeom prst="bracketPair">
                <a:avLst>
                  <a:gd name="adj" fmla="val 16667"/>
                </a:avLst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9725" name="TextBox 72"/>
              <p:cNvSpPr txBox="1">
                <a:spLocks noChangeArrowheads="1"/>
              </p:cNvSpPr>
              <p:nvPr/>
            </p:nvSpPr>
            <p:spPr bwMode="auto">
              <a:xfrm>
                <a:off x="2304961" y="4054900"/>
                <a:ext cx="1145635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0">
                    <a:solidFill>
                      <a:schemeClr val="tx1"/>
                    </a:solidFill>
                  </a:rPr>
                  <a:t>Q</a:t>
                </a:r>
                <a:r>
                  <a:rPr lang="en-US" sz="2400" b="0" baseline="-25000">
                    <a:solidFill>
                      <a:schemeClr val="tx1"/>
                    </a:solidFill>
                  </a:rPr>
                  <a:t>01</a:t>
                </a:r>
              </a:p>
              <a:p>
                <a:r>
                  <a:rPr lang="en-US" sz="2400" b="0">
                    <a:solidFill>
                      <a:schemeClr val="tx1"/>
                    </a:solidFill>
                  </a:rPr>
                  <a:t>      Q</a:t>
                </a:r>
                <a:r>
                  <a:rPr lang="en-US" sz="2400" b="0" baseline="-25000">
                    <a:solidFill>
                      <a:schemeClr val="tx1"/>
                    </a:solidFill>
                  </a:rPr>
                  <a:t>11</a:t>
                </a:r>
              </a:p>
            </p:txBody>
          </p:sp>
        </p:grpSp>
        <p:sp>
          <p:nvSpPr>
            <p:cNvPr id="29716" name="TextBox 73"/>
            <p:cNvSpPr txBox="1">
              <a:spLocks noChangeArrowheads="1"/>
            </p:cNvSpPr>
            <p:nvPr/>
          </p:nvSpPr>
          <p:spPr bwMode="auto">
            <a:xfrm flipH="1">
              <a:off x="4645367" y="3702757"/>
              <a:ext cx="28811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0">
                  <a:solidFill>
                    <a:schemeClr val="tx1"/>
                  </a:solidFill>
                </a:rPr>
                <a:t>=</a:t>
              </a:r>
            </a:p>
          </p:txBody>
        </p:sp>
        <p:sp>
          <p:nvSpPr>
            <p:cNvPr id="29717" name="TextBox 74"/>
            <p:cNvSpPr txBox="1">
              <a:spLocks noChangeArrowheads="1"/>
            </p:cNvSpPr>
            <p:nvPr/>
          </p:nvSpPr>
          <p:spPr bwMode="auto">
            <a:xfrm>
              <a:off x="6309642" y="3630187"/>
              <a:ext cx="25519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</a:rPr>
                <a:t>.</a:t>
              </a:r>
            </a:p>
          </p:txBody>
        </p:sp>
        <p:grpSp>
          <p:nvGrpSpPr>
            <p:cNvPr id="17" name="Group 94"/>
            <p:cNvGrpSpPr>
              <a:grpSpLocks/>
            </p:cNvGrpSpPr>
            <p:nvPr/>
          </p:nvGrpSpPr>
          <p:grpSpPr bwMode="auto">
            <a:xfrm>
              <a:off x="6564840" y="3411595"/>
              <a:ext cx="696173" cy="914400"/>
              <a:chOff x="3625840" y="5421032"/>
              <a:chExt cx="696173" cy="914400"/>
            </a:xfrm>
          </p:grpSpPr>
          <p:sp>
            <p:nvSpPr>
              <p:cNvPr id="29719" name="Double Bracket 78"/>
              <p:cNvSpPr>
                <a:spLocks noChangeArrowheads="1"/>
              </p:cNvSpPr>
              <p:nvPr/>
            </p:nvSpPr>
            <p:spPr bwMode="auto">
              <a:xfrm>
                <a:off x="3625840" y="5421032"/>
                <a:ext cx="696173" cy="914400"/>
              </a:xfrm>
              <a:prstGeom prst="bracketPair">
                <a:avLst>
                  <a:gd name="adj" fmla="val 16667"/>
                </a:avLst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grpSp>
            <p:nvGrpSpPr>
              <p:cNvPr id="18" name="Group 93"/>
              <p:cNvGrpSpPr>
                <a:grpSpLocks/>
              </p:cNvGrpSpPr>
              <p:nvPr/>
            </p:nvGrpSpPr>
            <p:grpSpPr bwMode="auto">
              <a:xfrm>
                <a:off x="3658086" y="5451901"/>
                <a:ext cx="663927" cy="830997"/>
                <a:chOff x="5692599" y="5421032"/>
                <a:chExt cx="663927" cy="830997"/>
              </a:xfrm>
            </p:grpSpPr>
            <p:sp>
              <p:nvSpPr>
                <p:cNvPr id="29721" name="TextBox 91"/>
                <p:cNvSpPr txBox="1">
                  <a:spLocks noChangeArrowheads="1"/>
                </p:cNvSpPr>
                <p:nvPr/>
              </p:nvSpPr>
              <p:spPr bwMode="auto">
                <a:xfrm>
                  <a:off x="5721416" y="5421032"/>
                  <a:ext cx="635110" cy="8309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400" b="0">
                      <a:solidFill>
                        <a:schemeClr val="tx1"/>
                      </a:solidFill>
                    </a:rPr>
                    <a:t>R</a:t>
                  </a:r>
                  <a:r>
                    <a:rPr lang="en-US" sz="2400" b="0" baseline="-25000">
                      <a:solidFill>
                        <a:schemeClr val="tx1"/>
                      </a:solidFill>
                    </a:rPr>
                    <a:t>01</a:t>
                  </a:r>
                </a:p>
                <a:p>
                  <a:r>
                    <a:rPr lang="en-US" sz="2400" b="0">
                      <a:solidFill>
                        <a:schemeClr val="tx1"/>
                      </a:solidFill>
                    </a:rPr>
                    <a:t>R</a:t>
                  </a:r>
                  <a:r>
                    <a:rPr lang="en-US" sz="2400" b="0" baseline="-25000">
                      <a:solidFill>
                        <a:schemeClr val="tx1"/>
                      </a:solidFill>
                    </a:rPr>
                    <a:t>11</a:t>
                  </a:r>
                </a:p>
              </p:txBody>
            </p:sp>
            <p:cxnSp>
              <p:nvCxnSpPr>
                <p:cNvPr id="29722" name="Straight Connector 92"/>
                <p:cNvCxnSpPr>
                  <a:cxnSpLocks noChangeShapeType="1"/>
                </p:cNvCxnSpPr>
                <p:nvPr/>
              </p:nvCxnSpPr>
              <p:spPr bwMode="auto">
                <a:xfrm>
                  <a:off x="5692599" y="5848350"/>
                  <a:ext cx="635352" cy="0"/>
                </a:xfrm>
                <a:prstGeom prst="line">
                  <a:avLst/>
                </a:prstGeom>
                <a:noFill/>
                <a:ln w="12700" algn="ctr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</p:cxnSp>
          </p:grpSp>
        </p:grpSp>
      </p:grpSp>
      <p:grpSp>
        <p:nvGrpSpPr>
          <p:cNvPr id="19" name="Group 105"/>
          <p:cNvGrpSpPr>
            <a:grpSpLocks/>
          </p:cNvGrpSpPr>
          <p:nvPr/>
        </p:nvGrpSpPr>
        <p:grpSpPr bwMode="auto">
          <a:xfrm>
            <a:off x="3405188" y="5276850"/>
            <a:ext cx="2381250" cy="914400"/>
            <a:chOff x="2600831" y="5245576"/>
            <a:chExt cx="2380698" cy="914400"/>
          </a:xfrm>
        </p:grpSpPr>
        <p:grpSp>
          <p:nvGrpSpPr>
            <p:cNvPr id="20" name="Group 96"/>
            <p:cNvGrpSpPr>
              <a:grpSpLocks/>
            </p:cNvGrpSpPr>
            <p:nvPr/>
          </p:nvGrpSpPr>
          <p:grpSpPr bwMode="auto">
            <a:xfrm>
              <a:off x="2600831" y="5245576"/>
              <a:ext cx="696173" cy="914400"/>
              <a:chOff x="3625840" y="5421032"/>
              <a:chExt cx="696173" cy="914400"/>
            </a:xfrm>
          </p:grpSpPr>
          <p:sp>
            <p:nvSpPr>
              <p:cNvPr id="29707" name="Double Bracket 97"/>
              <p:cNvSpPr>
                <a:spLocks noChangeArrowheads="1"/>
              </p:cNvSpPr>
              <p:nvPr/>
            </p:nvSpPr>
            <p:spPr bwMode="auto">
              <a:xfrm>
                <a:off x="3625840" y="5421032"/>
                <a:ext cx="696173" cy="914400"/>
              </a:xfrm>
              <a:prstGeom prst="bracketPair">
                <a:avLst>
                  <a:gd name="adj" fmla="val 16667"/>
                </a:avLst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grpSp>
            <p:nvGrpSpPr>
              <p:cNvPr id="21" name="Group 93"/>
              <p:cNvGrpSpPr>
                <a:grpSpLocks/>
              </p:cNvGrpSpPr>
              <p:nvPr/>
            </p:nvGrpSpPr>
            <p:grpSpPr bwMode="auto">
              <a:xfrm>
                <a:off x="3658086" y="5451901"/>
                <a:ext cx="663927" cy="830997"/>
                <a:chOff x="5692599" y="5421032"/>
                <a:chExt cx="663927" cy="830997"/>
              </a:xfrm>
            </p:grpSpPr>
            <p:sp>
              <p:nvSpPr>
                <p:cNvPr id="29709" name="TextBox 99"/>
                <p:cNvSpPr txBox="1">
                  <a:spLocks noChangeArrowheads="1"/>
                </p:cNvSpPr>
                <p:nvPr/>
              </p:nvSpPr>
              <p:spPr bwMode="auto">
                <a:xfrm>
                  <a:off x="5721416" y="5421032"/>
                  <a:ext cx="635110" cy="8309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400" b="0">
                      <a:solidFill>
                        <a:schemeClr val="tx1"/>
                      </a:solidFill>
                    </a:rPr>
                    <a:t>R</a:t>
                  </a:r>
                  <a:r>
                    <a:rPr lang="en-US" sz="2400" b="0" baseline="-25000">
                      <a:solidFill>
                        <a:schemeClr val="tx1"/>
                      </a:solidFill>
                    </a:rPr>
                    <a:t>01</a:t>
                  </a:r>
                </a:p>
                <a:p>
                  <a:r>
                    <a:rPr lang="en-US" sz="2400" b="0">
                      <a:solidFill>
                        <a:schemeClr val="tx1"/>
                      </a:solidFill>
                    </a:rPr>
                    <a:t>R</a:t>
                  </a:r>
                  <a:r>
                    <a:rPr lang="en-US" sz="2400" b="0" baseline="-25000">
                      <a:solidFill>
                        <a:schemeClr val="tx1"/>
                      </a:solidFill>
                    </a:rPr>
                    <a:t>11</a:t>
                  </a:r>
                </a:p>
              </p:txBody>
            </p:sp>
            <p:cxnSp>
              <p:nvCxnSpPr>
                <p:cNvPr id="29710" name="Straight Connector 100"/>
                <p:cNvCxnSpPr>
                  <a:cxnSpLocks noChangeShapeType="1"/>
                </p:cNvCxnSpPr>
                <p:nvPr/>
              </p:nvCxnSpPr>
              <p:spPr bwMode="auto">
                <a:xfrm>
                  <a:off x="5692599" y="5848350"/>
                  <a:ext cx="635352" cy="0"/>
                </a:xfrm>
                <a:prstGeom prst="line">
                  <a:avLst/>
                </a:prstGeom>
                <a:noFill/>
                <a:ln w="12700" algn="ctr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</p:cxnSp>
          </p:grpSp>
        </p:grpSp>
        <p:sp>
          <p:nvSpPr>
            <p:cNvPr id="29704" name="TextBox 101"/>
            <p:cNvSpPr txBox="1">
              <a:spLocks noChangeArrowheads="1"/>
            </p:cNvSpPr>
            <p:nvPr/>
          </p:nvSpPr>
          <p:spPr bwMode="auto">
            <a:xfrm flipH="1">
              <a:off x="3355382" y="5518222"/>
              <a:ext cx="28811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0">
                  <a:solidFill>
                    <a:schemeClr val="tx1"/>
                  </a:solidFill>
                </a:rPr>
                <a:t>=</a:t>
              </a:r>
            </a:p>
          </p:txBody>
        </p:sp>
        <p:sp>
          <p:nvSpPr>
            <p:cNvPr id="29705" name="Double Bracket 102"/>
            <p:cNvSpPr>
              <a:spLocks noChangeArrowheads="1"/>
            </p:cNvSpPr>
            <p:nvPr/>
          </p:nvSpPr>
          <p:spPr bwMode="auto">
            <a:xfrm>
              <a:off x="3771396" y="5468380"/>
              <a:ext cx="1162081" cy="449952"/>
            </a:xfrm>
            <a:prstGeom prst="bracketPair">
              <a:avLst>
                <a:gd name="adj" fmla="val 16667"/>
              </a:avLst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9706" name="TextBox 104"/>
            <p:cNvSpPr txBox="1">
              <a:spLocks noChangeArrowheads="1"/>
            </p:cNvSpPr>
            <p:nvPr/>
          </p:nvSpPr>
          <p:spPr bwMode="auto">
            <a:xfrm>
              <a:off x="3794986" y="5466075"/>
              <a:ext cx="118654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0">
                  <a:solidFill>
                    <a:schemeClr val="tx1"/>
                  </a:solidFill>
                </a:rPr>
                <a:t>Q</a:t>
              </a:r>
              <a:r>
                <a:rPr lang="en-US" sz="2400" b="0" baseline="-25000">
                  <a:solidFill>
                    <a:schemeClr val="tx1"/>
                  </a:solidFill>
                </a:rPr>
                <a:t>02</a:t>
              </a:r>
              <a:r>
                <a:rPr lang="en-US" sz="2400" b="0">
                  <a:solidFill>
                    <a:schemeClr val="tx1"/>
                  </a:solidFill>
                </a:rPr>
                <a:t> R</a:t>
              </a:r>
              <a:r>
                <a:rPr lang="en-US" sz="2400" b="0" baseline="-25000">
                  <a:solidFill>
                    <a:schemeClr val="tx1"/>
                  </a:solidFill>
                </a:rPr>
                <a:t>02</a:t>
              </a:r>
            </a:p>
          </p:txBody>
        </p:sp>
      </p:grpSp>
      <p:sp>
        <p:nvSpPr>
          <p:cNvPr id="68" name="Rectangle 67"/>
          <p:cNvSpPr/>
          <p:nvPr/>
        </p:nvSpPr>
        <p:spPr>
          <a:xfrm>
            <a:off x="2362200" y="990600"/>
            <a:ext cx="1752600" cy="2057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4191000" y="990600"/>
            <a:ext cx="4267200" cy="2057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Connector 69"/>
          <p:cNvCxnSpPr/>
          <p:nvPr/>
        </p:nvCxnSpPr>
        <p:spPr>
          <a:xfrm>
            <a:off x="381000" y="838200"/>
            <a:ext cx="830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4419600" y="3276600"/>
            <a:ext cx="4267200" cy="2057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 animBg="1"/>
      <p:bldP spid="7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18613</TotalTime>
  <Words>3494</Words>
  <Application>Microsoft Office PowerPoint</Application>
  <PresentationFormat>On-screen Show (4:3)</PresentationFormat>
  <Paragraphs>837</Paragraphs>
  <Slides>48</Slides>
  <Notes>18</Notes>
  <HiddenSlides>18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51" baseType="lpstr">
      <vt:lpstr>Office Theme</vt:lpstr>
      <vt:lpstr>Equation</vt:lpstr>
      <vt:lpstr>Worksheet</vt:lpstr>
      <vt:lpstr>Avoiding Communication  in Numerical Linear Algebra</vt:lpstr>
      <vt:lpstr>Outline</vt:lpstr>
      <vt:lpstr>Why avoid communication? (1/2)</vt:lpstr>
      <vt:lpstr>Why avoid communication? (2/2)</vt:lpstr>
      <vt:lpstr>Slide 5</vt:lpstr>
      <vt:lpstr>Direct linear algebra:    Prior Work on Matmul</vt:lpstr>
      <vt:lpstr>Lower bound for all “direct” linear algebra</vt:lpstr>
      <vt:lpstr>Can we attain these lower bounds?</vt:lpstr>
      <vt:lpstr>TSQR: QR of a Tall, Skinny matrix</vt:lpstr>
      <vt:lpstr>TSQR: QR of a Tall, Skinny matrix</vt:lpstr>
      <vt:lpstr>Minimizing Communication in TSQR</vt:lpstr>
      <vt:lpstr>TSQR Performance Results</vt:lpstr>
      <vt:lpstr>Summary of dense parallel algorithms  attaining communication lower bounds</vt:lpstr>
      <vt:lpstr>Exascale Machine Parameters</vt:lpstr>
      <vt:lpstr>Exascale  predicted speedups  for CA-LU vs ScaLAPACK-LU </vt:lpstr>
      <vt:lpstr>Summary of dense parallel algorithms  attaining communication lower bounds</vt:lpstr>
      <vt:lpstr>Summary of dense parallel algorithms  attaining communication lower bounds</vt:lpstr>
      <vt:lpstr>Beating   #words_moved  =  (n2/P1/2) </vt:lpstr>
      <vt:lpstr>Lower bound for  Strassen’s fast matrix multiplication</vt:lpstr>
      <vt:lpstr>Summary of Direct Linear Algebra</vt:lpstr>
      <vt:lpstr>Avoiding Communication in Iterative Linear Algebra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Minimizing Communication of GMRES to solve Ax=b</vt:lpstr>
      <vt:lpstr>Slide 36</vt:lpstr>
      <vt:lpstr>Speed ups of GMRES on 8-core Intel Clovertown </vt:lpstr>
      <vt:lpstr>Exascale predicted speedups for  Matrix Powers Kernel over SpMV for 2D Poisson (5 point stencil)</vt:lpstr>
      <vt:lpstr>Summary of Iterative Linear Algebra</vt:lpstr>
      <vt:lpstr>Summary</vt:lpstr>
      <vt:lpstr>Collaborators and Supporters</vt:lpstr>
      <vt:lpstr>For further information</vt:lpstr>
      <vt:lpstr>We’re hiring!</vt:lpstr>
      <vt:lpstr>Summary</vt:lpstr>
      <vt:lpstr>7 Dwarfs of High Performance Computing (HPC)</vt:lpstr>
      <vt:lpstr>7 Dwarfs – Are they enough?</vt:lpstr>
      <vt:lpstr>13 Motifs (nee “Dwarf”) of  Parallel Computing   Popularity: (Red Hot / Blue Cool)</vt:lpstr>
      <vt:lpstr>  Motifs in ParLab Applications  (Red Hot / Blue Cool)</vt:lpstr>
    </vt:vector>
  </TitlesOfParts>
  <Company>EECS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Past, Present and Future of  High Performance  Linear Algebra Libraries</dc:title>
  <dc:creator>EECS</dc:creator>
  <cp:lastModifiedBy>EECS</cp:lastModifiedBy>
  <cp:revision>131</cp:revision>
  <dcterms:created xsi:type="dcterms:W3CDTF">2010-11-11T01:36:48Z</dcterms:created>
  <dcterms:modified xsi:type="dcterms:W3CDTF">2011-05-20T21:19:37Z</dcterms:modified>
</cp:coreProperties>
</file>