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7" r:id="rId3"/>
    <p:sldId id="258" r:id="rId4"/>
    <p:sldId id="259" r:id="rId5"/>
    <p:sldId id="260" r:id="rId6"/>
    <p:sldId id="263" r:id="rId7"/>
    <p:sldId id="264" r:id="rId8"/>
    <p:sldId id="265" r:id="rId9"/>
    <p:sldId id="262" r:id="rId10"/>
    <p:sldId id="266" r:id="rId11"/>
    <p:sldId id="267" r:id="rId12"/>
    <p:sldId id="268" r:id="rId13"/>
    <p:sldId id="269" r:id="rId14"/>
    <p:sldId id="270" r:id="rId15"/>
    <p:sldId id="271" r:id="rId16"/>
    <p:sldId id="282" r:id="rId17"/>
    <p:sldId id="275" r:id="rId18"/>
    <p:sldId id="276" r:id="rId19"/>
    <p:sldId id="277" r:id="rId20"/>
    <p:sldId id="278" r:id="rId21"/>
    <p:sldId id="279" r:id="rId22"/>
    <p:sldId id="284" r:id="rId23"/>
    <p:sldId id="285" r:id="rId24"/>
    <p:sldId id="286" r:id="rId25"/>
    <p:sldId id="287" r:id="rId26"/>
    <p:sldId id="288" r:id="rId27"/>
    <p:sldId id="289" r:id="rId28"/>
    <p:sldId id="290" r:id="rId29"/>
    <p:sldId id="292" r:id="rId30"/>
    <p:sldId id="293" r:id="rId31"/>
    <p:sldId id="294" r:id="rId32"/>
    <p:sldId id="291" r:id="rId33"/>
    <p:sldId id="280" r:id="rId34"/>
    <p:sldId id="295" r:id="rId35"/>
    <p:sldId id="29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5F5F5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8" autoAdjust="0"/>
  </p:normalViewPr>
  <p:slideViewPr>
    <p:cSldViewPr>
      <p:cViewPr>
        <p:scale>
          <a:sx n="66" d="100"/>
          <a:sy n="66" d="100"/>
        </p:scale>
        <p:origin x="-15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C2F3A36-04EC-421C-8C56-FA6423F0801D}" type="datetimeFigureOut">
              <a:rPr lang="en-US"/>
              <a:pPr>
                <a:defRPr/>
              </a:pPr>
              <a:t>1/10/2011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19D0711-588C-4D1A-A0A4-921874DF17AC}" type="slidenum">
              <a:rPr lang="en-US"/>
              <a:pPr>
                <a:defRPr/>
              </a:pPr>
              <a:t>‹#›</a:t>
            </a:fld>
            <a:endParaRPr lang="en-US"/>
          </a:p>
        </p:txBody>
      </p:sp>
    </p:spTree>
    <p:extLst>
      <p:ext uri="{BB962C8B-B14F-4D97-AF65-F5344CB8AC3E}">
        <p14:creationId xmlns:p14="http://schemas.microsoft.com/office/powerpoint/2010/main" val="1059438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83E94-08BF-412D-BFD2-57FB7868BA6C}" type="slidenum">
              <a:rPr lang="en-US">
                <a:solidFill>
                  <a:srgbClr val="000000"/>
                </a:solidFill>
                <a:latin typeface="Arial" charset="0"/>
              </a:rPr>
              <a:pPr fontAlgn="base">
                <a:spcBef>
                  <a:spcPct val="0"/>
                </a:spcBef>
                <a:spcAft>
                  <a:spcPct val="0"/>
                </a:spcAft>
              </a:pPr>
              <a:t>1</a:t>
            </a:fld>
            <a:endParaRPr lang="en-US">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 that we know there is some significant temporal evolution of modular structure, we next ask how we can characterize those dynamics. Let’s go back to the slide I showed previously and ask which of these might describe the dynamic network structure that we see in the brain.</a:t>
            </a:r>
          </a:p>
        </p:txBody>
      </p:sp>
      <p:sp>
        <p:nvSpPr>
          <p:cNvPr id="78852"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E5DAB601-AFEB-4608-8CF2-7AE6FD57DA25}" type="slidenum">
              <a:rPr lang="en-US" sz="1200"/>
              <a:pPr algn="r"/>
              <a:t>16</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ICC results.</a:t>
            </a:r>
          </a:p>
        </p:txBody>
      </p:sp>
      <p:sp>
        <p:nvSpPr>
          <p:cNvPr id="81924"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0C193C69-F42C-4A12-AC0C-1AF142111053}" type="slidenum">
              <a:rPr lang="en-US" sz="1200"/>
              <a:pPr algn="r"/>
              <a:t>18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D43D4A-005E-4DE2-9401-904E7EC4D662}" type="slidenum">
              <a:rPr lang="en-US" sz="1200">
                <a:solidFill>
                  <a:srgbClr val="000000"/>
                </a:solidFill>
              </a:rPr>
              <a:pPr algn="r"/>
              <a:t>21</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01A543A-074C-45E3-A7C7-FCE76AC63B0B}"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network theories that have been posited previously.</a:t>
            </a:r>
            <a:endParaRPr lang="en-US" dirty="0"/>
          </a:p>
        </p:txBody>
      </p:sp>
      <p:sp>
        <p:nvSpPr>
          <p:cNvPr id="4" name="Slide Number Placeholder 3"/>
          <p:cNvSpPr>
            <a:spLocks noGrp="1"/>
          </p:cNvSpPr>
          <p:nvPr>
            <p:ph type="sldNum" sz="quarter" idx="10"/>
          </p:nvPr>
        </p:nvSpPr>
        <p:spPr/>
        <p:txBody>
          <a:bodyPr/>
          <a:lstStyle/>
          <a:p>
            <a:pPr>
              <a:defRPr/>
            </a:pPr>
            <a:fld id="{319D0711-588C-4D1A-A0A4-921874DF17AC}" type="slidenum">
              <a:rPr lang="en-US" smtClean="0"/>
              <a:pPr>
                <a:defRPr/>
              </a:pPr>
              <a:t>29</a:t>
            </a:fld>
            <a:endParaRPr lang="en-US"/>
          </a:p>
        </p:txBody>
      </p:sp>
    </p:spTree>
    <p:extLst>
      <p:ext uri="{BB962C8B-B14F-4D97-AF65-F5344CB8AC3E}">
        <p14:creationId xmlns:p14="http://schemas.microsoft.com/office/powerpoint/2010/main" val="281711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A6C7FF-8936-46BE-9F7E-1DEEC501BF6E}" type="slidenum">
              <a:rPr lang="en-GB" smtClean="0"/>
              <a:pPr fontAlgn="base">
                <a:spcBef>
                  <a:spcPct val="0"/>
                </a:spcBef>
                <a:spcAft>
                  <a:spcPct val="0"/>
                </a:spcAft>
                <a:defRPr/>
              </a:pPr>
              <a:t>33</a:t>
            </a:fld>
            <a:endParaRPr lang="en-GB" smtClean="0"/>
          </a:p>
        </p:txBody>
      </p:sp>
      <p:sp>
        <p:nvSpPr>
          <p:cNvPr id="56323" name="Rectangle 1"/>
          <p:cNvSpPr>
            <a:spLocks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D42E59-8715-4313-87C6-BFC214729772}" type="slidenum">
              <a:rPr lang="en-GB" smtClean="0"/>
              <a:pPr fontAlgn="base">
                <a:spcBef>
                  <a:spcPct val="0"/>
                </a:spcBef>
                <a:spcAft>
                  <a:spcPct val="0"/>
                </a:spcAft>
                <a:defRPr/>
              </a:pPr>
              <a:t>34</a:t>
            </a:fld>
            <a:endParaRPr lang="en-GB" smtClean="0"/>
          </a:p>
        </p:txBody>
      </p:sp>
      <p:sp>
        <p:nvSpPr>
          <p:cNvPr id="57347" name="Rectangle 1"/>
          <p:cNvSpPr>
            <a:spLocks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of all I need to explain what I mean by the dynamics of adaptive systems. I am specifically thinking in terms of the framework of complex networks. So on the left hand side, we see the network structure at a single snapshot of a toy dynamical system. On the right hand side, we see the same system only this time taking snapshots at several instances in time. From this example, we can see first that network structure at one time point may not be representative of the system throughout time. In other words, network structure can change, and it can change in many different ways. For example, network structure can change monotonically from one topological organization to another (for example, regular to random), or it can change according to some principle (for instance randomly). Another possibility is that the network could lose or gain edges or nodes.  Another more subtle possibility is that the network could retain the same topological structure but nodes could change roles within that large-scale structure. </a:t>
            </a:r>
          </a:p>
          <a:p>
            <a:pPr>
              <a:spcBef>
                <a:spcPct val="0"/>
              </a:spcBef>
            </a:pPr>
            <a:r>
              <a:rPr lang="en-US" b="1" smtClean="0"/>
              <a:t>Transition: </a:t>
            </a:r>
            <a:r>
              <a:rPr lang="en-US" smtClean="0"/>
              <a:t>To investigate these various possibilities, we will be using a case study of brain network architecture during human learning. In this case, we expect dynamic changes in network structure to underlie the ability to learn.</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86805-D05C-4E3A-8648-448BAAE195D8}" type="slidenum">
              <a:rPr lang="en-US">
                <a:solidFill>
                  <a:srgbClr val="000000"/>
                </a:solidFill>
                <a:latin typeface="Arial" charset="0"/>
              </a:rPr>
              <a:pPr fontAlgn="base">
                <a:spcBef>
                  <a:spcPct val="0"/>
                </a:spcBef>
                <a:spcAft>
                  <a:spcPct val="0"/>
                </a:spcAft>
              </a:pPr>
              <a:t>2</a:t>
            </a:fld>
            <a:endParaRPr lang="en-US">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Our model adaptive system will be the human body which is composed of many subsystems</a:t>
            </a:r>
            <a:r>
              <a:rPr lang="en-US" baseline="0" dirty="0" smtClean="0"/>
              <a:t> which react dynamically to both the external and internal world. There are in fact many subsystems that we can study, but we will focus on just two subsystems.</a:t>
            </a:r>
            <a:endParaRPr lang="en-US" dirty="0" smtClean="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0A8431-1806-4796-9888-6D6915000AE6}" type="slidenum">
              <a:rPr lang="en-US" sz="1200">
                <a:solidFill>
                  <a:srgbClr val="000000"/>
                </a:solidFill>
              </a:rPr>
              <a:pPr algn="r"/>
              <a:t>3</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Changes</a:t>
            </a:r>
            <a:r>
              <a:rPr lang="en-US" baseline="0" dirty="0" smtClean="0"/>
              <a:t> s</a:t>
            </a:r>
            <a:r>
              <a:rPr lang="en-US" dirty="0" smtClean="0"/>
              <a:t>tructurally in hardwired connections and functionall</a:t>
            </a:r>
            <a:r>
              <a:rPr lang="en-US" baseline="0" dirty="0" smtClean="0"/>
              <a:t>y and dynamically in those areas of the brain that talk to one another. Both change during learning.</a:t>
            </a:r>
            <a:endParaRPr lang="en-US" dirty="0" smtClean="0"/>
          </a:p>
          <a:p>
            <a:pPr>
              <a:spcBef>
                <a:spcPct val="0"/>
              </a:spcBef>
            </a:pPr>
            <a:r>
              <a:rPr lang="en-US" dirty="0" smtClean="0"/>
              <a:t>Principles movements that have underlying organizational</a:t>
            </a:r>
            <a:r>
              <a:rPr lang="en-US" baseline="0" dirty="0" smtClean="0"/>
              <a:t> principles that we are going to try to uncover</a:t>
            </a:r>
            <a:endParaRPr lang="en-US" dirty="0" smtClean="0"/>
          </a:p>
          <a:p>
            <a:pPr>
              <a:spcBef>
                <a:spcPct val="0"/>
              </a:spcBef>
            </a:pPr>
            <a:r>
              <a:rPr lang="en-US" dirty="0" smtClean="0"/>
              <a:t>End with first we are going to start with the human brain.</a:t>
            </a:r>
            <a:endParaRPr lang="en-US" dirty="0" smtClean="0"/>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077AC2-0FD5-47B9-815D-32C9BB5DE3FE}" type="slidenum">
              <a:rPr lang="en-US" sz="1200">
                <a:solidFill>
                  <a:srgbClr val="000000"/>
                </a:solidFill>
              </a:rPr>
              <a:pPr algn="r"/>
              <a:t>4</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Transition: </a:t>
            </a:r>
            <a:r>
              <a:rPr lang="en-US" dirty="0" smtClean="0"/>
              <a:t>To investigate these various possibilities, we will be using a case study of brain network architecture during human learning. In this case, we expect dynamic changes in network structure to underlie the ability to learn</a:t>
            </a:r>
            <a:r>
              <a:rPr lang="en-US" dirty="0" smtClean="0"/>
              <a:t>. Focus on learning.</a:t>
            </a:r>
          </a:p>
          <a:p>
            <a:pPr>
              <a:spcBef>
                <a:spcPct val="0"/>
              </a:spcBef>
            </a:pPr>
            <a:r>
              <a:rPr lang="en-US" dirty="0" smtClean="0"/>
              <a:t>Look at dynamic network specifically when the system need</a:t>
            </a:r>
            <a:r>
              <a:rPr lang="en-US" baseline="0" dirty="0" smtClean="0"/>
              <a:t>s to adapt, so that is during a learning paradigm. We are going to teach people how to do something and then watch how their brain networks change.</a:t>
            </a:r>
            <a:endParaRPr lang="en-US" dirty="0"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6701B0-0C18-4FC5-BB95-B7A3E5E1C6CD}" type="slidenum">
              <a:rPr lang="en-US" sz="1200">
                <a:solidFill>
                  <a:srgbClr val="000000"/>
                </a:solidFill>
              </a:rPr>
              <a:pPr algn="r"/>
              <a:t>5</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First we can ask what we know about learning. Learning requires a system to be adaptable. For example, human learning requires flexibility to adapt existing brain function and precision in selecting new neurophysiological activities to drive desired behavior. This selective adaptability is naturally provided by modular structure. By a modular structure, I mean a system composed of modules, or subcomponents which can each be altered separately without affecting the function of the other modules. So in this toy picture here, I have a single system which is composed of four separate modules. And these four modules can be further subdivided into four smaller modules, in a hierarchically modular organization. In this talk, however, I will be focusing just on the first level of decomposition: a system into its largest modules. This modularity facilitates adaptability in three ways: dissociation (the change of one module without affecting the others), duplication (the duplication of a module) and divergence (the change in that new module’s function), and co-option, which is the change in function of an old module. This concept of modularity is also consistent with what we know of the brain: brain regions act together in an attention circuit, and a circuit involved with emotion processing. </a:t>
            </a:r>
          </a:p>
        </p:txBody>
      </p:sp>
      <p:sp>
        <p:nvSpPr>
          <p:cNvPr id="64516"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9054F263-7C18-4B9B-A1B8-5597F29763AA}"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particular example that we will be examining is human learning of a simple motor skill. In this case, we give each subject a button box with 4 color-coded buttons. Visually, each participant is presented with a sequence of notes on a pseudo-musical staff. Each of the notes correspond to each button on the button box. 6 different sequences are used, and individuals practice these sequences in an fMRI scanner for 69 minutes on three different days. </a:t>
            </a:r>
          </a:p>
        </p:txBody>
      </p:sp>
      <p:sp>
        <p:nvSpPr>
          <p:cNvPr id="66564"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2AD2550B-AC32-4E52-9662-19ED0AEFE551}"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our next question is how do we test for modularity in brain function? We begin with fMRI images, which code the activity of the brain in small 2-3mm cubes. We reduce the dimensionality of the problem by subdividing the entire brain into discrete anatomical subunits by averaging the activity within each larger-scale region. Then we compute the correlation between the regional mean time series to create an NxN functional connectivity matrix where N is the number of regions in the functional parcellation. This matrix can be represented as a weighted network in which we can look for communities or modules. Community detection is where we take a network and look for groups of nodes which are more highly connected to one another than to nodes in other groups.</a:t>
            </a:r>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AE95A870-D061-4DCA-A5EA-9F1FDD615022}"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Learning as a phenomenon occurs over a range of temporal scales. Some parts of learning occur very quickly, over short time scales, and other parts of learning occur over longer time scales – on the order of days. So in this study, we will look for modularity over a variety of time scales. First, we will look over the complete experiment, which took a total of 3.45 hours. Next we look at each individual training day separately, create functional connectivity matrices based on the time series in that session, and then look for modularity. Finally, we subdivide the individual experimental sessions into 25 smaller time windows. In each time window, we determine the mean regional time series, compute the correlation matrix, and then look for modularity.</a:t>
            </a:r>
          </a:p>
        </p:txBody>
      </p:sp>
      <p:sp>
        <p:nvSpPr>
          <p:cNvPr id="68612" name="Slide Number Placeholder 3"/>
          <p:cNvSpPr txBox="1">
            <a:spLocks noGrp="1"/>
          </p:cNvSpPr>
          <p:nvPr/>
        </p:nvSpPr>
        <p:spPr bwMode="auto">
          <a:xfrm>
            <a:off x="3884613" y="8685213"/>
            <a:ext cx="2971800" cy="457200"/>
          </a:xfrm>
          <a:prstGeom prst="rect">
            <a:avLst/>
          </a:prstGeom>
          <a:noFill/>
          <a:ln w="9525">
            <a:noFill/>
            <a:miter lim="800000"/>
            <a:headEnd/>
            <a:tailEnd/>
          </a:ln>
          <a:effectLst/>
        </p:spPr>
        <p:txBody>
          <a:bodyPr anchor="b"/>
          <a:lstStyle/>
          <a:p>
            <a:pPr algn="r"/>
            <a:fld id="{4F3DAD1A-C213-43BA-8600-87E3233ABAFD}"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D3824D-BCDD-456E-8BC5-66FA13E430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2D1F6A-72B7-471A-AA27-5DB140E237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BC79F8A-C38F-40B0-8520-9B85AE99A4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12B9031-F095-4DB4-984A-B13628E922A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8BA461-37EE-476F-B373-CA221286C0D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FFDE6A-3FC0-4C97-B197-D8CD66DF05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CB3DFD-296D-455E-9D6D-1F4DC9C4791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577AC8-332C-4741-B4CB-0DAC9963B0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09A3AC-7159-4283-9B4D-D107E6ADEC9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2EA0E8-BDA4-46F7-A383-70666102DB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9A6E11-1048-4DEA-9E26-3D808BCDD9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FE1C0C-D219-4CFC-AF4E-D013D7E0896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0E6BF4-1141-4593-963C-61040DDF370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CF2AE2-4E97-45BA-9048-87D393DE1D3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0BE68C-633A-4C1E-84D9-EBC9EB5B54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524730-FE5B-46D7-AE99-03297D9B56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E6100A-FDF7-41CF-873E-B65FED5119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92EA82-DE1D-413E-9C2E-F32053E5D8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0FE315-2482-4ED3-8D99-B134D69AA5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A329C2-D135-4816-A636-D775126A7B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EE7160-6901-4C17-BD90-DF04604BD0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E63EE5-7162-46F8-AB9F-8217817197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32A7ACD-8BFD-4119-90B6-D1A86F5581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F8FD7F8-F247-4117-A838-BC8821BD5A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wmf"/><Relationship Id="rId7" Type="http://schemas.openxmlformats.org/officeDocument/2006/relationships/image" Target="../media/image32.emf"/><Relationship Id="rId2" Type="http://schemas.openxmlformats.org/officeDocument/2006/relationships/image" Target="../media/image27.wmf"/><Relationship Id="rId1" Type="http://schemas.openxmlformats.org/officeDocument/2006/relationships/slideLayout" Target="../slideLayouts/slideLayout13.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ctrTitle"/>
          </p:nvPr>
        </p:nvSpPr>
        <p:spPr>
          <a:xfrm>
            <a:off x="685800" y="533400"/>
            <a:ext cx="7772400" cy="1470025"/>
          </a:xfrm>
          <a:gradFill rotWithShape="1">
            <a:gsLst>
              <a:gs pos="0">
                <a:schemeClr val="bg1"/>
              </a:gs>
              <a:gs pos="100000">
                <a:srgbClr val="F8F8F8"/>
              </a:gs>
            </a:gsLst>
            <a:path path="shape">
              <a:fillToRect l="50000" t="50000" r="50000" b="50000"/>
            </a:path>
          </a:gradFill>
          <a:ln w="28575">
            <a:solidFill>
              <a:schemeClr val="bg2"/>
            </a:solidFill>
          </a:ln>
        </p:spPr>
        <p:txBody>
          <a:bodyPr/>
          <a:lstStyle/>
          <a:p>
            <a:pPr eaLnBrk="1" hangingPunct="1"/>
            <a:r>
              <a:rPr lang="en-US" sz="3600" smtClean="0">
                <a:latin typeface="Times New Roman" pitchFamily="18" charset="0"/>
              </a:rPr>
              <a:t>Dynamic Community Structure in Adaptive Systems</a:t>
            </a:r>
          </a:p>
        </p:txBody>
      </p:sp>
      <p:sp>
        <p:nvSpPr>
          <p:cNvPr id="4" name="Rectangle 5"/>
          <p:cNvSpPr txBox="1">
            <a:spLocks noChangeArrowheads="1"/>
          </p:cNvSpPr>
          <p:nvPr/>
        </p:nvSpPr>
        <p:spPr bwMode="auto">
          <a:xfrm>
            <a:off x="1371600" y="41148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90000"/>
              </a:lnSpc>
              <a:buFont typeface="Arial" charset="0"/>
              <a:buNone/>
              <a:defRPr/>
            </a:pPr>
            <a:r>
              <a:rPr lang="en-US" sz="2400" dirty="0" err="1" smtClean="0">
                <a:solidFill>
                  <a:schemeClr val="tx1">
                    <a:lumMod val="65000"/>
                    <a:lumOff val="35000"/>
                  </a:schemeClr>
                </a:solidFill>
                <a:latin typeface="Times New Roman" pitchFamily="18" charset="0"/>
              </a:rPr>
              <a:t>Dani</a:t>
            </a:r>
            <a:r>
              <a:rPr lang="en-US" sz="2400" dirty="0" smtClean="0">
                <a:solidFill>
                  <a:schemeClr val="tx1">
                    <a:lumMod val="65000"/>
                    <a:lumOff val="35000"/>
                  </a:schemeClr>
                </a:solidFill>
                <a:latin typeface="Times New Roman" pitchFamily="18" charset="0"/>
              </a:rPr>
              <a:t> S. Bassett</a:t>
            </a:r>
          </a:p>
          <a:p>
            <a:pPr eaLnBrk="1" hangingPunct="1">
              <a:lnSpc>
                <a:spcPct val="90000"/>
              </a:lnSpc>
              <a:buFont typeface="Arial" charset="0"/>
              <a:buNone/>
              <a:defRPr/>
            </a:pPr>
            <a:endParaRPr lang="en-US" sz="2400" dirty="0" smtClean="0">
              <a:solidFill>
                <a:schemeClr val="tx1">
                  <a:lumMod val="65000"/>
                  <a:lumOff val="35000"/>
                </a:schemeClr>
              </a:solidFill>
              <a:latin typeface="Times New Roman" pitchFamily="18" charset="0"/>
            </a:endParaRPr>
          </a:p>
          <a:p>
            <a:pPr eaLnBrk="1" hangingPunct="1">
              <a:lnSpc>
                <a:spcPct val="90000"/>
              </a:lnSpc>
              <a:buFont typeface="Arial" charset="0"/>
              <a:buNone/>
              <a:defRPr/>
            </a:pPr>
            <a:endParaRPr lang="en-US" sz="1600" dirty="0" smtClean="0">
              <a:solidFill>
                <a:schemeClr val="tx1">
                  <a:lumMod val="65000"/>
                  <a:lumOff val="35000"/>
                </a:schemeClr>
              </a:solidFill>
              <a:latin typeface="Times New Roman" pitchFamily="18" charset="0"/>
            </a:endParaRPr>
          </a:p>
          <a:p>
            <a:pPr eaLnBrk="1" hangingPunct="1">
              <a:lnSpc>
                <a:spcPct val="90000"/>
              </a:lnSpc>
              <a:buFont typeface="Arial" charset="0"/>
              <a:buNone/>
              <a:defRPr/>
            </a:pPr>
            <a:r>
              <a:rPr lang="en-US" sz="1600" dirty="0" smtClean="0">
                <a:solidFill>
                  <a:schemeClr val="tx1">
                    <a:lumMod val="65000"/>
                    <a:lumOff val="35000"/>
                  </a:schemeClr>
                </a:solidFill>
                <a:latin typeface="Times New Roman" pitchFamily="18" charset="0"/>
              </a:rPr>
              <a:t>Department of Physics</a:t>
            </a:r>
          </a:p>
          <a:p>
            <a:pPr eaLnBrk="1" hangingPunct="1">
              <a:lnSpc>
                <a:spcPct val="90000"/>
              </a:lnSpc>
              <a:buFont typeface="Arial" charset="0"/>
              <a:buNone/>
              <a:defRPr/>
            </a:pPr>
            <a:r>
              <a:rPr lang="en-US" sz="1600" dirty="0" smtClean="0">
                <a:solidFill>
                  <a:schemeClr val="tx1">
                    <a:lumMod val="65000"/>
                    <a:lumOff val="35000"/>
                  </a:schemeClr>
                </a:solidFill>
                <a:latin typeface="Times New Roman" pitchFamily="18" charset="0"/>
              </a:rPr>
              <a:t>University of California Santa Barbara</a:t>
            </a:r>
            <a:endParaRPr lang="en-US" sz="1600" dirty="0" smtClean="0">
              <a:solidFill>
                <a:schemeClr val="tx1">
                  <a:lumMod val="65000"/>
                  <a:lumOff val="35000"/>
                </a:schemeClr>
              </a:solidFill>
              <a:latin typeface="Times New Roman" pitchFamily="18" charset="0"/>
            </a:endParaRPr>
          </a:p>
        </p:txBody>
      </p:sp>
      <p:pic>
        <p:nvPicPr>
          <p:cNvPr id="6" name="Picture 6" descr="uc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495800"/>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3"/>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69635" name="Rectangle 2"/>
          <p:cNvSpPr>
            <a:spLocks noGrp="1" noChangeArrowheads="1"/>
          </p:cNvSpPr>
          <p:nvPr>
            <p:ph type="title" idx="4294967295"/>
          </p:nvPr>
        </p:nvSpPr>
        <p:spPr/>
        <p:txBody>
          <a:bodyPr/>
          <a:lstStyle/>
          <a:p>
            <a:pPr eaLnBrk="1" hangingPunct="1"/>
            <a:r>
              <a:rPr lang="en-US" sz="4000" smtClean="0">
                <a:latin typeface="Times New Roman" pitchFamily="18" charset="0"/>
              </a:rPr>
              <a:t>Long Time Scales</a:t>
            </a:r>
          </a:p>
        </p:txBody>
      </p:sp>
      <p:grpSp>
        <p:nvGrpSpPr>
          <p:cNvPr id="69636" name="Group 7"/>
          <p:cNvGrpSpPr>
            <a:grpSpLocks/>
          </p:cNvGrpSpPr>
          <p:nvPr/>
        </p:nvGrpSpPr>
        <p:grpSpPr bwMode="auto">
          <a:xfrm>
            <a:off x="228600" y="2286000"/>
            <a:ext cx="3276600" cy="2667000"/>
            <a:chOff x="2352" y="1296"/>
            <a:chExt cx="2064" cy="1680"/>
          </a:xfrm>
        </p:grpSpPr>
        <p:pic>
          <p:nvPicPr>
            <p:cNvPr id="69637" name="Picture 4"/>
            <p:cNvPicPr>
              <a:picLocks noChangeAspect="1" noChangeArrowheads="1"/>
            </p:cNvPicPr>
            <p:nvPr/>
          </p:nvPicPr>
          <p:blipFill>
            <a:blip r:embed="rId2"/>
            <a:srcRect/>
            <a:stretch>
              <a:fillRect/>
            </a:stretch>
          </p:blipFill>
          <p:spPr bwMode="auto">
            <a:xfrm>
              <a:off x="2352" y="1296"/>
              <a:ext cx="1975" cy="1628"/>
            </a:xfrm>
            <a:prstGeom prst="rect">
              <a:avLst/>
            </a:prstGeom>
            <a:noFill/>
            <a:ln w="9525">
              <a:noFill/>
              <a:miter lim="800000"/>
              <a:headEnd/>
              <a:tailEnd/>
            </a:ln>
            <a:effectLst/>
          </p:spPr>
        </p:pic>
        <p:sp>
          <p:nvSpPr>
            <p:cNvPr id="69638" name="Rectangle 5"/>
            <p:cNvSpPr>
              <a:spLocks noChangeArrowheads="1"/>
            </p:cNvSpPr>
            <p:nvPr/>
          </p:nvSpPr>
          <p:spPr bwMode="auto">
            <a:xfrm>
              <a:off x="2784" y="2880"/>
              <a:ext cx="1632" cy="96"/>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69639" name="Rectangle 6"/>
            <p:cNvSpPr>
              <a:spLocks noChangeArrowheads="1"/>
            </p:cNvSpPr>
            <p:nvPr/>
          </p:nvSpPr>
          <p:spPr bwMode="auto">
            <a:xfrm>
              <a:off x="2352" y="2880"/>
              <a:ext cx="288" cy="9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69640" name="Rectangle 16"/>
          <p:cNvSpPr>
            <a:spLocks noChangeArrowheads="1"/>
          </p:cNvSpPr>
          <p:nvPr/>
        </p:nvSpPr>
        <p:spPr bwMode="auto">
          <a:xfrm>
            <a:off x="838200" y="5867400"/>
            <a:ext cx="7391400" cy="457200"/>
          </a:xfrm>
          <a:prstGeom prst="rect">
            <a:avLst/>
          </a:prstGeom>
          <a:gradFill rotWithShape="1">
            <a:gsLst>
              <a:gs pos="0">
                <a:schemeClr val="bg1"/>
              </a:gs>
              <a:gs pos="100000">
                <a:srgbClr val="EAEAEA"/>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9641" name="Line 17"/>
          <p:cNvSpPr>
            <a:spLocks noChangeShapeType="1"/>
          </p:cNvSpPr>
          <p:nvPr/>
        </p:nvSpPr>
        <p:spPr bwMode="auto">
          <a:xfrm>
            <a:off x="228600" y="5715000"/>
            <a:ext cx="8763000" cy="0"/>
          </a:xfrm>
          <a:prstGeom prst="line">
            <a:avLst/>
          </a:prstGeom>
          <a:noFill/>
          <a:ln w="19050">
            <a:solidFill>
              <a:schemeClr val="tx1"/>
            </a:solidFill>
            <a:round/>
            <a:headEnd/>
            <a:tailEnd type="triangle" w="med" len="med"/>
          </a:ln>
          <a:effectLst/>
        </p:spPr>
        <p:txBody>
          <a:bodyPr/>
          <a:lstStyle/>
          <a:p>
            <a:endParaRPr lang="en-US"/>
          </a:p>
        </p:txBody>
      </p:sp>
      <p:sp>
        <p:nvSpPr>
          <p:cNvPr id="69642" name="Text Box 18"/>
          <p:cNvSpPr txBox="1">
            <a:spLocks noChangeArrowheads="1"/>
          </p:cNvSpPr>
          <p:nvPr/>
        </p:nvSpPr>
        <p:spPr bwMode="auto">
          <a:xfrm>
            <a:off x="8305800" y="5410200"/>
            <a:ext cx="7620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time</a:t>
            </a:r>
          </a:p>
        </p:txBody>
      </p:sp>
      <p:sp>
        <p:nvSpPr>
          <p:cNvPr id="69643" name="Rectangle 19"/>
          <p:cNvSpPr>
            <a:spLocks noChangeArrowheads="1"/>
          </p:cNvSpPr>
          <p:nvPr/>
        </p:nvSpPr>
        <p:spPr bwMode="auto">
          <a:xfrm>
            <a:off x="876300" y="5867400"/>
            <a:ext cx="2439988" cy="457200"/>
          </a:xfrm>
          <a:prstGeom prst="rect">
            <a:avLst/>
          </a:prstGeom>
          <a:gradFill rotWithShape="1">
            <a:gsLst>
              <a:gs pos="0">
                <a:schemeClr val="bg1"/>
              </a:gs>
              <a:gs pos="100000">
                <a:srgbClr val="FF0000"/>
              </a:gs>
            </a:gsLst>
            <a:path path="shape">
              <a:fillToRect l="50000" t="50000" r="50000" b="50000"/>
            </a:path>
          </a:gradFill>
          <a:ln w="12700">
            <a:noFill/>
            <a:miter lim="800000"/>
            <a:headEnd/>
            <a:tailEnd/>
          </a:ln>
          <a:effectLst/>
        </p:spPr>
        <p:txBody>
          <a:bodyPr wrap="none" anchor="ctr"/>
          <a:lstStyle/>
          <a:p>
            <a:endParaRPr lang="en-US"/>
          </a:p>
        </p:txBody>
      </p:sp>
      <p:sp>
        <p:nvSpPr>
          <p:cNvPr id="69644" name="Rectangle 20"/>
          <p:cNvSpPr>
            <a:spLocks noChangeArrowheads="1"/>
          </p:cNvSpPr>
          <p:nvPr/>
        </p:nvSpPr>
        <p:spPr bwMode="auto">
          <a:xfrm>
            <a:off x="3325813" y="5867400"/>
            <a:ext cx="2439987" cy="457200"/>
          </a:xfrm>
          <a:prstGeom prst="rect">
            <a:avLst/>
          </a:prstGeom>
          <a:gradFill rotWithShape="1">
            <a:gsLst>
              <a:gs pos="0">
                <a:schemeClr val="bg1"/>
              </a:gs>
              <a:gs pos="100000">
                <a:srgbClr val="0000FF"/>
              </a:gs>
            </a:gsLst>
            <a:path path="shape">
              <a:fillToRect l="50000" t="50000" r="50000" b="50000"/>
            </a:path>
          </a:gradFill>
          <a:ln w="12700">
            <a:noFill/>
            <a:miter lim="800000"/>
            <a:headEnd/>
            <a:tailEnd/>
          </a:ln>
          <a:effectLst/>
        </p:spPr>
        <p:txBody>
          <a:bodyPr wrap="none" anchor="ctr"/>
          <a:lstStyle/>
          <a:p>
            <a:endParaRPr lang="en-US"/>
          </a:p>
        </p:txBody>
      </p:sp>
      <p:sp>
        <p:nvSpPr>
          <p:cNvPr id="69645" name="Rectangle 21"/>
          <p:cNvSpPr>
            <a:spLocks noChangeArrowheads="1"/>
          </p:cNvSpPr>
          <p:nvPr/>
        </p:nvSpPr>
        <p:spPr bwMode="auto">
          <a:xfrm>
            <a:off x="5767388" y="5867400"/>
            <a:ext cx="2439987" cy="457200"/>
          </a:xfrm>
          <a:prstGeom prst="rect">
            <a:avLst/>
          </a:prstGeom>
          <a:gradFill rotWithShape="1">
            <a:gsLst>
              <a:gs pos="0">
                <a:schemeClr val="bg1"/>
              </a:gs>
              <a:gs pos="100000">
                <a:srgbClr val="339966"/>
              </a:gs>
            </a:gsLst>
            <a:path path="shape">
              <a:fillToRect l="50000" t="50000" r="50000" b="50000"/>
            </a:path>
          </a:gradFill>
          <a:ln w="12700">
            <a:noFill/>
            <a:miter lim="800000"/>
            <a:headEnd/>
            <a:tailEnd/>
          </a:ln>
          <a:effectLst/>
        </p:spPr>
        <p:txBody>
          <a:bodyPr wrap="none" anchor="ctr"/>
          <a:lstStyle/>
          <a:p>
            <a:endParaRPr lang="en-US"/>
          </a:p>
        </p:txBody>
      </p:sp>
      <p:sp>
        <p:nvSpPr>
          <p:cNvPr id="69646" name="Text Box 22"/>
          <p:cNvSpPr txBox="1">
            <a:spLocks noChangeArrowheads="1"/>
          </p:cNvSpPr>
          <p:nvPr/>
        </p:nvSpPr>
        <p:spPr bwMode="auto">
          <a:xfrm>
            <a:off x="2971800" y="6415088"/>
            <a:ext cx="32004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Complete Experiment (3.45hr)</a:t>
            </a:r>
          </a:p>
        </p:txBody>
      </p:sp>
      <p:pic>
        <p:nvPicPr>
          <p:cNvPr id="69647" name="Picture 24"/>
          <p:cNvPicPr>
            <a:picLocks noChangeAspect="1" noChangeArrowheads="1"/>
          </p:cNvPicPr>
          <p:nvPr/>
        </p:nvPicPr>
        <p:blipFill>
          <a:blip r:embed="rId3"/>
          <a:srcRect/>
          <a:stretch>
            <a:fillRect/>
          </a:stretch>
        </p:blipFill>
        <p:spPr bwMode="auto">
          <a:xfrm>
            <a:off x="3429000" y="2190750"/>
            <a:ext cx="5486400" cy="230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8"/>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0659" name="Rectangle 2"/>
          <p:cNvSpPr>
            <a:spLocks noGrp="1" noChangeArrowheads="1"/>
          </p:cNvSpPr>
          <p:nvPr>
            <p:ph type="title" idx="4294967295"/>
          </p:nvPr>
        </p:nvSpPr>
        <p:spPr/>
        <p:txBody>
          <a:bodyPr/>
          <a:lstStyle/>
          <a:p>
            <a:pPr eaLnBrk="1" hangingPunct="1"/>
            <a:r>
              <a:rPr lang="en-US" sz="3600" smtClean="0">
                <a:latin typeface="Times New Roman" pitchFamily="18" charset="0"/>
              </a:rPr>
              <a:t>Intermediate Time Scales</a:t>
            </a:r>
          </a:p>
        </p:txBody>
      </p:sp>
      <p:sp>
        <p:nvSpPr>
          <p:cNvPr id="70660" name="Line 6"/>
          <p:cNvSpPr>
            <a:spLocks noChangeShapeType="1"/>
          </p:cNvSpPr>
          <p:nvPr/>
        </p:nvSpPr>
        <p:spPr bwMode="auto">
          <a:xfrm>
            <a:off x="228600" y="5715000"/>
            <a:ext cx="8763000" cy="0"/>
          </a:xfrm>
          <a:prstGeom prst="line">
            <a:avLst/>
          </a:prstGeom>
          <a:noFill/>
          <a:ln w="19050">
            <a:solidFill>
              <a:schemeClr val="tx1"/>
            </a:solidFill>
            <a:round/>
            <a:headEnd/>
            <a:tailEnd type="triangle" w="med" len="med"/>
          </a:ln>
          <a:effectLst/>
        </p:spPr>
        <p:txBody>
          <a:bodyPr/>
          <a:lstStyle/>
          <a:p>
            <a:endParaRPr lang="en-US"/>
          </a:p>
        </p:txBody>
      </p:sp>
      <p:sp>
        <p:nvSpPr>
          <p:cNvPr id="70661" name="Text Box 7"/>
          <p:cNvSpPr txBox="1">
            <a:spLocks noChangeArrowheads="1"/>
          </p:cNvSpPr>
          <p:nvPr/>
        </p:nvSpPr>
        <p:spPr bwMode="auto">
          <a:xfrm>
            <a:off x="8305800" y="5410200"/>
            <a:ext cx="7620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time</a:t>
            </a:r>
          </a:p>
        </p:txBody>
      </p:sp>
      <p:sp>
        <p:nvSpPr>
          <p:cNvPr id="70662" name="Rectangle 12"/>
          <p:cNvSpPr>
            <a:spLocks noChangeArrowheads="1"/>
          </p:cNvSpPr>
          <p:nvPr/>
        </p:nvSpPr>
        <p:spPr bwMode="auto">
          <a:xfrm>
            <a:off x="762000" y="5881688"/>
            <a:ext cx="2439988"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0663" name="Rectangle 13"/>
          <p:cNvSpPr>
            <a:spLocks noChangeArrowheads="1"/>
          </p:cNvSpPr>
          <p:nvPr/>
        </p:nvSpPr>
        <p:spPr bwMode="auto">
          <a:xfrm>
            <a:off x="3351213" y="5881688"/>
            <a:ext cx="2439987"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0664" name="Rectangle 14"/>
          <p:cNvSpPr>
            <a:spLocks noChangeArrowheads="1"/>
          </p:cNvSpPr>
          <p:nvPr/>
        </p:nvSpPr>
        <p:spPr bwMode="auto">
          <a:xfrm>
            <a:off x="5942013" y="5881688"/>
            <a:ext cx="2439987"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0665" name="Text Box 15"/>
          <p:cNvSpPr txBox="1">
            <a:spLocks noChangeArrowheads="1"/>
          </p:cNvSpPr>
          <p:nvPr/>
        </p:nvSpPr>
        <p:spPr bwMode="auto">
          <a:xfrm>
            <a:off x="762000" y="6415088"/>
            <a:ext cx="24384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One (69min)</a:t>
            </a:r>
          </a:p>
        </p:txBody>
      </p:sp>
      <p:sp>
        <p:nvSpPr>
          <p:cNvPr id="70666" name="Text Box 16"/>
          <p:cNvSpPr txBox="1">
            <a:spLocks noChangeArrowheads="1"/>
          </p:cNvSpPr>
          <p:nvPr/>
        </p:nvSpPr>
        <p:spPr bwMode="auto">
          <a:xfrm>
            <a:off x="3352800" y="6415088"/>
            <a:ext cx="24384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Two (69min)</a:t>
            </a:r>
          </a:p>
        </p:txBody>
      </p:sp>
      <p:sp>
        <p:nvSpPr>
          <p:cNvPr id="70667" name="Text Box 17"/>
          <p:cNvSpPr txBox="1">
            <a:spLocks noChangeArrowheads="1"/>
          </p:cNvSpPr>
          <p:nvPr/>
        </p:nvSpPr>
        <p:spPr bwMode="auto">
          <a:xfrm>
            <a:off x="5943600" y="6415088"/>
            <a:ext cx="24384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Three (69min)</a:t>
            </a:r>
          </a:p>
        </p:txBody>
      </p:sp>
      <p:pic>
        <p:nvPicPr>
          <p:cNvPr id="70668" name="Picture 18"/>
          <p:cNvPicPr>
            <a:picLocks noChangeAspect="1" noChangeArrowheads="1"/>
          </p:cNvPicPr>
          <p:nvPr/>
        </p:nvPicPr>
        <p:blipFill>
          <a:blip r:embed="rId2"/>
          <a:srcRect/>
          <a:stretch>
            <a:fillRect/>
          </a:stretch>
        </p:blipFill>
        <p:spPr bwMode="auto">
          <a:xfrm>
            <a:off x="152400" y="2209800"/>
            <a:ext cx="1060450" cy="1971675"/>
          </a:xfrm>
          <a:prstGeom prst="rect">
            <a:avLst/>
          </a:prstGeom>
          <a:noFill/>
          <a:ln w="9525">
            <a:noFill/>
            <a:miter lim="800000"/>
            <a:headEnd/>
            <a:tailEnd/>
          </a:ln>
          <a:effectLst/>
        </p:spPr>
      </p:pic>
      <p:pic>
        <p:nvPicPr>
          <p:cNvPr id="70669" name="Picture 19"/>
          <p:cNvPicPr>
            <a:picLocks noChangeAspect="1" noChangeArrowheads="1"/>
          </p:cNvPicPr>
          <p:nvPr/>
        </p:nvPicPr>
        <p:blipFill>
          <a:blip r:embed="rId3"/>
          <a:srcRect/>
          <a:stretch>
            <a:fillRect/>
          </a:stretch>
        </p:blipFill>
        <p:spPr bwMode="auto">
          <a:xfrm>
            <a:off x="1219200" y="1676400"/>
            <a:ext cx="1398588" cy="1647825"/>
          </a:xfrm>
          <a:prstGeom prst="rect">
            <a:avLst/>
          </a:prstGeom>
          <a:noFill/>
          <a:ln w="9525">
            <a:noFill/>
            <a:miter lim="800000"/>
            <a:headEnd/>
            <a:tailEnd/>
          </a:ln>
          <a:effectLst/>
        </p:spPr>
      </p:pic>
      <p:grpSp>
        <p:nvGrpSpPr>
          <p:cNvPr id="70670" name="Group 20"/>
          <p:cNvGrpSpPr>
            <a:grpSpLocks noChangeAspect="1"/>
          </p:cNvGrpSpPr>
          <p:nvPr/>
        </p:nvGrpSpPr>
        <p:grpSpPr bwMode="auto">
          <a:xfrm>
            <a:off x="1222375" y="3363913"/>
            <a:ext cx="1673225" cy="1360487"/>
            <a:chOff x="2352" y="1296"/>
            <a:chExt cx="2064" cy="1680"/>
          </a:xfrm>
        </p:grpSpPr>
        <p:pic>
          <p:nvPicPr>
            <p:cNvPr id="70671" name="Picture 21"/>
            <p:cNvPicPr>
              <a:picLocks noChangeAspect="1" noChangeArrowheads="1"/>
            </p:cNvPicPr>
            <p:nvPr/>
          </p:nvPicPr>
          <p:blipFill>
            <a:blip r:embed="rId4"/>
            <a:srcRect/>
            <a:stretch>
              <a:fillRect/>
            </a:stretch>
          </p:blipFill>
          <p:spPr bwMode="auto">
            <a:xfrm>
              <a:off x="2352" y="1296"/>
              <a:ext cx="1975" cy="1628"/>
            </a:xfrm>
            <a:prstGeom prst="rect">
              <a:avLst/>
            </a:prstGeom>
            <a:noFill/>
            <a:ln w="9525">
              <a:noFill/>
              <a:miter lim="800000"/>
              <a:headEnd/>
              <a:tailEnd/>
            </a:ln>
            <a:effectLst/>
          </p:spPr>
        </p:pic>
        <p:sp>
          <p:nvSpPr>
            <p:cNvPr id="70672" name="Rectangle 22"/>
            <p:cNvSpPr>
              <a:spLocks noChangeAspect="1" noChangeArrowheads="1"/>
            </p:cNvSpPr>
            <p:nvPr/>
          </p:nvSpPr>
          <p:spPr bwMode="auto">
            <a:xfrm>
              <a:off x="2784" y="2880"/>
              <a:ext cx="1632" cy="96"/>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0673" name="Rectangle 23"/>
            <p:cNvSpPr>
              <a:spLocks noChangeAspect="1" noChangeArrowheads="1"/>
            </p:cNvSpPr>
            <p:nvPr/>
          </p:nvSpPr>
          <p:spPr bwMode="auto">
            <a:xfrm>
              <a:off x="2352" y="2880"/>
              <a:ext cx="288" cy="9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70674" name="Text Box 24"/>
          <p:cNvSpPr txBox="1">
            <a:spLocks noChangeArrowheads="1"/>
          </p:cNvSpPr>
          <p:nvPr/>
        </p:nvSpPr>
        <p:spPr bwMode="auto">
          <a:xfrm>
            <a:off x="228600" y="2087563"/>
            <a:ext cx="1066800" cy="274637"/>
          </a:xfrm>
          <a:prstGeom prst="rect">
            <a:avLst/>
          </a:prstGeom>
          <a:noFill/>
          <a:ln w="9525">
            <a:noFill/>
            <a:miter lim="800000"/>
            <a:headEnd/>
            <a:tailEnd/>
          </a:ln>
          <a:effectLst/>
        </p:spPr>
        <p:txBody>
          <a:bodyPr>
            <a:spAutoFit/>
          </a:bodyPr>
          <a:lstStyle/>
          <a:p>
            <a:pPr>
              <a:spcBef>
                <a:spcPct val="50000"/>
              </a:spcBef>
            </a:pPr>
            <a:r>
              <a:rPr lang="en-US" sz="1200">
                <a:latin typeface="Times New Roman" pitchFamily="18" charset="0"/>
              </a:rPr>
              <a:t>Session 1</a:t>
            </a:r>
          </a:p>
        </p:txBody>
      </p:sp>
      <p:sp>
        <p:nvSpPr>
          <p:cNvPr id="70675" name="Text Box 25"/>
          <p:cNvSpPr txBox="1">
            <a:spLocks noChangeArrowheads="1"/>
          </p:cNvSpPr>
          <p:nvPr/>
        </p:nvSpPr>
        <p:spPr bwMode="auto">
          <a:xfrm rot="3290750">
            <a:off x="1843882" y="2148681"/>
            <a:ext cx="1066800" cy="274637"/>
          </a:xfrm>
          <a:prstGeom prst="rect">
            <a:avLst/>
          </a:prstGeom>
          <a:noFill/>
          <a:ln w="9525">
            <a:noFill/>
            <a:miter lim="800000"/>
            <a:headEnd/>
            <a:tailEnd/>
          </a:ln>
          <a:effectLst/>
        </p:spPr>
        <p:txBody>
          <a:bodyPr>
            <a:spAutoFit/>
          </a:bodyPr>
          <a:lstStyle/>
          <a:p>
            <a:pPr>
              <a:spcBef>
                <a:spcPct val="50000"/>
              </a:spcBef>
            </a:pPr>
            <a:r>
              <a:rPr lang="en-US" sz="1200">
                <a:latin typeface="Times New Roman" pitchFamily="18" charset="0"/>
              </a:rPr>
              <a:t>Session 2</a:t>
            </a:r>
          </a:p>
        </p:txBody>
      </p:sp>
      <p:sp>
        <p:nvSpPr>
          <p:cNvPr id="70676" name="Text Box 26"/>
          <p:cNvSpPr txBox="1">
            <a:spLocks noChangeArrowheads="1"/>
          </p:cNvSpPr>
          <p:nvPr/>
        </p:nvSpPr>
        <p:spPr bwMode="auto">
          <a:xfrm rot="-3736305">
            <a:off x="746919" y="3672681"/>
            <a:ext cx="1066800" cy="274638"/>
          </a:xfrm>
          <a:prstGeom prst="rect">
            <a:avLst/>
          </a:prstGeom>
          <a:noFill/>
          <a:ln w="9525">
            <a:noFill/>
            <a:miter lim="800000"/>
            <a:headEnd/>
            <a:tailEnd/>
          </a:ln>
          <a:effectLst/>
        </p:spPr>
        <p:txBody>
          <a:bodyPr>
            <a:spAutoFit/>
          </a:bodyPr>
          <a:lstStyle/>
          <a:p>
            <a:pPr>
              <a:spcBef>
                <a:spcPct val="50000"/>
              </a:spcBef>
            </a:pPr>
            <a:r>
              <a:rPr lang="en-US" sz="1200">
                <a:latin typeface="Times New Roman" pitchFamily="18" charset="0"/>
              </a:rPr>
              <a:t>Session 3</a:t>
            </a:r>
          </a:p>
        </p:txBody>
      </p:sp>
      <p:pic>
        <p:nvPicPr>
          <p:cNvPr id="70677" name="Picture 29"/>
          <p:cNvPicPr>
            <a:picLocks noChangeAspect="1" noChangeArrowheads="1"/>
          </p:cNvPicPr>
          <p:nvPr/>
        </p:nvPicPr>
        <p:blipFill>
          <a:blip r:embed="rId5"/>
          <a:srcRect/>
          <a:stretch>
            <a:fillRect/>
          </a:stretch>
        </p:blipFill>
        <p:spPr bwMode="auto">
          <a:xfrm>
            <a:off x="3124200" y="1884363"/>
            <a:ext cx="5486400" cy="2439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9"/>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1683" name="Rectangle 4"/>
          <p:cNvSpPr>
            <a:spLocks noGrp="1" noChangeArrowheads="1"/>
          </p:cNvSpPr>
          <p:nvPr>
            <p:ph type="title" idx="4294967295"/>
          </p:nvPr>
        </p:nvSpPr>
        <p:spPr/>
        <p:txBody>
          <a:bodyPr/>
          <a:lstStyle/>
          <a:p>
            <a:pPr eaLnBrk="1" hangingPunct="1"/>
            <a:r>
              <a:rPr lang="en-US" sz="4000" smtClean="0">
                <a:latin typeface="Times New Roman" pitchFamily="18" charset="0"/>
              </a:rPr>
              <a:t>Short Time Scales</a:t>
            </a:r>
          </a:p>
        </p:txBody>
      </p:sp>
      <p:grpSp>
        <p:nvGrpSpPr>
          <p:cNvPr id="71684" name="Group 9"/>
          <p:cNvGrpSpPr>
            <a:grpSpLocks/>
          </p:cNvGrpSpPr>
          <p:nvPr/>
        </p:nvGrpSpPr>
        <p:grpSpPr bwMode="auto">
          <a:xfrm>
            <a:off x="609600" y="1600200"/>
            <a:ext cx="1905000" cy="1905000"/>
            <a:chOff x="384" y="1776"/>
            <a:chExt cx="1200" cy="1200"/>
          </a:xfrm>
        </p:grpSpPr>
        <p:pic>
          <p:nvPicPr>
            <p:cNvPr id="71685" name="Picture 5"/>
            <p:cNvPicPr>
              <a:picLocks noChangeAspect="1" noChangeArrowheads="1"/>
            </p:cNvPicPr>
            <p:nvPr/>
          </p:nvPicPr>
          <p:blipFill>
            <a:blip r:embed="rId2"/>
            <a:srcRect/>
            <a:stretch>
              <a:fillRect/>
            </a:stretch>
          </p:blipFill>
          <p:spPr bwMode="auto">
            <a:xfrm>
              <a:off x="384" y="1776"/>
              <a:ext cx="985" cy="1015"/>
            </a:xfrm>
            <a:prstGeom prst="rect">
              <a:avLst/>
            </a:prstGeom>
            <a:noFill/>
            <a:ln w="9525">
              <a:noFill/>
              <a:miter lim="800000"/>
              <a:headEnd/>
              <a:tailEnd/>
            </a:ln>
            <a:effectLst/>
          </p:spPr>
        </p:pic>
        <p:sp>
          <p:nvSpPr>
            <p:cNvPr id="71686" name="Rectangle 6"/>
            <p:cNvSpPr>
              <a:spLocks noChangeArrowheads="1"/>
            </p:cNvSpPr>
            <p:nvPr/>
          </p:nvSpPr>
          <p:spPr bwMode="auto">
            <a:xfrm>
              <a:off x="384" y="2775"/>
              <a:ext cx="528" cy="19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1687" name="Rectangle 7"/>
            <p:cNvSpPr>
              <a:spLocks noChangeArrowheads="1"/>
            </p:cNvSpPr>
            <p:nvPr/>
          </p:nvSpPr>
          <p:spPr bwMode="auto">
            <a:xfrm>
              <a:off x="864" y="2784"/>
              <a:ext cx="528" cy="19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1688" name="Rectangle 8"/>
            <p:cNvSpPr>
              <a:spLocks noChangeArrowheads="1"/>
            </p:cNvSpPr>
            <p:nvPr/>
          </p:nvSpPr>
          <p:spPr bwMode="auto">
            <a:xfrm>
              <a:off x="1056" y="2688"/>
              <a:ext cx="528" cy="192"/>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pic>
        <p:nvPicPr>
          <p:cNvPr id="71689" name="Picture 10"/>
          <p:cNvPicPr>
            <a:picLocks noChangeAspect="1" noChangeArrowheads="1"/>
          </p:cNvPicPr>
          <p:nvPr/>
        </p:nvPicPr>
        <p:blipFill>
          <a:blip r:embed="rId3"/>
          <a:srcRect/>
          <a:stretch>
            <a:fillRect/>
          </a:stretch>
        </p:blipFill>
        <p:spPr bwMode="auto">
          <a:xfrm>
            <a:off x="2362200" y="1905000"/>
            <a:ext cx="1928813" cy="1308100"/>
          </a:xfrm>
          <a:prstGeom prst="rect">
            <a:avLst/>
          </a:prstGeom>
          <a:noFill/>
          <a:ln w="9525">
            <a:noFill/>
            <a:miter lim="800000"/>
            <a:headEnd/>
            <a:tailEnd/>
          </a:ln>
          <a:effectLst/>
        </p:spPr>
      </p:pic>
      <p:pic>
        <p:nvPicPr>
          <p:cNvPr id="71690" name="Picture 11"/>
          <p:cNvPicPr>
            <a:picLocks noChangeAspect="1" noChangeArrowheads="1"/>
          </p:cNvPicPr>
          <p:nvPr/>
        </p:nvPicPr>
        <p:blipFill>
          <a:blip r:embed="rId4"/>
          <a:srcRect/>
          <a:stretch>
            <a:fillRect/>
          </a:stretch>
        </p:blipFill>
        <p:spPr bwMode="auto">
          <a:xfrm>
            <a:off x="4419600" y="1676400"/>
            <a:ext cx="1343025" cy="1477963"/>
          </a:xfrm>
          <a:prstGeom prst="rect">
            <a:avLst/>
          </a:prstGeom>
          <a:noFill/>
          <a:ln w="9525">
            <a:noFill/>
            <a:miter lim="800000"/>
            <a:headEnd/>
            <a:tailEnd/>
          </a:ln>
          <a:effectLst/>
        </p:spPr>
      </p:pic>
      <p:pic>
        <p:nvPicPr>
          <p:cNvPr id="71691" name="Picture 12"/>
          <p:cNvPicPr>
            <a:picLocks noChangeAspect="1" noChangeArrowheads="1"/>
          </p:cNvPicPr>
          <p:nvPr/>
        </p:nvPicPr>
        <p:blipFill>
          <a:blip r:embed="rId5"/>
          <a:srcRect/>
          <a:stretch>
            <a:fillRect/>
          </a:stretch>
        </p:blipFill>
        <p:spPr bwMode="auto">
          <a:xfrm>
            <a:off x="5867400" y="1676400"/>
            <a:ext cx="1306513" cy="1520825"/>
          </a:xfrm>
          <a:prstGeom prst="rect">
            <a:avLst/>
          </a:prstGeom>
          <a:noFill/>
          <a:ln w="9525">
            <a:noFill/>
            <a:miter lim="800000"/>
            <a:headEnd/>
            <a:tailEnd/>
          </a:ln>
          <a:effectLst/>
        </p:spPr>
      </p:pic>
      <p:pic>
        <p:nvPicPr>
          <p:cNvPr id="71692" name="Picture 13"/>
          <p:cNvPicPr>
            <a:picLocks noChangeAspect="1" noChangeArrowheads="1"/>
          </p:cNvPicPr>
          <p:nvPr/>
        </p:nvPicPr>
        <p:blipFill>
          <a:blip r:embed="rId6"/>
          <a:srcRect/>
          <a:stretch>
            <a:fillRect/>
          </a:stretch>
        </p:blipFill>
        <p:spPr bwMode="auto">
          <a:xfrm>
            <a:off x="7391400" y="1676400"/>
            <a:ext cx="1444625" cy="1473200"/>
          </a:xfrm>
          <a:prstGeom prst="rect">
            <a:avLst/>
          </a:prstGeom>
          <a:noFill/>
          <a:ln w="9525">
            <a:noFill/>
            <a:miter lim="800000"/>
            <a:headEnd/>
            <a:tailEnd/>
          </a:ln>
          <a:effectLst/>
        </p:spPr>
      </p:pic>
      <p:sp>
        <p:nvSpPr>
          <p:cNvPr id="71693" name="Rectangle 14"/>
          <p:cNvSpPr>
            <a:spLocks noChangeArrowheads="1"/>
          </p:cNvSpPr>
          <p:nvPr/>
        </p:nvSpPr>
        <p:spPr bwMode="auto">
          <a:xfrm>
            <a:off x="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4" name="Rectangle 15"/>
          <p:cNvSpPr>
            <a:spLocks noChangeArrowheads="1"/>
          </p:cNvSpPr>
          <p:nvPr/>
        </p:nvSpPr>
        <p:spPr bwMode="auto">
          <a:xfrm>
            <a:off x="1524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5" name="Rectangle 16"/>
          <p:cNvSpPr>
            <a:spLocks noChangeArrowheads="1"/>
          </p:cNvSpPr>
          <p:nvPr/>
        </p:nvSpPr>
        <p:spPr bwMode="auto">
          <a:xfrm>
            <a:off x="3048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6" name="Rectangle 17"/>
          <p:cNvSpPr>
            <a:spLocks noChangeArrowheads="1"/>
          </p:cNvSpPr>
          <p:nvPr/>
        </p:nvSpPr>
        <p:spPr bwMode="auto">
          <a:xfrm>
            <a:off x="4572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7" name="Rectangle 18"/>
          <p:cNvSpPr>
            <a:spLocks noChangeArrowheads="1"/>
          </p:cNvSpPr>
          <p:nvPr/>
        </p:nvSpPr>
        <p:spPr bwMode="auto">
          <a:xfrm>
            <a:off x="6096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8" name="Rectangle 19"/>
          <p:cNvSpPr>
            <a:spLocks noChangeArrowheads="1"/>
          </p:cNvSpPr>
          <p:nvPr/>
        </p:nvSpPr>
        <p:spPr bwMode="auto">
          <a:xfrm>
            <a:off x="7620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699" name="Rectangle 20"/>
          <p:cNvSpPr>
            <a:spLocks noChangeArrowheads="1"/>
          </p:cNvSpPr>
          <p:nvPr/>
        </p:nvSpPr>
        <p:spPr bwMode="auto">
          <a:xfrm>
            <a:off x="9144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0" name="Rectangle 21"/>
          <p:cNvSpPr>
            <a:spLocks noChangeArrowheads="1"/>
          </p:cNvSpPr>
          <p:nvPr/>
        </p:nvSpPr>
        <p:spPr bwMode="auto">
          <a:xfrm>
            <a:off x="10668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1" name="Rectangle 22"/>
          <p:cNvSpPr>
            <a:spLocks noChangeArrowheads="1"/>
          </p:cNvSpPr>
          <p:nvPr/>
        </p:nvSpPr>
        <p:spPr bwMode="auto">
          <a:xfrm>
            <a:off x="12192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2" name="Rectangle 23"/>
          <p:cNvSpPr>
            <a:spLocks noChangeArrowheads="1"/>
          </p:cNvSpPr>
          <p:nvPr/>
        </p:nvSpPr>
        <p:spPr bwMode="auto">
          <a:xfrm>
            <a:off x="13716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3" name="Rectangle 24"/>
          <p:cNvSpPr>
            <a:spLocks noChangeArrowheads="1"/>
          </p:cNvSpPr>
          <p:nvPr/>
        </p:nvSpPr>
        <p:spPr bwMode="auto">
          <a:xfrm>
            <a:off x="15240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4" name="Rectangle 25"/>
          <p:cNvSpPr>
            <a:spLocks noChangeArrowheads="1"/>
          </p:cNvSpPr>
          <p:nvPr/>
        </p:nvSpPr>
        <p:spPr bwMode="auto">
          <a:xfrm>
            <a:off x="16764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5" name="Rectangle 26"/>
          <p:cNvSpPr>
            <a:spLocks noChangeArrowheads="1"/>
          </p:cNvSpPr>
          <p:nvPr/>
        </p:nvSpPr>
        <p:spPr bwMode="auto">
          <a:xfrm>
            <a:off x="18288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6" name="Rectangle 27"/>
          <p:cNvSpPr>
            <a:spLocks noChangeArrowheads="1"/>
          </p:cNvSpPr>
          <p:nvPr/>
        </p:nvSpPr>
        <p:spPr bwMode="auto">
          <a:xfrm>
            <a:off x="19812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7" name="Rectangle 28"/>
          <p:cNvSpPr>
            <a:spLocks noChangeArrowheads="1"/>
          </p:cNvSpPr>
          <p:nvPr/>
        </p:nvSpPr>
        <p:spPr bwMode="auto">
          <a:xfrm>
            <a:off x="21336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8" name="Rectangle 29"/>
          <p:cNvSpPr>
            <a:spLocks noChangeArrowheads="1"/>
          </p:cNvSpPr>
          <p:nvPr/>
        </p:nvSpPr>
        <p:spPr bwMode="auto">
          <a:xfrm>
            <a:off x="22860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09" name="Rectangle 30"/>
          <p:cNvSpPr>
            <a:spLocks noChangeArrowheads="1"/>
          </p:cNvSpPr>
          <p:nvPr/>
        </p:nvSpPr>
        <p:spPr bwMode="auto">
          <a:xfrm>
            <a:off x="24384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0" name="Rectangle 31"/>
          <p:cNvSpPr>
            <a:spLocks noChangeArrowheads="1"/>
          </p:cNvSpPr>
          <p:nvPr/>
        </p:nvSpPr>
        <p:spPr bwMode="auto">
          <a:xfrm>
            <a:off x="25908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1" name="Rectangle 32"/>
          <p:cNvSpPr>
            <a:spLocks noChangeArrowheads="1"/>
          </p:cNvSpPr>
          <p:nvPr/>
        </p:nvSpPr>
        <p:spPr bwMode="auto">
          <a:xfrm>
            <a:off x="27432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2" name="Rectangle 33"/>
          <p:cNvSpPr>
            <a:spLocks noChangeArrowheads="1"/>
          </p:cNvSpPr>
          <p:nvPr/>
        </p:nvSpPr>
        <p:spPr bwMode="auto">
          <a:xfrm>
            <a:off x="2895600" y="5881688"/>
            <a:ext cx="119063" cy="457200"/>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3" name="Rectangle 34"/>
          <p:cNvSpPr>
            <a:spLocks noChangeArrowheads="1"/>
          </p:cNvSpPr>
          <p:nvPr/>
        </p:nvSpPr>
        <p:spPr bwMode="auto">
          <a:xfrm>
            <a:off x="30480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4" name="Rectangle 35"/>
          <p:cNvSpPr>
            <a:spLocks noChangeArrowheads="1"/>
          </p:cNvSpPr>
          <p:nvPr/>
        </p:nvSpPr>
        <p:spPr bwMode="auto">
          <a:xfrm>
            <a:off x="32004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5" name="Rectangle 36"/>
          <p:cNvSpPr>
            <a:spLocks noChangeArrowheads="1"/>
          </p:cNvSpPr>
          <p:nvPr/>
        </p:nvSpPr>
        <p:spPr bwMode="auto">
          <a:xfrm>
            <a:off x="33528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6" name="Rectangle 37"/>
          <p:cNvSpPr>
            <a:spLocks noChangeArrowheads="1"/>
          </p:cNvSpPr>
          <p:nvPr/>
        </p:nvSpPr>
        <p:spPr bwMode="auto">
          <a:xfrm>
            <a:off x="35052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7" name="Rectangle 38"/>
          <p:cNvSpPr>
            <a:spLocks noChangeArrowheads="1"/>
          </p:cNvSpPr>
          <p:nvPr/>
        </p:nvSpPr>
        <p:spPr bwMode="auto">
          <a:xfrm>
            <a:off x="36576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8" name="Rectangle 39"/>
          <p:cNvSpPr>
            <a:spLocks noChangeArrowheads="1"/>
          </p:cNvSpPr>
          <p:nvPr/>
        </p:nvSpPr>
        <p:spPr bwMode="auto">
          <a:xfrm>
            <a:off x="38100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19" name="Rectangle 40"/>
          <p:cNvSpPr>
            <a:spLocks noChangeArrowheads="1"/>
          </p:cNvSpPr>
          <p:nvPr/>
        </p:nvSpPr>
        <p:spPr bwMode="auto">
          <a:xfrm>
            <a:off x="39624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0" name="Rectangle 41"/>
          <p:cNvSpPr>
            <a:spLocks noChangeArrowheads="1"/>
          </p:cNvSpPr>
          <p:nvPr/>
        </p:nvSpPr>
        <p:spPr bwMode="auto">
          <a:xfrm>
            <a:off x="41148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1" name="Rectangle 42"/>
          <p:cNvSpPr>
            <a:spLocks noChangeArrowheads="1"/>
          </p:cNvSpPr>
          <p:nvPr/>
        </p:nvSpPr>
        <p:spPr bwMode="auto">
          <a:xfrm>
            <a:off x="42672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2" name="Rectangle 43"/>
          <p:cNvSpPr>
            <a:spLocks noChangeArrowheads="1"/>
          </p:cNvSpPr>
          <p:nvPr/>
        </p:nvSpPr>
        <p:spPr bwMode="auto">
          <a:xfrm>
            <a:off x="44196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3" name="Rectangle 44"/>
          <p:cNvSpPr>
            <a:spLocks noChangeArrowheads="1"/>
          </p:cNvSpPr>
          <p:nvPr/>
        </p:nvSpPr>
        <p:spPr bwMode="auto">
          <a:xfrm>
            <a:off x="45720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4" name="Rectangle 45"/>
          <p:cNvSpPr>
            <a:spLocks noChangeArrowheads="1"/>
          </p:cNvSpPr>
          <p:nvPr/>
        </p:nvSpPr>
        <p:spPr bwMode="auto">
          <a:xfrm>
            <a:off x="47244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5" name="Rectangle 46"/>
          <p:cNvSpPr>
            <a:spLocks noChangeArrowheads="1"/>
          </p:cNvSpPr>
          <p:nvPr/>
        </p:nvSpPr>
        <p:spPr bwMode="auto">
          <a:xfrm>
            <a:off x="48768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6" name="Rectangle 47"/>
          <p:cNvSpPr>
            <a:spLocks noChangeArrowheads="1"/>
          </p:cNvSpPr>
          <p:nvPr/>
        </p:nvSpPr>
        <p:spPr bwMode="auto">
          <a:xfrm>
            <a:off x="50292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7" name="Rectangle 48"/>
          <p:cNvSpPr>
            <a:spLocks noChangeArrowheads="1"/>
          </p:cNvSpPr>
          <p:nvPr/>
        </p:nvSpPr>
        <p:spPr bwMode="auto">
          <a:xfrm>
            <a:off x="51816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8" name="Rectangle 49"/>
          <p:cNvSpPr>
            <a:spLocks noChangeArrowheads="1"/>
          </p:cNvSpPr>
          <p:nvPr/>
        </p:nvSpPr>
        <p:spPr bwMode="auto">
          <a:xfrm>
            <a:off x="53340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29" name="Rectangle 50"/>
          <p:cNvSpPr>
            <a:spLocks noChangeArrowheads="1"/>
          </p:cNvSpPr>
          <p:nvPr/>
        </p:nvSpPr>
        <p:spPr bwMode="auto">
          <a:xfrm>
            <a:off x="54864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0" name="Rectangle 51"/>
          <p:cNvSpPr>
            <a:spLocks noChangeArrowheads="1"/>
          </p:cNvSpPr>
          <p:nvPr/>
        </p:nvSpPr>
        <p:spPr bwMode="auto">
          <a:xfrm>
            <a:off x="56388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1" name="Rectangle 52"/>
          <p:cNvSpPr>
            <a:spLocks noChangeArrowheads="1"/>
          </p:cNvSpPr>
          <p:nvPr/>
        </p:nvSpPr>
        <p:spPr bwMode="auto">
          <a:xfrm>
            <a:off x="57912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2" name="Rectangle 53"/>
          <p:cNvSpPr>
            <a:spLocks noChangeArrowheads="1"/>
          </p:cNvSpPr>
          <p:nvPr/>
        </p:nvSpPr>
        <p:spPr bwMode="auto">
          <a:xfrm>
            <a:off x="5943600" y="5881688"/>
            <a:ext cx="119063" cy="457200"/>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3" name="Rectangle 54"/>
          <p:cNvSpPr>
            <a:spLocks noChangeArrowheads="1"/>
          </p:cNvSpPr>
          <p:nvPr/>
        </p:nvSpPr>
        <p:spPr bwMode="auto">
          <a:xfrm>
            <a:off x="60960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4" name="Rectangle 55"/>
          <p:cNvSpPr>
            <a:spLocks noChangeArrowheads="1"/>
          </p:cNvSpPr>
          <p:nvPr/>
        </p:nvSpPr>
        <p:spPr bwMode="auto">
          <a:xfrm>
            <a:off x="62484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5" name="Rectangle 56"/>
          <p:cNvSpPr>
            <a:spLocks noChangeArrowheads="1"/>
          </p:cNvSpPr>
          <p:nvPr/>
        </p:nvSpPr>
        <p:spPr bwMode="auto">
          <a:xfrm>
            <a:off x="64008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6" name="Rectangle 57"/>
          <p:cNvSpPr>
            <a:spLocks noChangeArrowheads="1"/>
          </p:cNvSpPr>
          <p:nvPr/>
        </p:nvSpPr>
        <p:spPr bwMode="auto">
          <a:xfrm>
            <a:off x="65532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7" name="Rectangle 58"/>
          <p:cNvSpPr>
            <a:spLocks noChangeArrowheads="1"/>
          </p:cNvSpPr>
          <p:nvPr/>
        </p:nvSpPr>
        <p:spPr bwMode="auto">
          <a:xfrm>
            <a:off x="67056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8" name="Rectangle 59"/>
          <p:cNvSpPr>
            <a:spLocks noChangeArrowheads="1"/>
          </p:cNvSpPr>
          <p:nvPr/>
        </p:nvSpPr>
        <p:spPr bwMode="auto">
          <a:xfrm>
            <a:off x="68580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39" name="Rectangle 60"/>
          <p:cNvSpPr>
            <a:spLocks noChangeArrowheads="1"/>
          </p:cNvSpPr>
          <p:nvPr/>
        </p:nvSpPr>
        <p:spPr bwMode="auto">
          <a:xfrm>
            <a:off x="70104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0" name="Rectangle 61"/>
          <p:cNvSpPr>
            <a:spLocks noChangeArrowheads="1"/>
          </p:cNvSpPr>
          <p:nvPr/>
        </p:nvSpPr>
        <p:spPr bwMode="auto">
          <a:xfrm>
            <a:off x="71628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1" name="Rectangle 62"/>
          <p:cNvSpPr>
            <a:spLocks noChangeArrowheads="1"/>
          </p:cNvSpPr>
          <p:nvPr/>
        </p:nvSpPr>
        <p:spPr bwMode="auto">
          <a:xfrm>
            <a:off x="73152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2" name="Rectangle 63"/>
          <p:cNvSpPr>
            <a:spLocks noChangeArrowheads="1"/>
          </p:cNvSpPr>
          <p:nvPr/>
        </p:nvSpPr>
        <p:spPr bwMode="auto">
          <a:xfrm>
            <a:off x="74676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3" name="Rectangle 64"/>
          <p:cNvSpPr>
            <a:spLocks noChangeArrowheads="1"/>
          </p:cNvSpPr>
          <p:nvPr/>
        </p:nvSpPr>
        <p:spPr bwMode="auto">
          <a:xfrm>
            <a:off x="76200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4" name="Rectangle 65"/>
          <p:cNvSpPr>
            <a:spLocks noChangeArrowheads="1"/>
          </p:cNvSpPr>
          <p:nvPr/>
        </p:nvSpPr>
        <p:spPr bwMode="auto">
          <a:xfrm>
            <a:off x="77724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5" name="Rectangle 66"/>
          <p:cNvSpPr>
            <a:spLocks noChangeArrowheads="1"/>
          </p:cNvSpPr>
          <p:nvPr/>
        </p:nvSpPr>
        <p:spPr bwMode="auto">
          <a:xfrm>
            <a:off x="79248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6" name="Rectangle 67"/>
          <p:cNvSpPr>
            <a:spLocks noChangeArrowheads="1"/>
          </p:cNvSpPr>
          <p:nvPr/>
        </p:nvSpPr>
        <p:spPr bwMode="auto">
          <a:xfrm>
            <a:off x="80772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7" name="Rectangle 68"/>
          <p:cNvSpPr>
            <a:spLocks noChangeArrowheads="1"/>
          </p:cNvSpPr>
          <p:nvPr/>
        </p:nvSpPr>
        <p:spPr bwMode="auto">
          <a:xfrm>
            <a:off x="82296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8" name="Rectangle 69"/>
          <p:cNvSpPr>
            <a:spLocks noChangeArrowheads="1"/>
          </p:cNvSpPr>
          <p:nvPr/>
        </p:nvSpPr>
        <p:spPr bwMode="auto">
          <a:xfrm>
            <a:off x="83820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49" name="Rectangle 70"/>
          <p:cNvSpPr>
            <a:spLocks noChangeArrowheads="1"/>
          </p:cNvSpPr>
          <p:nvPr/>
        </p:nvSpPr>
        <p:spPr bwMode="auto">
          <a:xfrm>
            <a:off x="85344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50" name="Rectangle 71"/>
          <p:cNvSpPr>
            <a:spLocks noChangeArrowheads="1"/>
          </p:cNvSpPr>
          <p:nvPr/>
        </p:nvSpPr>
        <p:spPr bwMode="auto">
          <a:xfrm>
            <a:off x="86868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51" name="Rectangle 72"/>
          <p:cNvSpPr>
            <a:spLocks noChangeArrowheads="1"/>
          </p:cNvSpPr>
          <p:nvPr/>
        </p:nvSpPr>
        <p:spPr bwMode="auto">
          <a:xfrm>
            <a:off x="88392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52" name="Rectangle 73"/>
          <p:cNvSpPr>
            <a:spLocks noChangeArrowheads="1"/>
          </p:cNvSpPr>
          <p:nvPr/>
        </p:nvSpPr>
        <p:spPr bwMode="auto">
          <a:xfrm>
            <a:off x="8991600" y="5881688"/>
            <a:ext cx="119063" cy="457200"/>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71753" name="Text Box 74"/>
          <p:cNvSpPr txBox="1">
            <a:spLocks noChangeArrowheads="1"/>
          </p:cNvSpPr>
          <p:nvPr/>
        </p:nvSpPr>
        <p:spPr bwMode="auto">
          <a:xfrm>
            <a:off x="533400" y="6415088"/>
            <a:ext cx="80010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Twenty-Five Intra-Session Windows, Each ~3.45min Long</a:t>
            </a:r>
          </a:p>
        </p:txBody>
      </p:sp>
      <p:sp>
        <p:nvSpPr>
          <p:cNvPr id="71754" name="Line 75"/>
          <p:cNvSpPr>
            <a:spLocks noChangeShapeType="1"/>
          </p:cNvSpPr>
          <p:nvPr/>
        </p:nvSpPr>
        <p:spPr bwMode="auto">
          <a:xfrm>
            <a:off x="228600" y="5715000"/>
            <a:ext cx="8763000" cy="0"/>
          </a:xfrm>
          <a:prstGeom prst="line">
            <a:avLst/>
          </a:prstGeom>
          <a:noFill/>
          <a:ln w="19050">
            <a:solidFill>
              <a:schemeClr val="tx1"/>
            </a:solidFill>
            <a:round/>
            <a:headEnd/>
            <a:tailEnd type="triangle" w="med" len="med"/>
          </a:ln>
          <a:effectLst/>
        </p:spPr>
        <p:txBody>
          <a:bodyPr/>
          <a:lstStyle/>
          <a:p>
            <a:endParaRPr lang="en-US"/>
          </a:p>
        </p:txBody>
      </p:sp>
      <p:sp>
        <p:nvSpPr>
          <p:cNvPr id="71755" name="Text Box 76"/>
          <p:cNvSpPr txBox="1">
            <a:spLocks noChangeArrowheads="1"/>
          </p:cNvSpPr>
          <p:nvPr/>
        </p:nvSpPr>
        <p:spPr bwMode="auto">
          <a:xfrm>
            <a:off x="8305800" y="5410200"/>
            <a:ext cx="7620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time</a:t>
            </a:r>
          </a:p>
        </p:txBody>
      </p:sp>
      <p:pic>
        <p:nvPicPr>
          <p:cNvPr id="71756" name="Picture 80"/>
          <p:cNvPicPr>
            <a:picLocks noChangeAspect="1" noChangeArrowheads="1"/>
          </p:cNvPicPr>
          <p:nvPr/>
        </p:nvPicPr>
        <p:blipFill>
          <a:blip r:embed="rId7"/>
          <a:srcRect/>
          <a:stretch>
            <a:fillRect/>
          </a:stretch>
        </p:blipFill>
        <p:spPr bwMode="auto">
          <a:xfrm>
            <a:off x="4862513" y="3268663"/>
            <a:ext cx="4114800" cy="2065337"/>
          </a:xfrm>
          <a:prstGeom prst="rect">
            <a:avLst/>
          </a:prstGeom>
          <a:noFill/>
          <a:ln w="9525">
            <a:noFill/>
            <a:miter lim="800000"/>
            <a:headEnd/>
            <a:tailEnd/>
          </a:ln>
          <a:effectLst/>
        </p:spPr>
      </p:pic>
      <p:pic>
        <p:nvPicPr>
          <p:cNvPr id="71757" name="Picture 81"/>
          <p:cNvPicPr>
            <a:picLocks noChangeAspect="1" noChangeArrowheads="1"/>
          </p:cNvPicPr>
          <p:nvPr/>
        </p:nvPicPr>
        <p:blipFill>
          <a:blip r:embed="rId8"/>
          <a:srcRect/>
          <a:stretch>
            <a:fillRect/>
          </a:stretch>
        </p:blipFill>
        <p:spPr bwMode="auto">
          <a:xfrm>
            <a:off x="581025" y="3276600"/>
            <a:ext cx="411480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2707" name="Rectangle 4"/>
          <p:cNvSpPr>
            <a:spLocks noGrp="1" noChangeArrowheads="1"/>
          </p:cNvSpPr>
          <p:nvPr>
            <p:ph type="title" idx="4294967295"/>
          </p:nvPr>
        </p:nvSpPr>
        <p:spPr/>
        <p:txBody>
          <a:bodyPr/>
          <a:lstStyle/>
          <a:p>
            <a:pPr eaLnBrk="1" hangingPunct="1"/>
            <a:r>
              <a:rPr lang="en-US" sz="3200" smtClean="0">
                <a:latin typeface="Times New Roman" pitchFamily="18" charset="0"/>
              </a:rPr>
              <a:t>Temporal Evolution of Modular Architecture</a:t>
            </a:r>
          </a:p>
        </p:txBody>
      </p:sp>
      <p:grpSp>
        <p:nvGrpSpPr>
          <p:cNvPr id="72708" name="Group 7"/>
          <p:cNvGrpSpPr>
            <a:grpSpLocks noChangeAspect="1"/>
          </p:cNvGrpSpPr>
          <p:nvPr/>
        </p:nvGrpSpPr>
        <p:grpSpPr bwMode="auto">
          <a:xfrm>
            <a:off x="990600" y="2865438"/>
            <a:ext cx="6956425" cy="2011362"/>
            <a:chOff x="1008" y="1632"/>
            <a:chExt cx="3984" cy="1152"/>
          </a:xfrm>
        </p:grpSpPr>
        <p:pic>
          <p:nvPicPr>
            <p:cNvPr id="72709" name="Picture 5"/>
            <p:cNvPicPr>
              <a:picLocks noChangeAspect="1" noChangeArrowheads="1"/>
            </p:cNvPicPr>
            <p:nvPr/>
          </p:nvPicPr>
          <p:blipFill>
            <a:blip r:embed="rId2"/>
            <a:srcRect r="1019" b="4318"/>
            <a:stretch>
              <a:fillRect/>
            </a:stretch>
          </p:blipFill>
          <p:spPr bwMode="auto">
            <a:xfrm>
              <a:off x="1008" y="1632"/>
              <a:ext cx="3984" cy="1152"/>
            </a:xfrm>
            <a:prstGeom prst="rect">
              <a:avLst/>
            </a:prstGeom>
            <a:noFill/>
            <a:ln w="9525">
              <a:noFill/>
              <a:miter lim="800000"/>
              <a:headEnd/>
              <a:tailEnd/>
            </a:ln>
            <a:effectLst/>
          </p:spPr>
        </p:pic>
        <p:sp>
          <p:nvSpPr>
            <p:cNvPr id="72710" name="Rectangle 6"/>
            <p:cNvSpPr>
              <a:spLocks noChangeAspect="1" noChangeArrowheads="1"/>
            </p:cNvSpPr>
            <p:nvPr/>
          </p:nvSpPr>
          <p:spPr bwMode="auto">
            <a:xfrm>
              <a:off x="2448" y="1680"/>
              <a:ext cx="192" cy="240"/>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72711" name="Text Box 8"/>
          <p:cNvSpPr txBox="1">
            <a:spLocks noChangeArrowheads="1"/>
          </p:cNvSpPr>
          <p:nvPr/>
        </p:nvSpPr>
        <p:spPr bwMode="auto">
          <a:xfrm>
            <a:off x="381000" y="1636713"/>
            <a:ext cx="8305800" cy="581025"/>
          </a:xfrm>
          <a:prstGeom prst="rect">
            <a:avLst/>
          </a:prstGeom>
          <a:noFill/>
          <a:ln w="9525">
            <a:noFill/>
            <a:miter lim="800000"/>
            <a:headEnd/>
            <a:tailEnd/>
          </a:ln>
          <a:effectLst/>
        </p:spPr>
        <p:txBody>
          <a:bodyPr>
            <a:spAutoFit/>
          </a:bodyPr>
          <a:lstStyle/>
          <a:p>
            <a:r>
              <a:rPr lang="en-US" sz="1600">
                <a:latin typeface="Times New Roman" pitchFamily="18" charset="0"/>
              </a:rPr>
              <a:t>What if we want to not only measure the temporal </a:t>
            </a:r>
            <a:r>
              <a:rPr lang="en-US" sz="1600" i="1">
                <a:latin typeface="Times New Roman" pitchFamily="18" charset="0"/>
              </a:rPr>
              <a:t>dependence</a:t>
            </a:r>
            <a:r>
              <a:rPr lang="en-US" sz="1600">
                <a:latin typeface="Times New Roman" pitchFamily="18" charset="0"/>
              </a:rPr>
              <a:t> of modular architecture, but also the temporal </a:t>
            </a:r>
            <a:r>
              <a:rPr lang="en-US" sz="1600" i="1">
                <a:latin typeface="Times New Roman" pitchFamily="18" charset="0"/>
              </a:rPr>
              <a:t>evolution</a:t>
            </a:r>
            <a:r>
              <a:rPr lang="en-US" sz="1600">
                <a:latin typeface="Times New Roman" pitchFamily="18" charset="0"/>
              </a:rPr>
              <a:t> of that architecture? We need a new framework.</a:t>
            </a:r>
          </a:p>
        </p:txBody>
      </p:sp>
      <p:sp>
        <p:nvSpPr>
          <p:cNvPr id="72712" name="Text Box 9"/>
          <p:cNvSpPr txBox="1">
            <a:spLocks noChangeArrowheads="1"/>
          </p:cNvSpPr>
          <p:nvPr/>
        </p:nvSpPr>
        <p:spPr bwMode="auto">
          <a:xfrm>
            <a:off x="457200" y="5683250"/>
            <a:ext cx="8305800" cy="581025"/>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Community detection can now be performed on this linked multilayered network to find modules with longevity in the temporal domain.</a:t>
            </a:r>
          </a:p>
        </p:txBody>
      </p:sp>
      <p:sp>
        <p:nvSpPr>
          <p:cNvPr id="72713" name="Text Box 9"/>
          <p:cNvSpPr txBox="1">
            <a:spLocks noChangeArrowheads="1"/>
          </p:cNvSpPr>
          <p:nvPr/>
        </p:nvSpPr>
        <p:spPr bwMode="auto">
          <a:xfrm>
            <a:off x="7086600" y="6324600"/>
            <a:ext cx="19050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Mucha et al.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3"/>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3731" name="Rectangle 4"/>
          <p:cNvSpPr>
            <a:spLocks noGrp="1" noChangeArrowheads="1"/>
          </p:cNvSpPr>
          <p:nvPr>
            <p:ph type="title" idx="4294967295"/>
          </p:nvPr>
        </p:nvSpPr>
        <p:spPr/>
        <p:txBody>
          <a:bodyPr/>
          <a:lstStyle/>
          <a:p>
            <a:pPr eaLnBrk="1" hangingPunct="1"/>
            <a:r>
              <a:rPr lang="en-US" sz="3200" smtClean="0">
                <a:latin typeface="Times New Roman" pitchFamily="18" charset="0"/>
              </a:rPr>
              <a:t>Temporal Evolution of Modular Architecture </a:t>
            </a:r>
            <a:r>
              <a:rPr lang="en-US" sz="1800" smtClean="0">
                <a:latin typeface="Times New Roman" pitchFamily="18" charset="0"/>
              </a:rPr>
              <a:t>Statistical Testing</a:t>
            </a:r>
          </a:p>
        </p:txBody>
      </p:sp>
      <p:pic>
        <p:nvPicPr>
          <p:cNvPr id="73732" name="Picture 5"/>
          <p:cNvPicPr>
            <a:picLocks noChangeAspect="1" noChangeArrowheads="1"/>
          </p:cNvPicPr>
          <p:nvPr/>
        </p:nvPicPr>
        <p:blipFill>
          <a:blip r:embed="rId2"/>
          <a:srcRect r="59291"/>
          <a:stretch>
            <a:fillRect/>
          </a:stretch>
        </p:blipFill>
        <p:spPr bwMode="auto">
          <a:xfrm>
            <a:off x="5257800" y="2286000"/>
            <a:ext cx="1828800" cy="4160838"/>
          </a:xfrm>
          <a:prstGeom prst="rect">
            <a:avLst/>
          </a:prstGeom>
          <a:noFill/>
          <a:ln w="9525">
            <a:noFill/>
            <a:miter lim="800000"/>
            <a:headEnd/>
            <a:tailEnd/>
          </a:ln>
          <a:effectLst/>
        </p:spPr>
      </p:pic>
      <p:sp>
        <p:nvSpPr>
          <p:cNvPr id="73733" name="Rectangle 6"/>
          <p:cNvSpPr>
            <a:spLocks noChangeArrowheads="1"/>
          </p:cNvSpPr>
          <p:nvPr/>
        </p:nvSpPr>
        <p:spPr bwMode="auto">
          <a:xfrm>
            <a:off x="5181600" y="2209800"/>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3734" name="Rectangle 7"/>
          <p:cNvSpPr>
            <a:spLocks noChangeArrowheads="1"/>
          </p:cNvSpPr>
          <p:nvPr/>
        </p:nvSpPr>
        <p:spPr bwMode="auto">
          <a:xfrm>
            <a:off x="7086600" y="2286000"/>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3735" name="Text Box 11"/>
          <p:cNvSpPr txBox="1">
            <a:spLocks noChangeArrowheads="1"/>
          </p:cNvSpPr>
          <p:nvPr/>
        </p:nvSpPr>
        <p:spPr bwMode="auto">
          <a:xfrm>
            <a:off x="533400" y="1631950"/>
            <a:ext cx="8153400" cy="730250"/>
          </a:xfrm>
          <a:prstGeom prst="rect">
            <a:avLst/>
          </a:prstGeom>
          <a:noFill/>
          <a:ln w="9525">
            <a:noFill/>
            <a:miter lim="800000"/>
            <a:headEnd/>
            <a:tailEnd/>
          </a:ln>
          <a:effectLst/>
        </p:spPr>
        <p:txBody>
          <a:bodyPr>
            <a:spAutoFit/>
          </a:bodyPr>
          <a:lstStyle/>
          <a:p>
            <a:pPr defTabSz="609600">
              <a:lnSpc>
                <a:spcPct val="87000"/>
              </a:lnSpc>
              <a:spcBef>
                <a:spcPct val="50000"/>
              </a:spcBef>
              <a:buClr>
                <a:srgbClr val="000000"/>
              </a:buClr>
              <a:buSzPct val="100000"/>
              <a:buFont typeface="Times New Roman" pitchFamily="18" charset="0"/>
              <a:buNone/>
            </a:pPr>
            <a:r>
              <a:rPr lang="en-US" sz="1600">
                <a:latin typeface="Times New Roman" pitchFamily="18" charset="0"/>
              </a:rPr>
              <a:t>We constructed three separate null models to statistically test the hypothesis that the extent of dynamic modularity in the human brain was unexpected in a random system: connectional, nodal, and temporal.</a:t>
            </a:r>
          </a:p>
        </p:txBody>
      </p:sp>
      <p:sp>
        <p:nvSpPr>
          <p:cNvPr id="73736" name="Rectangle 12"/>
          <p:cNvSpPr>
            <a:spLocks noChangeArrowheads="1"/>
          </p:cNvSpPr>
          <p:nvPr/>
        </p:nvSpPr>
        <p:spPr bwMode="auto">
          <a:xfrm>
            <a:off x="1676400" y="2743200"/>
            <a:ext cx="3429000" cy="3270250"/>
          </a:xfrm>
          <a:prstGeom prst="rect">
            <a:avLst/>
          </a:prstGeom>
          <a:noFill/>
          <a:ln w="9525">
            <a:noFill/>
            <a:miter lim="800000"/>
            <a:headEnd/>
            <a:tailEnd/>
          </a:ln>
          <a:effectLst/>
        </p:spPr>
        <p:txBody>
          <a:bodyPr>
            <a:spAutoFit/>
          </a:bodyPr>
          <a:lstStyle/>
          <a:p>
            <a:pPr marL="342900" indent="-342900"/>
            <a:r>
              <a:rPr lang="en-US" sz="1600">
                <a:latin typeface="Times New Roman" pitchFamily="18" charset="0"/>
              </a:rPr>
              <a:t>1) Is the topological organization of cortical connectivity highly structured</a:t>
            </a:r>
          </a:p>
          <a:p>
            <a:pPr marL="342900" indent="-342900">
              <a:buFontTx/>
              <a:buAutoNum type="arabicParenR"/>
            </a:pPr>
            <a:endParaRPr lang="en-US" sz="1600">
              <a:latin typeface="Times New Roman" pitchFamily="18" charset="0"/>
            </a:endParaRPr>
          </a:p>
          <a:p>
            <a:pPr marL="342900" indent="-342900">
              <a:buFontTx/>
              <a:buAutoNum type="arabicParenR"/>
            </a:pPr>
            <a:endParaRPr lang="en-US" sz="1600">
              <a:latin typeface="Times New Roman" pitchFamily="18" charset="0"/>
            </a:endParaRPr>
          </a:p>
          <a:p>
            <a:pPr marL="342900" indent="-342900"/>
            <a:r>
              <a:rPr lang="en-US" sz="1600">
                <a:latin typeface="Times New Roman" pitchFamily="18" charset="0"/>
              </a:rPr>
              <a:t>2) Do diverse brain regions perform distinct non-interchangeable tasks throughout the experiment?</a:t>
            </a:r>
          </a:p>
          <a:p>
            <a:pPr marL="342900" indent="-342900"/>
            <a:endParaRPr lang="en-US" sz="1600">
              <a:latin typeface="Times New Roman" pitchFamily="18" charset="0"/>
            </a:endParaRPr>
          </a:p>
          <a:p>
            <a:pPr marL="342900" indent="-342900"/>
            <a:endParaRPr lang="en-US" sz="1600">
              <a:latin typeface="Times New Roman" pitchFamily="18" charset="0"/>
            </a:endParaRPr>
          </a:p>
          <a:p>
            <a:pPr marL="342900" indent="-342900"/>
            <a:r>
              <a:rPr lang="en-US" sz="1600">
                <a:latin typeface="Times New Roman" pitchFamily="18" charset="0"/>
              </a:rPr>
              <a:t>3) Is the evolution of modular architecture in human brain function is cohesive in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3"/>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88067" name="Rectangle 4"/>
          <p:cNvSpPr>
            <a:spLocks noGrp="1" noChangeArrowheads="1"/>
          </p:cNvSpPr>
          <p:nvPr>
            <p:ph type="title" idx="4294967295"/>
          </p:nvPr>
        </p:nvSpPr>
        <p:spPr/>
        <p:txBody>
          <a:bodyPr/>
          <a:lstStyle/>
          <a:p>
            <a:pPr eaLnBrk="1" hangingPunct="1"/>
            <a:r>
              <a:rPr lang="en-US" sz="3200" smtClean="0">
                <a:latin typeface="Times New Roman" pitchFamily="18" charset="0"/>
              </a:rPr>
              <a:t>Temporal Evolution of Modular Architecture </a:t>
            </a:r>
            <a:r>
              <a:rPr lang="en-US" sz="1800" smtClean="0">
                <a:latin typeface="Times New Roman" pitchFamily="18" charset="0"/>
              </a:rPr>
              <a:t>Statistical Testing</a:t>
            </a:r>
          </a:p>
        </p:txBody>
      </p:sp>
      <p:pic>
        <p:nvPicPr>
          <p:cNvPr id="88069" name="Picture 5"/>
          <p:cNvPicPr>
            <a:picLocks noChangeAspect="1" noChangeArrowheads="1"/>
          </p:cNvPicPr>
          <p:nvPr/>
        </p:nvPicPr>
        <p:blipFill>
          <a:blip r:embed="rId2"/>
          <a:srcRect r="27063"/>
          <a:stretch>
            <a:fillRect/>
          </a:stretch>
        </p:blipFill>
        <p:spPr bwMode="auto">
          <a:xfrm>
            <a:off x="4648200" y="2286000"/>
            <a:ext cx="3276600" cy="4160838"/>
          </a:xfrm>
          <a:prstGeom prst="rect">
            <a:avLst/>
          </a:prstGeom>
          <a:noFill/>
          <a:ln w="9525">
            <a:noFill/>
            <a:miter lim="800000"/>
            <a:headEnd/>
            <a:tailEnd/>
          </a:ln>
          <a:effectLst/>
        </p:spPr>
      </p:pic>
      <p:sp>
        <p:nvSpPr>
          <p:cNvPr id="88070" name="Rectangle 6"/>
          <p:cNvSpPr>
            <a:spLocks noChangeArrowheads="1"/>
          </p:cNvSpPr>
          <p:nvPr/>
        </p:nvSpPr>
        <p:spPr bwMode="auto">
          <a:xfrm>
            <a:off x="4572000" y="2209800"/>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88071" name="Rectangle 7"/>
          <p:cNvSpPr>
            <a:spLocks noChangeArrowheads="1"/>
          </p:cNvSpPr>
          <p:nvPr/>
        </p:nvSpPr>
        <p:spPr bwMode="auto">
          <a:xfrm>
            <a:off x="6477000" y="2286000"/>
            <a:ext cx="2286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88072" name="Text Box 11"/>
          <p:cNvSpPr txBox="1">
            <a:spLocks noChangeArrowheads="1"/>
          </p:cNvSpPr>
          <p:nvPr/>
        </p:nvSpPr>
        <p:spPr bwMode="auto">
          <a:xfrm>
            <a:off x="533400" y="1631950"/>
            <a:ext cx="8153400" cy="730250"/>
          </a:xfrm>
          <a:prstGeom prst="rect">
            <a:avLst/>
          </a:prstGeom>
          <a:noFill/>
          <a:ln w="9525">
            <a:noFill/>
            <a:miter lim="800000"/>
            <a:headEnd/>
            <a:tailEnd/>
          </a:ln>
          <a:effectLst/>
        </p:spPr>
        <p:txBody>
          <a:bodyPr>
            <a:spAutoFit/>
          </a:bodyPr>
          <a:lstStyle/>
          <a:p>
            <a:pPr defTabSz="609600">
              <a:lnSpc>
                <a:spcPct val="87000"/>
              </a:lnSpc>
              <a:spcBef>
                <a:spcPct val="50000"/>
              </a:spcBef>
              <a:buClr>
                <a:srgbClr val="000000"/>
              </a:buClr>
              <a:buSzPct val="100000"/>
              <a:buFont typeface="Times New Roman" pitchFamily="18" charset="0"/>
              <a:buNone/>
            </a:pPr>
            <a:r>
              <a:rPr lang="en-US" sz="1600">
                <a:latin typeface="Times New Roman" pitchFamily="18" charset="0"/>
              </a:rPr>
              <a:t>We constructed three separate null models to statistically test the hypothesis that the extent of dynamic modularity in the human brain was unexpected in a random system: connectional, nodal, and temporal.</a:t>
            </a:r>
          </a:p>
        </p:txBody>
      </p:sp>
      <p:sp>
        <p:nvSpPr>
          <p:cNvPr id="88073" name="Rectangle 12"/>
          <p:cNvSpPr>
            <a:spLocks noChangeArrowheads="1"/>
          </p:cNvSpPr>
          <p:nvPr/>
        </p:nvSpPr>
        <p:spPr bwMode="auto">
          <a:xfrm>
            <a:off x="533400" y="2743200"/>
            <a:ext cx="3429000" cy="3270250"/>
          </a:xfrm>
          <a:prstGeom prst="rect">
            <a:avLst/>
          </a:prstGeom>
          <a:noFill/>
          <a:ln w="9525">
            <a:noFill/>
            <a:miter lim="800000"/>
            <a:headEnd/>
            <a:tailEnd/>
          </a:ln>
          <a:effectLst/>
        </p:spPr>
        <p:txBody>
          <a:bodyPr>
            <a:spAutoFit/>
          </a:bodyPr>
          <a:lstStyle/>
          <a:p>
            <a:pPr marL="342900" indent="-342900"/>
            <a:r>
              <a:rPr lang="en-US" sz="1600">
                <a:latin typeface="Times New Roman" pitchFamily="18" charset="0"/>
              </a:rPr>
              <a:t>1) The topological organization of cortical connectivity is highly structured</a:t>
            </a:r>
          </a:p>
          <a:p>
            <a:pPr marL="342900" indent="-342900">
              <a:buFontTx/>
              <a:buAutoNum type="arabicParenR"/>
            </a:pPr>
            <a:endParaRPr lang="en-US" sz="1600">
              <a:latin typeface="Times New Roman" pitchFamily="18" charset="0"/>
            </a:endParaRPr>
          </a:p>
          <a:p>
            <a:pPr marL="342900" indent="-342900">
              <a:buFontTx/>
              <a:buAutoNum type="arabicParenR"/>
            </a:pPr>
            <a:endParaRPr lang="en-US" sz="1600">
              <a:latin typeface="Times New Roman" pitchFamily="18" charset="0"/>
            </a:endParaRPr>
          </a:p>
          <a:p>
            <a:pPr marL="342900" indent="-342900"/>
            <a:r>
              <a:rPr lang="en-US" sz="1600">
                <a:latin typeface="Times New Roman" pitchFamily="18" charset="0"/>
              </a:rPr>
              <a:t>2) Diverse brain regions perform distinct non-interchangeable tasks throughout the experiment</a:t>
            </a:r>
          </a:p>
          <a:p>
            <a:pPr marL="342900" indent="-342900"/>
            <a:endParaRPr lang="en-US" sz="1600">
              <a:latin typeface="Times New Roman" pitchFamily="18" charset="0"/>
            </a:endParaRPr>
          </a:p>
          <a:p>
            <a:pPr marL="342900" indent="-342900"/>
            <a:endParaRPr lang="en-US" sz="1600">
              <a:latin typeface="Times New Roman" pitchFamily="18" charset="0"/>
            </a:endParaRPr>
          </a:p>
          <a:p>
            <a:pPr marL="342900" indent="-342900"/>
            <a:r>
              <a:rPr lang="en-US" sz="1600">
                <a:latin typeface="Times New Roman" pitchFamily="18" charset="0"/>
              </a:rPr>
              <a:t>3) The evolution of modular architecture in human brain function is cohesive in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7827" name="Rectangle 2"/>
          <p:cNvSpPr>
            <a:spLocks noGrp="1" noChangeArrowheads="1"/>
          </p:cNvSpPr>
          <p:nvPr>
            <p:ph type="title" idx="4294967295"/>
          </p:nvPr>
        </p:nvSpPr>
        <p:spPr/>
        <p:txBody>
          <a:bodyPr/>
          <a:lstStyle/>
          <a:p>
            <a:pPr eaLnBrk="1" hangingPunct="1"/>
            <a:r>
              <a:rPr lang="en-US" sz="3600" smtClean="0">
                <a:latin typeface="Times New Roman" pitchFamily="18" charset="0"/>
              </a:rPr>
              <a:t>Characterizing the Dynamics During Learning</a:t>
            </a:r>
          </a:p>
        </p:txBody>
      </p:sp>
      <p:sp>
        <p:nvSpPr>
          <p:cNvPr id="53" name="TextBox 52"/>
          <p:cNvSpPr txBox="1"/>
          <p:nvPr/>
        </p:nvSpPr>
        <p:spPr>
          <a:xfrm>
            <a:off x="1765300" y="3505200"/>
            <a:ext cx="6083300" cy="3140075"/>
          </a:xfrm>
          <a:prstGeom prst="rect">
            <a:avLst/>
          </a:prstGeom>
          <a:noFill/>
        </p:spPr>
        <p:txBody>
          <a:bodyPr>
            <a:spAutoFit/>
          </a:bodyPr>
          <a:lstStyle/>
          <a:p>
            <a:pPr>
              <a:defRPr/>
            </a:pPr>
            <a:r>
              <a:rPr lang="en-US" dirty="0">
                <a:latin typeface="Times New Roman" pitchFamily="18" charset="0"/>
                <a:cs typeface="Times New Roman" pitchFamily="18" charset="0"/>
              </a:rPr>
              <a:t>Network structure could change</a:t>
            </a:r>
          </a:p>
          <a:p>
            <a:pPr marL="742950" lvl="1" indent="-285750">
              <a:buFont typeface="Arial" pitchFamily="34" charset="0"/>
              <a:buChar char="•"/>
              <a:defRPr/>
            </a:pPr>
            <a:r>
              <a:rPr lang="en-US" dirty="0">
                <a:latin typeface="Times New Roman" pitchFamily="18" charset="0"/>
                <a:cs typeface="Times New Roman" pitchFamily="18" charset="0"/>
              </a:rPr>
              <a:t>Monotonically from one topological organization to another (e.g., regular -&gt; random)</a:t>
            </a:r>
          </a:p>
          <a:p>
            <a:pPr marL="742950" lvl="1" indent="-285750">
              <a:buFont typeface="Arial" pitchFamily="34" charset="0"/>
              <a:buChar char="•"/>
              <a:defRPr/>
            </a:pPr>
            <a:endParaRPr lang="en-US" dirty="0">
              <a:latin typeface="Times New Roman" pitchFamily="18" charset="0"/>
              <a:cs typeface="Times New Roman" pitchFamily="18" charset="0"/>
            </a:endParaRPr>
          </a:p>
          <a:p>
            <a:pPr marL="1200150" lvl="2" indent="-285750">
              <a:buFont typeface="Arial" pitchFamily="34" charset="0"/>
              <a:buChar char="•"/>
              <a:defRPr/>
            </a:pPr>
            <a:r>
              <a:rPr lang="en-US" dirty="0">
                <a:latin typeface="Times New Roman" pitchFamily="18" charset="0"/>
                <a:cs typeface="Times New Roman" pitchFamily="18" charset="0"/>
              </a:rPr>
              <a:t>Result: Gross metrics including the modularity, number of modules, size of modules, and </a:t>
            </a:r>
            <a:r>
              <a:rPr lang="en-US" dirty="0" err="1">
                <a:latin typeface="Times New Roman" pitchFamily="18" charset="0"/>
                <a:cs typeface="Times New Roman" pitchFamily="18" charset="0"/>
              </a:rPr>
              <a:t>stationarity</a:t>
            </a:r>
            <a:r>
              <a:rPr lang="en-US" dirty="0">
                <a:latin typeface="Times New Roman" pitchFamily="18" charset="0"/>
                <a:cs typeface="Times New Roman" pitchFamily="18" charset="0"/>
              </a:rPr>
              <a:t> did not change significantly over the three days of practice.</a:t>
            </a:r>
          </a:p>
          <a:p>
            <a:pPr lvl="1">
              <a:defRPr/>
            </a:pPr>
            <a:endParaRPr lang="en-US" dirty="0">
              <a:latin typeface="Times New Roman" pitchFamily="18" charset="0"/>
              <a:cs typeface="Times New Roman" pitchFamily="18" charset="0"/>
            </a:endParaRPr>
          </a:p>
          <a:p>
            <a:pPr marL="742950" lvl="1" indent="-285750">
              <a:buFont typeface="Arial" pitchFamily="34" charset="0"/>
              <a:buChar char="•"/>
              <a:defRPr/>
            </a:pPr>
            <a:r>
              <a:rPr lang="en-US" dirty="0">
                <a:latin typeface="Times New Roman" pitchFamily="18" charset="0"/>
                <a:cs typeface="Times New Roman" pitchFamily="18" charset="0"/>
              </a:rPr>
              <a:t>Retain the same topological structure but change nodal roles within that structure.</a:t>
            </a:r>
            <a:r>
              <a:rPr lang="en-US" dirty="0"/>
              <a:t>	</a:t>
            </a:r>
          </a:p>
        </p:txBody>
      </p:sp>
      <p:sp>
        <p:nvSpPr>
          <p:cNvPr id="2" name="Right Arrow 1"/>
          <p:cNvSpPr/>
          <p:nvPr/>
        </p:nvSpPr>
        <p:spPr>
          <a:xfrm>
            <a:off x="990600" y="38862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ight Arrow 170"/>
          <p:cNvSpPr/>
          <p:nvPr/>
        </p:nvSpPr>
        <p:spPr>
          <a:xfrm>
            <a:off x="990600" y="60198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67" name="TextBox 2"/>
          <p:cNvSpPr txBox="1">
            <a:spLocks noChangeArrowheads="1"/>
          </p:cNvSpPr>
          <p:nvPr/>
        </p:nvSpPr>
        <p:spPr bwMode="auto">
          <a:xfrm>
            <a:off x="1066800" y="3929063"/>
            <a:ext cx="838200" cy="261937"/>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Option 1</a:t>
            </a:r>
          </a:p>
        </p:txBody>
      </p:sp>
      <p:sp>
        <p:nvSpPr>
          <p:cNvPr id="77968" name="TextBox 176"/>
          <p:cNvSpPr txBox="1">
            <a:spLocks noChangeArrowheads="1"/>
          </p:cNvSpPr>
          <p:nvPr/>
        </p:nvSpPr>
        <p:spPr bwMode="auto">
          <a:xfrm>
            <a:off x="1066800" y="6062663"/>
            <a:ext cx="838200" cy="261937"/>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Option 2</a:t>
            </a:r>
          </a:p>
        </p:txBody>
      </p:sp>
      <p:cxnSp>
        <p:nvCxnSpPr>
          <p:cNvPr id="6" name="Straight Arrow Connector 5"/>
          <p:cNvCxnSpPr/>
          <p:nvPr/>
        </p:nvCxnSpPr>
        <p:spPr>
          <a:xfrm>
            <a:off x="3962400" y="3048000"/>
            <a:ext cx="4343400" cy="111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7970" name="TextBox 6"/>
          <p:cNvSpPr txBox="1">
            <a:spLocks noChangeArrowheads="1"/>
          </p:cNvSpPr>
          <p:nvPr/>
        </p:nvSpPr>
        <p:spPr bwMode="auto">
          <a:xfrm>
            <a:off x="5791200" y="3048000"/>
            <a:ext cx="1981200" cy="36988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time, t</a:t>
            </a:r>
          </a:p>
        </p:txBody>
      </p:sp>
      <p:cxnSp>
        <p:nvCxnSpPr>
          <p:cNvPr id="9" name="Straight Connector 8"/>
          <p:cNvCxnSpPr>
            <a:stCxn id="4" idx="6"/>
            <a:endCxn id="13" idx="2"/>
          </p:cNvCxnSpPr>
          <p:nvPr/>
        </p:nvCxnSpPr>
        <p:spPr>
          <a:xfrm>
            <a:off x="11430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2" idx="6"/>
          </p:cNvCxnSpPr>
          <p:nvPr/>
        </p:nvCxnSpPr>
        <p:spPr>
          <a:xfrm>
            <a:off x="11430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7" idx="2"/>
          </p:cNvCxnSpPr>
          <p:nvPr/>
        </p:nvCxnSpPr>
        <p:spPr>
          <a:xfrm>
            <a:off x="9906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0"/>
            <a:endCxn id="16" idx="3"/>
          </p:cNvCxnSpPr>
          <p:nvPr/>
        </p:nvCxnSpPr>
        <p:spPr>
          <a:xfrm flipV="1">
            <a:off x="13716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stCxn id="4" idx="5"/>
            <a:endCxn id="14" idx="0"/>
          </p:cNvCxnSpPr>
          <p:nvPr/>
        </p:nvCxnSpPr>
        <p:spPr>
          <a:xfrm>
            <a:off x="11207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p:cNvCxnSpPr>
            <a:stCxn id="22" idx="0"/>
            <a:endCxn id="18" idx="5"/>
          </p:cNvCxnSpPr>
          <p:nvPr/>
        </p:nvCxnSpPr>
        <p:spPr>
          <a:xfrm flipV="1">
            <a:off x="10668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p:cNvCxnSpPr>
            <a:stCxn id="4" idx="4"/>
            <a:endCxn id="17" idx="0"/>
          </p:cNvCxnSpPr>
          <p:nvPr/>
        </p:nvCxnSpPr>
        <p:spPr>
          <a:xfrm>
            <a:off x="10668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8"/>
          <p:cNvCxnSpPr>
            <a:endCxn id="25" idx="4"/>
          </p:cNvCxnSpPr>
          <p:nvPr/>
        </p:nvCxnSpPr>
        <p:spPr>
          <a:xfrm flipH="1" flipV="1">
            <a:off x="19812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3093"/>
          <p:cNvCxnSpPr>
            <a:stCxn id="201" idx="6"/>
            <a:endCxn id="202" idx="2"/>
          </p:cNvCxnSpPr>
          <p:nvPr/>
        </p:nvCxnSpPr>
        <p:spPr>
          <a:xfrm flipV="1">
            <a:off x="16764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5" idx="6"/>
            <a:endCxn id="57" idx="2"/>
          </p:cNvCxnSpPr>
          <p:nvPr/>
        </p:nvCxnSpPr>
        <p:spPr>
          <a:xfrm>
            <a:off x="75438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6" idx="6"/>
          </p:cNvCxnSpPr>
          <p:nvPr/>
        </p:nvCxnSpPr>
        <p:spPr>
          <a:xfrm>
            <a:off x="75438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1" idx="2"/>
          </p:cNvCxnSpPr>
          <p:nvPr/>
        </p:nvCxnSpPr>
        <p:spPr>
          <a:xfrm>
            <a:off x="73914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2" idx="0"/>
            <a:endCxn id="59" idx="3"/>
          </p:cNvCxnSpPr>
          <p:nvPr/>
        </p:nvCxnSpPr>
        <p:spPr>
          <a:xfrm flipV="1">
            <a:off x="7772400" y="1958975"/>
            <a:ext cx="250825" cy="479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5" idx="5"/>
            <a:endCxn id="60" idx="0"/>
          </p:cNvCxnSpPr>
          <p:nvPr/>
        </p:nvCxnSpPr>
        <p:spPr>
          <a:xfrm>
            <a:off x="7521575" y="1958975"/>
            <a:ext cx="5556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6" idx="0"/>
            <a:endCxn id="64" idx="3"/>
          </p:cNvCxnSpPr>
          <p:nvPr/>
        </p:nvCxnSpPr>
        <p:spPr>
          <a:xfrm flipV="1">
            <a:off x="7467600" y="2568575"/>
            <a:ext cx="5556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5" idx="4"/>
            <a:endCxn id="61" idx="0"/>
          </p:cNvCxnSpPr>
          <p:nvPr/>
        </p:nvCxnSpPr>
        <p:spPr>
          <a:xfrm>
            <a:off x="74676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69" idx="4"/>
          </p:cNvCxnSpPr>
          <p:nvPr/>
        </p:nvCxnSpPr>
        <p:spPr>
          <a:xfrm flipH="1" flipV="1">
            <a:off x="83820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5" idx="0"/>
            <a:endCxn id="67" idx="3"/>
          </p:cNvCxnSpPr>
          <p:nvPr/>
        </p:nvCxnSpPr>
        <p:spPr>
          <a:xfrm flipV="1">
            <a:off x="8077200" y="1958975"/>
            <a:ext cx="250825" cy="784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97" name="Straight Connector 3096"/>
          <p:cNvCxnSpPr>
            <a:stCxn id="20" idx="4"/>
            <a:endCxn id="26" idx="6"/>
          </p:cNvCxnSpPr>
          <p:nvPr/>
        </p:nvCxnSpPr>
        <p:spPr>
          <a:xfrm>
            <a:off x="16764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0" name="Straight Connector 3099"/>
          <p:cNvCxnSpPr>
            <a:stCxn id="15" idx="0"/>
            <a:endCxn id="24" idx="1"/>
          </p:cNvCxnSpPr>
          <p:nvPr/>
        </p:nvCxnSpPr>
        <p:spPr>
          <a:xfrm>
            <a:off x="16764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2" name="Straight Connector 3101"/>
          <p:cNvCxnSpPr>
            <a:stCxn id="16" idx="0"/>
            <a:endCxn id="23" idx="3"/>
          </p:cNvCxnSpPr>
          <p:nvPr/>
        </p:nvCxnSpPr>
        <p:spPr>
          <a:xfrm flipV="1">
            <a:off x="1676400"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812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7" idx="4"/>
            <a:endCxn id="22" idx="0"/>
          </p:cNvCxnSpPr>
          <p:nvPr/>
        </p:nvCxnSpPr>
        <p:spPr>
          <a:xfrm>
            <a:off x="10668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3716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68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66800" y="25146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66800" y="19050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1600" y="1958975"/>
            <a:ext cx="0"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4"/>
            <a:endCxn id="15" idx="0"/>
          </p:cNvCxnSpPr>
          <p:nvPr/>
        </p:nvCxnSpPr>
        <p:spPr>
          <a:xfrm flipV="1">
            <a:off x="1676400" y="18288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764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6764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8002" name="TextBox 48"/>
          <p:cNvSpPr txBox="1">
            <a:spLocks noChangeArrowheads="1"/>
          </p:cNvSpPr>
          <p:nvPr/>
        </p:nvSpPr>
        <p:spPr bwMode="auto">
          <a:xfrm>
            <a:off x="774700" y="3059113"/>
            <a:ext cx="2349500" cy="369887"/>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Single snapshot</a:t>
            </a:r>
          </a:p>
        </p:txBody>
      </p:sp>
      <p:cxnSp>
        <p:nvCxnSpPr>
          <p:cNvPr id="164" name="Straight Connector 163"/>
          <p:cNvCxnSpPr>
            <a:stCxn id="148" idx="6"/>
            <a:endCxn id="150" idx="2"/>
          </p:cNvCxnSpPr>
          <p:nvPr/>
        </p:nvCxnSpPr>
        <p:spPr>
          <a:xfrm>
            <a:off x="57912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9" idx="6"/>
          </p:cNvCxnSpPr>
          <p:nvPr/>
        </p:nvCxnSpPr>
        <p:spPr>
          <a:xfrm>
            <a:off x="57912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54" idx="2"/>
          </p:cNvCxnSpPr>
          <p:nvPr/>
        </p:nvCxnSpPr>
        <p:spPr>
          <a:xfrm>
            <a:off x="56388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5" idx="0"/>
            <a:endCxn id="153" idx="3"/>
          </p:cNvCxnSpPr>
          <p:nvPr/>
        </p:nvCxnSpPr>
        <p:spPr>
          <a:xfrm flipV="1">
            <a:off x="60198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48" idx="5"/>
            <a:endCxn id="151" idx="0"/>
          </p:cNvCxnSpPr>
          <p:nvPr/>
        </p:nvCxnSpPr>
        <p:spPr>
          <a:xfrm>
            <a:off x="57689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9" idx="0"/>
            <a:endCxn id="155" idx="5"/>
          </p:cNvCxnSpPr>
          <p:nvPr/>
        </p:nvCxnSpPr>
        <p:spPr>
          <a:xfrm flipV="1">
            <a:off x="57150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48" idx="4"/>
            <a:endCxn id="154" idx="0"/>
          </p:cNvCxnSpPr>
          <p:nvPr/>
        </p:nvCxnSpPr>
        <p:spPr>
          <a:xfrm>
            <a:off x="57150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58" idx="0"/>
            <a:endCxn id="162" idx="0"/>
          </p:cNvCxnSpPr>
          <p:nvPr/>
        </p:nvCxnSpPr>
        <p:spPr>
          <a:xfrm flipV="1">
            <a:off x="63246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57" idx="4"/>
            <a:endCxn id="163" idx="6"/>
          </p:cNvCxnSpPr>
          <p:nvPr/>
        </p:nvCxnSpPr>
        <p:spPr>
          <a:xfrm>
            <a:off x="63246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52" idx="0"/>
            <a:endCxn id="161" idx="1"/>
          </p:cNvCxnSpPr>
          <p:nvPr/>
        </p:nvCxnSpPr>
        <p:spPr>
          <a:xfrm>
            <a:off x="63246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51" idx="6"/>
            <a:endCxn id="160" idx="3"/>
          </p:cNvCxnSpPr>
          <p:nvPr/>
        </p:nvCxnSpPr>
        <p:spPr>
          <a:xfrm flipV="1">
            <a:off x="6096000" y="1958975"/>
            <a:ext cx="479425"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6294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60198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7150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3246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1" idx="6"/>
            <a:endCxn id="152" idx="2"/>
          </p:cNvCxnSpPr>
          <p:nvPr/>
        </p:nvCxnSpPr>
        <p:spPr>
          <a:xfrm flipV="1">
            <a:off x="6096000" y="1905000"/>
            <a:ext cx="1524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990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1295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a:xfrm>
            <a:off x="160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Oval 22"/>
          <p:cNvSpPr/>
          <p:nvPr/>
        </p:nvSpPr>
        <p:spPr>
          <a:xfrm>
            <a:off x="1905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990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1295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a:xfrm>
            <a:off x="1600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a:xfrm>
            <a:off x="990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a:xfrm>
            <a:off x="1295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a:xfrm>
            <a:off x="1295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a:xfrm>
            <a:off x="1600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Oval 20"/>
          <p:cNvSpPr/>
          <p:nvPr/>
        </p:nvSpPr>
        <p:spPr>
          <a:xfrm>
            <a:off x="1600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Oval 21"/>
          <p:cNvSpPr/>
          <p:nvPr/>
        </p:nvSpPr>
        <p:spPr>
          <a:xfrm>
            <a:off x="990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Oval 23"/>
          <p:cNvSpPr/>
          <p:nvPr/>
        </p:nvSpPr>
        <p:spPr>
          <a:xfrm>
            <a:off x="1905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Oval 24"/>
          <p:cNvSpPr/>
          <p:nvPr/>
        </p:nvSpPr>
        <p:spPr>
          <a:xfrm>
            <a:off x="1905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Oval 25"/>
          <p:cNvSpPr/>
          <p:nvPr/>
        </p:nvSpPr>
        <p:spPr>
          <a:xfrm>
            <a:off x="1905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 name="Straight Connector 170"/>
          <p:cNvCxnSpPr>
            <a:stCxn id="201" idx="6"/>
            <a:endCxn id="202" idx="2"/>
          </p:cNvCxnSpPr>
          <p:nvPr/>
        </p:nvCxnSpPr>
        <p:spPr>
          <a:xfrm>
            <a:off x="39624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205" idx="6"/>
          </p:cNvCxnSpPr>
          <p:nvPr/>
        </p:nvCxnSpPr>
        <p:spPr>
          <a:xfrm>
            <a:off x="39624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208" idx="2"/>
          </p:cNvCxnSpPr>
          <p:nvPr/>
        </p:nvCxnSpPr>
        <p:spPr>
          <a:xfrm>
            <a:off x="38100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209" idx="0"/>
            <a:endCxn id="207" idx="3"/>
          </p:cNvCxnSpPr>
          <p:nvPr/>
        </p:nvCxnSpPr>
        <p:spPr>
          <a:xfrm flipV="1">
            <a:off x="41910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201" idx="5"/>
            <a:endCxn id="206" idx="0"/>
          </p:cNvCxnSpPr>
          <p:nvPr/>
        </p:nvCxnSpPr>
        <p:spPr>
          <a:xfrm>
            <a:off x="39401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213" idx="0"/>
            <a:endCxn id="209" idx="5"/>
          </p:cNvCxnSpPr>
          <p:nvPr/>
        </p:nvCxnSpPr>
        <p:spPr>
          <a:xfrm flipV="1">
            <a:off x="38862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201" idx="4"/>
            <a:endCxn id="208" idx="0"/>
          </p:cNvCxnSpPr>
          <p:nvPr/>
        </p:nvCxnSpPr>
        <p:spPr>
          <a:xfrm>
            <a:off x="38862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endCxn id="215" idx="4"/>
          </p:cNvCxnSpPr>
          <p:nvPr/>
        </p:nvCxnSpPr>
        <p:spPr>
          <a:xfrm flipH="1" flipV="1">
            <a:off x="48006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3093"/>
          <p:cNvCxnSpPr>
            <a:stCxn id="212" idx="0"/>
            <a:endCxn id="215" idx="0"/>
          </p:cNvCxnSpPr>
          <p:nvPr/>
        </p:nvCxnSpPr>
        <p:spPr>
          <a:xfrm flipV="1">
            <a:off x="44958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11" idx="4"/>
            <a:endCxn id="216" idx="6"/>
          </p:cNvCxnSpPr>
          <p:nvPr/>
        </p:nvCxnSpPr>
        <p:spPr>
          <a:xfrm>
            <a:off x="44958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203" idx="0"/>
            <a:endCxn id="214" idx="1"/>
          </p:cNvCxnSpPr>
          <p:nvPr/>
        </p:nvCxnSpPr>
        <p:spPr>
          <a:xfrm>
            <a:off x="44958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207" idx="0"/>
            <a:endCxn id="204" idx="3"/>
          </p:cNvCxnSpPr>
          <p:nvPr/>
        </p:nvCxnSpPr>
        <p:spPr>
          <a:xfrm flipV="1">
            <a:off x="4495800"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006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08" idx="4"/>
            <a:endCxn id="213" idx="0"/>
          </p:cNvCxnSpPr>
          <p:nvPr/>
        </p:nvCxnSpPr>
        <p:spPr>
          <a:xfrm>
            <a:off x="38862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41910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38862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86200" y="25146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3886200" y="19050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191000" y="1958975"/>
            <a:ext cx="0"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207" idx="4"/>
            <a:endCxn id="203" idx="0"/>
          </p:cNvCxnSpPr>
          <p:nvPr/>
        </p:nvCxnSpPr>
        <p:spPr>
          <a:xfrm flipV="1">
            <a:off x="4495800" y="18288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4958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4958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3810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2" name="Oval 201"/>
          <p:cNvSpPr/>
          <p:nvPr/>
        </p:nvSpPr>
        <p:spPr>
          <a:xfrm>
            <a:off x="4114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3" name="Oval 202"/>
          <p:cNvSpPr/>
          <p:nvPr/>
        </p:nvSpPr>
        <p:spPr>
          <a:xfrm>
            <a:off x="4419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Oval 203"/>
          <p:cNvSpPr/>
          <p:nvPr/>
        </p:nvSpPr>
        <p:spPr>
          <a:xfrm>
            <a:off x="4724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Oval 204"/>
          <p:cNvSpPr/>
          <p:nvPr/>
        </p:nvSpPr>
        <p:spPr>
          <a:xfrm>
            <a:off x="3810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Oval 205"/>
          <p:cNvSpPr/>
          <p:nvPr/>
        </p:nvSpPr>
        <p:spPr>
          <a:xfrm>
            <a:off x="4114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Oval 206"/>
          <p:cNvSpPr/>
          <p:nvPr/>
        </p:nvSpPr>
        <p:spPr>
          <a:xfrm>
            <a:off x="4419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Oval 207"/>
          <p:cNvSpPr/>
          <p:nvPr/>
        </p:nvSpPr>
        <p:spPr>
          <a:xfrm>
            <a:off x="3810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Oval 208"/>
          <p:cNvSpPr/>
          <p:nvPr/>
        </p:nvSpPr>
        <p:spPr>
          <a:xfrm>
            <a:off x="4114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0" name="Oval 209"/>
          <p:cNvSpPr/>
          <p:nvPr/>
        </p:nvSpPr>
        <p:spPr>
          <a:xfrm>
            <a:off x="4114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1" name="Oval 210"/>
          <p:cNvSpPr/>
          <p:nvPr/>
        </p:nvSpPr>
        <p:spPr>
          <a:xfrm>
            <a:off x="4419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2" name="Oval 211"/>
          <p:cNvSpPr/>
          <p:nvPr/>
        </p:nvSpPr>
        <p:spPr>
          <a:xfrm>
            <a:off x="4419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3" name="Oval 212"/>
          <p:cNvSpPr/>
          <p:nvPr/>
        </p:nvSpPr>
        <p:spPr>
          <a:xfrm>
            <a:off x="3810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4" name="Oval 213"/>
          <p:cNvSpPr/>
          <p:nvPr/>
        </p:nvSpPr>
        <p:spPr>
          <a:xfrm>
            <a:off x="4724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 name="Oval 214"/>
          <p:cNvSpPr/>
          <p:nvPr/>
        </p:nvSpPr>
        <p:spPr>
          <a:xfrm>
            <a:off x="4724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a:xfrm>
            <a:off x="4724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Oval 147"/>
          <p:cNvSpPr/>
          <p:nvPr/>
        </p:nvSpPr>
        <p:spPr>
          <a:xfrm>
            <a:off x="5638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Oval 148"/>
          <p:cNvSpPr/>
          <p:nvPr/>
        </p:nvSpPr>
        <p:spPr>
          <a:xfrm>
            <a:off x="5638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Oval 149"/>
          <p:cNvSpPr/>
          <p:nvPr/>
        </p:nvSpPr>
        <p:spPr>
          <a:xfrm>
            <a:off x="5943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Oval 150"/>
          <p:cNvSpPr/>
          <p:nvPr/>
        </p:nvSpPr>
        <p:spPr>
          <a:xfrm>
            <a:off x="5943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2" name="Oval 151"/>
          <p:cNvSpPr/>
          <p:nvPr/>
        </p:nvSpPr>
        <p:spPr>
          <a:xfrm>
            <a:off x="6248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 name="Oval 152"/>
          <p:cNvSpPr/>
          <p:nvPr/>
        </p:nvSpPr>
        <p:spPr>
          <a:xfrm>
            <a:off x="6248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4" name="Oval 153"/>
          <p:cNvSpPr/>
          <p:nvPr/>
        </p:nvSpPr>
        <p:spPr>
          <a:xfrm>
            <a:off x="5638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5" name="Oval 154"/>
          <p:cNvSpPr/>
          <p:nvPr/>
        </p:nvSpPr>
        <p:spPr>
          <a:xfrm>
            <a:off x="5943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Oval 155"/>
          <p:cNvSpPr/>
          <p:nvPr/>
        </p:nvSpPr>
        <p:spPr>
          <a:xfrm>
            <a:off x="5943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Oval 156"/>
          <p:cNvSpPr/>
          <p:nvPr/>
        </p:nvSpPr>
        <p:spPr>
          <a:xfrm>
            <a:off x="6248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Oval 157"/>
          <p:cNvSpPr/>
          <p:nvPr/>
        </p:nvSpPr>
        <p:spPr>
          <a:xfrm>
            <a:off x="6248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Oval 158"/>
          <p:cNvSpPr/>
          <p:nvPr/>
        </p:nvSpPr>
        <p:spPr>
          <a:xfrm>
            <a:off x="5638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Oval 159"/>
          <p:cNvSpPr/>
          <p:nvPr/>
        </p:nvSpPr>
        <p:spPr>
          <a:xfrm>
            <a:off x="6553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Oval 160"/>
          <p:cNvSpPr/>
          <p:nvPr/>
        </p:nvSpPr>
        <p:spPr>
          <a:xfrm>
            <a:off x="6553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Oval 161"/>
          <p:cNvSpPr/>
          <p:nvPr/>
        </p:nvSpPr>
        <p:spPr>
          <a:xfrm>
            <a:off x="6553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Oval 162"/>
          <p:cNvSpPr/>
          <p:nvPr/>
        </p:nvSpPr>
        <p:spPr>
          <a:xfrm>
            <a:off x="6553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Oval 54"/>
          <p:cNvSpPr/>
          <p:nvPr/>
        </p:nvSpPr>
        <p:spPr>
          <a:xfrm>
            <a:off x="7391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Oval 55"/>
          <p:cNvSpPr/>
          <p:nvPr/>
        </p:nvSpPr>
        <p:spPr>
          <a:xfrm>
            <a:off x="7391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Oval 56"/>
          <p:cNvSpPr/>
          <p:nvPr/>
        </p:nvSpPr>
        <p:spPr>
          <a:xfrm>
            <a:off x="7696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Oval 57"/>
          <p:cNvSpPr/>
          <p:nvPr/>
        </p:nvSpPr>
        <p:spPr>
          <a:xfrm>
            <a:off x="7696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9" name="Oval 58"/>
          <p:cNvSpPr/>
          <p:nvPr/>
        </p:nvSpPr>
        <p:spPr>
          <a:xfrm>
            <a:off x="8001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 name="Oval 59"/>
          <p:cNvSpPr/>
          <p:nvPr/>
        </p:nvSpPr>
        <p:spPr>
          <a:xfrm>
            <a:off x="8001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1" name="Oval 60"/>
          <p:cNvSpPr/>
          <p:nvPr/>
        </p:nvSpPr>
        <p:spPr>
          <a:xfrm>
            <a:off x="7391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 name="Oval 61"/>
          <p:cNvSpPr/>
          <p:nvPr/>
        </p:nvSpPr>
        <p:spPr>
          <a:xfrm>
            <a:off x="7696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3" name="Oval 62"/>
          <p:cNvSpPr/>
          <p:nvPr/>
        </p:nvSpPr>
        <p:spPr>
          <a:xfrm>
            <a:off x="7696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4" name="Oval 63"/>
          <p:cNvSpPr/>
          <p:nvPr/>
        </p:nvSpPr>
        <p:spPr>
          <a:xfrm>
            <a:off x="8001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5" name="Oval 64"/>
          <p:cNvSpPr/>
          <p:nvPr/>
        </p:nvSpPr>
        <p:spPr>
          <a:xfrm>
            <a:off x="8001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 name="Oval 65"/>
          <p:cNvSpPr/>
          <p:nvPr/>
        </p:nvSpPr>
        <p:spPr>
          <a:xfrm>
            <a:off x="7391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7" name="Oval 66"/>
          <p:cNvSpPr/>
          <p:nvPr/>
        </p:nvSpPr>
        <p:spPr>
          <a:xfrm>
            <a:off x="8305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8" name="Oval 67"/>
          <p:cNvSpPr/>
          <p:nvPr/>
        </p:nvSpPr>
        <p:spPr>
          <a:xfrm>
            <a:off x="8305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9" name="Oval 68"/>
          <p:cNvSpPr/>
          <p:nvPr/>
        </p:nvSpPr>
        <p:spPr>
          <a:xfrm>
            <a:off x="8305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Oval 69"/>
          <p:cNvSpPr/>
          <p:nvPr/>
        </p:nvSpPr>
        <p:spPr>
          <a:xfrm>
            <a:off x="8305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3"/>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79875" name="Rectangle 4"/>
          <p:cNvSpPr>
            <a:spLocks noGrp="1" noChangeArrowheads="1"/>
          </p:cNvSpPr>
          <p:nvPr>
            <p:ph type="title" idx="4294967295"/>
          </p:nvPr>
        </p:nvSpPr>
        <p:spPr/>
        <p:txBody>
          <a:bodyPr/>
          <a:lstStyle/>
          <a:p>
            <a:pPr eaLnBrk="1" hangingPunct="1"/>
            <a:r>
              <a:rPr lang="en-US" sz="3600" smtClean="0">
                <a:latin typeface="Times New Roman" pitchFamily="18" charset="0"/>
              </a:rPr>
              <a:t>Flexibility of Module Composition</a:t>
            </a:r>
          </a:p>
        </p:txBody>
      </p:sp>
      <p:pic>
        <p:nvPicPr>
          <p:cNvPr id="79876" name="Picture 5"/>
          <p:cNvPicPr>
            <a:picLocks noChangeAspect="1" noChangeArrowheads="1"/>
          </p:cNvPicPr>
          <p:nvPr/>
        </p:nvPicPr>
        <p:blipFill>
          <a:blip r:embed="rId2"/>
          <a:srcRect t="54271" b="2010"/>
          <a:stretch>
            <a:fillRect/>
          </a:stretch>
        </p:blipFill>
        <p:spPr bwMode="auto">
          <a:xfrm>
            <a:off x="4800600" y="2819400"/>
            <a:ext cx="3108325" cy="2209800"/>
          </a:xfrm>
          <a:prstGeom prst="rect">
            <a:avLst/>
          </a:prstGeom>
          <a:noFill/>
          <a:ln w="9525">
            <a:noFill/>
            <a:miter lim="800000"/>
            <a:headEnd/>
            <a:tailEnd/>
          </a:ln>
          <a:effectLst/>
        </p:spPr>
      </p:pic>
      <p:grpSp>
        <p:nvGrpSpPr>
          <p:cNvPr id="79877" name="Group 10"/>
          <p:cNvGrpSpPr>
            <a:grpSpLocks/>
          </p:cNvGrpSpPr>
          <p:nvPr/>
        </p:nvGrpSpPr>
        <p:grpSpPr bwMode="auto">
          <a:xfrm>
            <a:off x="762000" y="2590800"/>
            <a:ext cx="3276600" cy="2743200"/>
            <a:chOff x="336" y="1536"/>
            <a:chExt cx="2064" cy="1728"/>
          </a:xfrm>
        </p:grpSpPr>
        <p:pic>
          <p:nvPicPr>
            <p:cNvPr id="79878" name="Picture 6"/>
            <p:cNvPicPr>
              <a:picLocks noChangeAspect="1" noChangeArrowheads="1"/>
            </p:cNvPicPr>
            <p:nvPr/>
          </p:nvPicPr>
          <p:blipFill>
            <a:blip r:embed="rId2"/>
            <a:srcRect b="50252"/>
            <a:stretch>
              <a:fillRect/>
            </a:stretch>
          </p:blipFill>
          <p:spPr bwMode="auto">
            <a:xfrm>
              <a:off x="384" y="1536"/>
              <a:ext cx="1958" cy="1584"/>
            </a:xfrm>
            <a:prstGeom prst="rect">
              <a:avLst/>
            </a:prstGeom>
            <a:noFill/>
            <a:ln w="9525">
              <a:noFill/>
              <a:miter lim="800000"/>
              <a:headEnd/>
              <a:tailEnd/>
            </a:ln>
            <a:effectLst/>
          </p:spPr>
        </p:pic>
        <p:sp>
          <p:nvSpPr>
            <p:cNvPr id="79879" name="Rectangle 7"/>
            <p:cNvSpPr>
              <a:spLocks noChangeArrowheads="1"/>
            </p:cNvSpPr>
            <p:nvPr/>
          </p:nvSpPr>
          <p:spPr bwMode="auto">
            <a:xfrm>
              <a:off x="336" y="3072"/>
              <a:ext cx="288" cy="19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9880" name="Rectangle 8"/>
            <p:cNvSpPr>
              <a:spLocks noChangeArrowheads="1"/>
            </p:cNvSpPr>
            <p:nvPr/>
          </p:nvSpPr>
          <p:spPr bwMode="auto">
            <a:xfrm>
              <a:off x="384" y="1584"/>
              <a:ext cx="240" cy="144"/>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9881" name="Rectangle 9"/>
            <p:cNvSpPr>
              <a:spLocks noChangeArrowheads="1"/>
            </p:cNvSpPr>
            <p:nvPr/>
          </p:nvSpPr>
          <p:spPr bwMode="auto">
            <a:xfrm>
              <a:off x="2304" y="1584"/>
              <a:ext cx="96" cy="9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79882" name="Text Box 11"/>
          <p:cNvSpPr txBox="1">
            <a:spLocks noChangeArrowheads="1"/>
          </p:cNvSpPr>
          <p:nvPr/>
        </p:nvSpPr>
        <p:spPr bwMode="auto">
          <a:xfrm>
            <a:off x="304800" y="1752600"/>
            <a:ext cx="8458200" cy="581025"/>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Now that we know there is significant structure here, we can ask how it relates to learning over the three scanning sessions.</a:t>
            </a:r>
          </a:p>
        </p:txBody>
      </p:sp>
      <p:sp>
        <p:nvSpPr>
          <p:cNvPr id="79883" name="Text Box 12"/>
          <p:cNvSpPr txBox="1">
            <a:spLocks noChangeArrowheads="1"/>
          </p:cNvSpPr>
          <p:nvPr/>
        </p:nvSpPr>
        <p:spPr bwMode="auto">
          <a:xfrm>
            <a:off x="304800" y="5410200"/>
            <a:ext cx="8458200" cy="336550"/>
          </a:xfrm>
          <a:prstGeom prst="rect">
            <a:avLst/>
          </a:prstGeom>
          <a:noFill/>
          <a:ln w="9525">
            <a:noFill/>
            <a:miter lim="800000"/>
            <a:headEnd/>
            <a:tailEnd/>
          </a:ln>
          <a:effectLst/>
        </p:spPr>
        <p:txBody>
          <a:bodyPr>
            <a:spAutoFit/>
          </a:bodyPr>
          <a:lstStyle/>
          <a:p>
            <a:pPr algn="ctr">
              <a:spcBef>
                <a:spcPct val="50000"/>
              </a:spcBef>
            </a:pPr>
            <a:r>
              <a:rPr lang="en-US" sz="1600">
                <a:latin typeface="Times New Roman" pitchFamily="18" charset="0"/>
              </a:rPr>
              <a:t>During learning, flexibility first increases and then decreases.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2"/>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80899" name="Rectangle 4"/>
          <p:cNvSpPr>
            <a:spLocks noGrp="1" noChangeArrowheads="1"/>
          </p:cNvSpPr>
          <p:nvPr>
            <p:ph type="title" idx="4294967295"/>
          </p:nvPr>
        </p:nvSpPr>
        <p:spPr/>
        <p:txBody>
          <a:bodyPr/>
          <a:lstStyle/>
          <a:p>
            <a:pPr eaLnBrk="1" hangingPunct="1"/>
            <a:r>
              <a:rPr lang="en-US" sz="3600" smtClean="0">
                <a:latin typeface="Times New Roman" pitchFamily="18" charset="0"/>
              </a:rPr>
              <a:t>Flexibility and Learning</a:t>
            </a:r>
          </a:p>
        </p:txBody>
      </p:sp>
      <p:pic>
        <p:nvPicPr>
          <p:cNvPr id="80900" name="Picture 6"/>
          <p:cNvPicPr>
            <a:picLocks noChangeAspect="1" noChangeArrowheads="1"/>
          </p:cNvPicPr>
          <p:nvPr/>
        </p:nvPicPr>
        <p:blipFill>
          <a:blip r:embed="rId3"/>
          <a:srcRect l="6334" t="54169" b="690"/>
          <a:stretch>
            <a:fillRect/>
          </a:stretch>
        </p:blipFill>
        <p:spPr bwMode="auto">
          <a:xfrm>
            <a:off x="4918075" y="2743200"/>
            <a:ext cx="2868613" cy="2286000"/>
          </a:xfrm>
          <a:prstGeom prst="rect">
            <a:avLst/>
          </a:prstGeom>
          <a:noFill/>
          <a:ln w="9525">
            <a:noFill/>
            <a:miter lim="800000"/>
            <a:headEnd/>
            <a:tailEnd/>
          </a:ln>
          <a:effectLst/>
        </p:spPr>
      </p:pic>
      <p:grpSp>
        <p:nvGrpSpPr>
          <p:cNvPr id="80901" name="Group 9"/>
          <p:cNvGrpSpPr>
            <a:grpSpLocks/>
          </p:cNvGrpSpPr>
          <p:nvPr/>
        </p:nvGrpSpPr>
        <p:grpSpPr bwMode="auto">
          <a:xfrm>
            <a:off x="1066800" y="2438400"/>
            <a:ext cx="3290888" cy="2895600"/>
            <a:chOff x="672" y="1296"/>
            <a:chExt cx="2073" cy="1824"/>
          </a:xfrm>
        </p:grpSpPr>
        <p:pic>
          <p:nvPicPr>
            <p:cNvPr id="80902" name="Picture 5"/>
            <p:cNvPicPr>
              <a:picLocks noChangeAspect="1" noChangeArrowheads="1"/>
            </p:cNvPicPr>
            <p:nvPr/>
          </p:nvPicPr>
          <p:blipFill>
            <a:blip r:embed="rId3"/>
            <a:srcRect l="7465" t="1505" b="48840"/>
            <a:stretch>
              <a:fillRect/>
            </a:stretch>
          </p:blipFill>
          <p:spPr bwMode="auto">
            <a:xfrm>
              <a:off x="960" y="1392"/>
              <a:ext cx="1785" cy="1584"/>
            </a:xfrm>
            <a:prstGeom prst="rect">
              <a:avLst/>
            </a:prstGeom>
            <a:noFill/>
            <a:ln w="9525">
              <a:noFill/>
              <a:miter lim="800000"/>
              <a:headEnd/>
              <a:tailEnd/>
            </a:ln>
            <a:effectLst/>
          </p:spPr>
        </p:pic>
        <p:sp>
          <p:nvSpPr>
            <p:cNvPr id="80903" name="Rectangle 7"/>
            <p:cNvSpPr>
              <a:spLocks noChangeArrowheads="1"/>
            </p:cNvSpPr>
            <p:nvPr/>
          </p:nvSpPr>
          <p:spPr bwMode="auto">
            <a:xfrm>
              <a:off x="672" y="2832"/>
              <a:ext cx="384" cy="288"/>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80904" name="Rectangle 8"/>
            <p:cNvSpPr>
              <a:spLocks noChangeArrowheads="1"/>
            </p:cNvSpPr>
            <p:nvPr/>
          </p:nvSpPr>
          <p:spPr bwMode="auto">
            <a:xfrm>
              <a:off x="720" y="1296"/>
              <a:ext cx="240" cy="288"/>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80905" name="Text Box 10"/>
          <p:cNvSpPr txBox="1">
            <a:spLocks noChangeArrowheads="1"/>
          </p:cNvSpPr>
          <p:nvPr/>
        </p:nvSpPr>
        <p:spPr bwMode="auto">
          <a:xfrm>
            <a:off x="533400" y="1676400"/>
            <a:ext cx="8153400" cy="82550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The flexibility in the early stages of learning was unrelated to the extent of learning in the same experimental session, as measured by the swiftness of the motor response (p&gt;0.13 by permutation testing).</a:t>
            </a:r>
          </a:p>
        </p:txBody>
      </p:sp>
      <p:sp>
        <p:nvSpPr>
          <p:cNvPr id="80906" name="Text Box 11"/>
          <p:cNvSpPr txBox="1">
            <a:spLocks noChangeArrowheads="1"/>
          </p:cNvSpPr>
          <p:nvPr/>
        </p:nvSpPr>
        <p:spPr bwMode="auto">
          <a:xfrm>
            <a:off x="533400" y="5254625"/>
            <a:ext cx="8153400" cy="1069975"/>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However, the flexibility exhibited by the brain’s functional architecture in one session could be used as a predictor of the degree of learning in the following experimental session: p=0.001 for predicting Session 2 learning from Session 1 flexibility, and p=0.009 for predicting Session 3 learning from Session 2 flexibility.</a:t>
            </a:r>
          </a:p>
        </p:txBody>
      </p:sp>
      <p:sp>
        <p:nvSpPr>
          <p:cNvPr id="80907" name="TextBox 2"/>
          <p:cNvSpPr txBox="1">
            <a:spLocks noChangeArrowheads="1"/>
          </p:cNvSpPr>
          <p:nvPr/>
        </p:nvSpPr>
        <p:spPr bwMode="auto">
          <a:xfrm rot="-5400000">
            <a:off x="839788" y="3503612"/>
            <a:ext cx="914400" cy="30797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Learning</a:t>
            </a:r>
          </a:p>
        </p:txBody>
      </p:sp>
      <p:sp>
        <p:nvSpPr>
          <p:cNvPr id="80908" name="TextBox 14"/>
          <p:cNvSpPr txBox="1">
            <a:spLocks noChangeArrowheads="1"/>
          </p:cNvSpPr>
          <p:nvPr/>
        </p:nvSpPr>
        <p:spPr bwMode="auto">
          <a:xfrm rot="-5400000">
            <a:off x="4275138" y="3517900"/>
            <a:ext cx="914400" cy="30797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Learning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82947" name="Rectangle 4"/>
          <p:cNvSpPr>
            <a:spLocks noGrp="1" noChangeArrowheads="1"/>
          </p:cNvSpPr>
          <p:nvPr>
            <p:ph type="title" idx="4294967295"/>
          </p:nvPr>
        </p:nvSpPr>
        <p:spPr/>
        <p:txBody>
          <a:bodyPr/>
          <a:lstStyle/>
          <a:p>
            <a:pPr eaLnBrk="1" hangingPunct="1"/>
            <a:r>
              <a:rPr lang="en-US" sz="3600" smtClean="0">
                <a:latin typeface="Times New Roman" pitchFamily="18" charset="0"/>
              </a:rPr>
              <a:t>Flexibility and Learning: Anatomy</a:t>
            </a:r>
          </a:p>
        </p:txBody>
      </p:sp>
      <p:sp>
        <p:nvSpPr>
          <p:cNvPr id="82948" name="Text Box 8"/>
          <p:cNvSpPr txBox="1">
            <a:spLocks noChangeArrowheads="1"/>
          </p:cNvSpPr>
          <p:nvPr/>
        </p:nvSpPr>
        <p:spPr bwMode="auto">
          <a:xfrm>
            <a:off x="533400" y="2057400"/>
            <a:ext cx="82296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We can next ask which brain regions are driving this relationship?</a:t>
            </a:r>
          </a:p>
        </p:txBody>
      </p:sp>
      <p:sp>
        <p:nvSpPr>
          <p:cNvPr id="82949" name="Text Box 9"/>
          <p:cNvSpPr txBox="1">
            <a:spLocks noChangeArrowheads="1"/>
          </p:cNvSpPr>
          <p:nvPr/>
        </p:nvSpPr>
        <p:spPr bwMode="auto">
          <a:xfrm>
            <a:off x="609600" y="5073650"/>
            <a:ext cx="8001000" cy="6413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Regions whose flexibility is significantly (p&lt;.05 uncorrected) predictive of learning in the following session are distributed throughout the cortex.</a:t>
            </a:r>
          </a:p>
        </p:txBody>
      </p:sp>
      <p:pic>
        <p:nvPicPr>
          <p:cNvPr id="82950" name="Picture 10"/>
          <p:cNvPicPr>
            <a:picLocks noChangeAspect="1" noChangeArrowheads="1"/>
          </p:cNvPicPr>
          <p:nvPr/>
        </p:nvPicPr>
        <p:blipFill>
          <a:blip r:embed="rId2"/>
          <a:srcRect/>
          <a:stretch>
            <a:fillRect/>
          </a:stretch>
        </p:blipFill>
        <p:spPr bwMode="auto">
          <a:xfrm>
            <a:off x="1952625" y="2495550"/>
            <a:ext cx="2543175" cy="2457450"/>
          </a:xfrm>
          <a:prstGeom prst="rect">
            <a:avLst/>
          </a:prstGeom>
          <a:noFill/>
          <a:ln w="9525">
            <a:noFill/>
            <a:miter lim="800000"/>
            <a:headEnd/>
            <a:tailEnd/>
          </a:ln>
          <a:effectLst/>
        </p:spPr>
      </p:pic>
      <p:pic>
        <p:nvPicPr>
          <p:cNvPr id="82951" name="Picture 11"/>
          <p:cNvPicPr>
            <a:picLocks noChangeAspect="1" noChangeArrowheads="1"/>
          </p:cNvPicPr>
          <p:nvPr/>
        </p:nvPicPr>
        <p:blipFill>
          <a:blip r:embed="rId3"/>
          <a:srcRect/>
          <a:stretch>
            <a:fillRect/>
          </a:stretch>
        </p:blipFill>
        <p:spPr bwMode="auto">
          <a:xfrm>
            <a:off x="4886325" y="2438400"/>
            <a:ext cx="2581275"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28674" name="Rectangle 2"/>
          <p:cNvSpPr>
            <a:spLocks noGrp="1" noChangeArrowheads="1"/>
          </p:cNvSpPr>
          <p:nvPr>
            <p:ph type="title"/>
          </p:nvPr>
        </p:nvSpPr>
        <p:spPr/>
        <p:txBody>
          <a:bodyPr/>
          <a:lstStyle/>
          <a:p>
            <a:pPr eaLnBrk="1" hangingPunct="1"/>
            <a:r>
              <a:rPr lang="en-US" sz="3600" smtClean="0">
                <a:latin typeface="Times New Roman" pitchFamily="18" charset="0"/>
              </a:rPr>
              <a:t>Dynamics of Adaptive Systems</a:t>
            </a:r>
          </a:p>
        </p:txBody>
      </p:sp>
      <p:cxnSp>
        <p:nvCxnSpPr>
          <p:cNvPr id="6" name="Straight Arrow Connector 5"/>
          <p:cNvCxnSpPr/>
          <p:nvPr/>
        </p:nvCxnSpPr>
        <p:spPr>
          <a:xfrm>
            <a:off x="3962400" y="3048000"/>
            <a:ext cx="4343400" cy="111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677" name="TextBox 6"/>
          <p:cNvSpPr txBox="1">
            <a:spLocks noChangeArrowheads="1"/>
          </p:cNvSpPr>
          <p:nvPr/>
        </p:nvSpPr>
        <p:spPr bwMode="auto">
          <a:xfrm>
            <a:off x="5791200" y="3048000"/>
            <a:ext cx="1981200" cy="36988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time, t</a:t>
            </a:r>
          </a:p>
        </p:txBody>
      </p:sp>
      <p:cxnSp>
        <p:nvCxnSpPr>
          <p:cNvPr id="9" name="Straight Connector 8"/>
          <p:cNvCxnSpPr>
            <a:stCxn id="4" idx="6"/>
            <a:endCxn id="13" idx="2"/>
          </p:cNvCxnSpPr>
          <p:nvPr/>
        </p:nvCxnSpPr>
        <p:spPr>
          <a:xfrm>
            <a:off x="11430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2" idx="6"/>
          </p:cNvCxnSpPr>
          <p:nvPr/>
        </p:nvCxnSpPr>
        <p:spPr>
          <a:xfrm>
            <a:off x="11430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7" idx="2"/>
          </p:cNvCxnSpPr>
          <p:nvPr/>
        </p:nvCxnSpPr>
        <p:spPr>
          <a:xfrm>
            <a:off x="9906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0"/>
            <a:endCxn id="16" idx="3"/>
          </p:cNvCxnSpPr>
          <p:nvPr/>
        </p:nvCxnSpPr>
        <p:spPr>
          <a:xfrm flipV="1">
            <a:off x="13716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stCxn id="4" idx="5"/>
            <a:endCxn id="14" idx="0"/>
          </p:cNvCxnSpPr>
          <p:nvPr/>
        </p:nvCxnSpPr>
        <p:spPr>
          <a:xfrm>
            <a:off x="11207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p:cNvCxnSpPr>
            <a:stCxn id="22" idx="0"/>
            <a:endCxn id="18" idx="5"/>
          </p:cNvCxnSpPr>
          <p:nvPr/>
        </p:nvCxnSpPr>
        <p:spPr>
          <a:xfrm flipV="1">
            <a:off x="10668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p:cNvCxnSpPr>
            <a:stCxn id="4" idx="4"/>
            <a:endCxn id="17" idx="0"/>
          </p:cNvCxnSpPr>
          <p:nvPr/>
        </p:nvCxnSpPr>
        <p:spPr>
          <a:xfrm>
            <a:off x="10668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8"/>
          <p:cNvCxnSpPr>
            <a:endCxn id="25" idx="4"/>
          </p:cNvCxnSpPr>
          <p:nvPr/>
        </p:nvCxnSpPr>
        <p:spPr>
          <a:xfrm flipH="1" flipV="1">
            <a:off x="19812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3093"/>
          <p:cNvCxnSpPr>
            <a:stCxn id="21" idx="0"/>
            <a:endCxn id="25" idx="0"/>
          </p:cNvCxnSpPr>
          <p:nvPr/>
        </p:nvCxnSpPr>
        <p:spPr>
          <a:xfrm flipV="1">
            <a:off x="16764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5" idx="6"/>
            <a:endCxn id="57" idx="2"/>
          </p:cNvCxnSpPr>
          <p:nvPr/>
        </p:nvCxnSpPr>
        <p:spPr>
          <a:xfrm>
            <a:off x="75438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6" idx="6"/>
          </p:cNvCxnSpPr>
          <p:nvPr/>
        </p:nvCxnSpPr>
        <p:spPr>
          <a:xfrm>
            <a:off x="75438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1" idx="2"/>
          </p:cNvCxnSpPr>
          <p:nvPr/>
        </p:nvCxnSpPr>
        <p:spPr>
          <a:xfrm>
            <a:off x="73914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2" idx="0"/>
            <a:endCxn id="59" idx="3"/>
          </p:cNvCxnSpPr>
          <p:nvPr/>
        </p:nvCxnSpPr>
        <p:spPr>
          <a:xfrm flipV="1">
            <a:off x="7772400" y="1958975"/>
            <a:ext cx="250825" cy="479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5" idx="5"/>
            <a:endCxn id="60" idx="0"/>
          </p:cNvCxnSpPr>
          <p:nvPr/>
        </p:nvCxnSpPr>
        <p:spPr>
          <a:xfrm>
            <a:off x="7521575" y="1958975"/>
            <a:ext cx="5556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6" idx="0"/>
            <a:endCxn id="64" idx="3"/>
          </p:cNvCxnSpPr>
          <p:nvPr/>
        </p:nvCxnSpPr>
        <p:spPr>
          <a:xfrm flipV="1">
            <a:off x="7467600" y="2568575"/>
            <a:ext cx="5556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5" idx="4"/>
            <a:endCxn id="61" idx="0"/>
          </p:cNvCxnSpPr>
          <p:nvPr/>
        </p:nvCxnSpPr>
        <p:spPr>
          <a:xfrm>
            <a:off x="74676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69" idx="4"/>
          </p:cNvCxnSpPr>
          <p:nvPr/>
        </p:nvCxnSpPr>
        <p:spPr>
          <a:xfrm flipH="1" flipV="1">
            <a:off x="83820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5" idx="0"/>
            <a:endCxn id="67" idx="3"/>
          </p:cNvCxnSpPr>
          <p:nvPr/>
        </p:nvCxnSpPr>
        <p:spPr>
          <a:xfrm flipV="1">
            <a:off x="8077200" y="1958975"/>
            <a:ext cx="250825" cy="784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97" name="Straight Connector 3096"/>
          <p:cNvCxnSpPr>
            <a:stCxn id="20" idx="4"/>
            <a:endCxn id="26" idx="6"/>
          </p:cNvCxnSpPr>
          <p:nvPr/>
        </p:nvCxnSpPr>
        <p:spPr>
          <a:xfrm>
            <a:off x="16764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0" name="Straight Connector 3099"/>
          <p:cNvCxnSpPr>
            <a:stCxn id="15" idx="0"/>
            <a:endCxn id="24" idx="1"/>
          </p:cNvCxnSpPr>
          <p:nvPr/>
        </p:nvCxnSpPr>
        <p:spPr>
          <a:xfrm>
            <a:off x="16764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2" name="Straight Connector 3101"/>
          <p:cNvCxnSpPr>
            <a:stCxn id="16" idx="0"/>
            <a:endCxn id="23" idx="3"/>
          </p:cNvCxnSpPr>
          <p:nvPr/>
        </p:nvCxnSpPr>
        <p:spPr>
          <a:xfrm flipV="1">
            <a:off x="1676400"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812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7" idx="4"/>
            <a:endCxn id="22" idx="0"/>
          </p:cNvCxnSpPr>
          <p:nvPr/>
        </p:nvCxnSpPr>
        <p:spPr>
          <a:xfrm>
            <a:off x="10668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3716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68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66800" y="25146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66800" y="19050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1600" y="1958975"/>
            <a:ext cx="0"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4"/>
            <a:endCxn id="15" idx="0"/>
          </p:cNvCxnSpPr>
          <p:nvPr/>
        </p:nvCxnSpPr>
        <p:spPr>
          <a:xfrm flipV="1">
            <a:off x="1676400" y="18288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764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6764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709" name="TextBox 48"/>
          <p:cNvSpPr txBox="1">
            <a:spLocks noChangeArrowheads="1"/>
          </p:cNvSpPr>
          <p:nvPr/>
        </p:nvSpPr>
        <p:spPr bwMode="auto">
          <a:xfrm>
            <a:off x="774700" y="3059113"/>
            <a:ext cx="2349500" cy="369887"/>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Single snapshot</a:t>
            </a:r>
          </a:p>
        </p:txBody>
      </p:sp>
      <p:cxnSp>
        <p:nvCxnSpPr>
          <p:cNvPr id="164" name="Straight Connector 163"/>
          <p:cNvCxnSpPr>
            <a:stCxn id="148" idx="6"/>
            <a:endCxn id="150" idx="2"/>
          </p:cNvCxnSpPr>
          <p:nvPr/>
        </p:nvCxnSpPr>
        <p:spPr>
          <a:xfrm>
            <a:off x="57912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9" idx="6"/>
          </p:cNvCxnSpPr>
          <p:nvPr/>
        </p:nvCxnSpPr>
        <p:spPr>
          <a:xfrm>
            <a:off x="57912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54" idx="2"/>
          </p:cNvCxnSpPr>
          <p:nvPr/>
        </p:nvCxnSpPr>
        <p:spPr>
          <a:xfrm>
            <a:off x="56388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5" idx="0"/>
            <a:endCxn id="153" idx="3"/>
          </p:cNvCxnSpPr>
          <p:nvPr/>
        </p:nvCxnSpPr>
        <p:spPr>
          <a:xfrm flipV="1">
            <a:off x="60198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48" idx="5"/>
            <a:endCxn id="151" idx="0"/>
          </p:cNvCxnSpPr>
          <p:nvPr/>
        </p:nvCxnSpPr>
        <p:spPr>
          <a:xfrm>
            <a:off x="57689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9" idx="0"/>
            <a:endCxn id="155" idx="5"/>
          </p:cNvCxnSpPr>
          <p:nvPr/>
        </p:nvCxnSpPr>
        <p:spPr>
          <a:xfrm flipV="1">
            <a:off x="57150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48" idx="4"/>
            <a:endCxn id="154" idx="0"/>
          </p:cNvCxnSpPr>
          <p:nvPr/>
        </p:nvCxnSpPr>
        <p:spPr>
          <a:xfrm>
            <a:off x="57150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58" idx="0"/>
            <a:endCxn id="162" idx="0"/>
          </p:cNvCxnSpPr>
          <p:nvPr/>
        </p:nvCxnSpPr>
        <p:spPr>
          <a:xfrm flipV="1">
            <a:off x="63246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57" idx="4"/>
            <a:endCxn id="163" idx="6"/>
          </p:cNvCxnSpPr>
          <p:nvPr/>
        </p:nvCxnSpPr>
        <p:spPr>
          <a:xfrm>
            <a:off x="63246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52" idx="0"/>
            <a:endCxn id="161" idx="1"/>
          </p:cNvCxnSpPr>
          <p:nvPr/>
        </p:nvCxnSpPr>
        <p:spPr>
          <a:xfrm>
            <a:off x="63246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51" idx="6"/>
            <a:endCxn id="160" idx="3"/>
          </p:cNvCxnSpPr>
          <p:nvPr/>
        </p:nvCxnSpPr>
        <p:spPr>
          <a:xfrm flipV="1">
            <a:off x="6096000" y="1958975"/>
            <a:ext cx="479425"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6294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60198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7150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3246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1" idx="6"/>
            <a:endCxn id="152" idx="2"/>
          </p:cNvCxnSpPr>
          <p:nvPr/>
        </p:nvCxnSpPr>
        <p:spPr>
          <a:xfrm flipV="1">
            <a:off x="6096000" y="1905000"/>
            <a:ext cx="1524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726" name="TextBox 52"/>
          <p:cNvSpPr txBox="1">
            <a:spLocks noChangeArrowheads="1"/>
          </p:cNvSpPr>
          <p:nvPr/>
        </p:nvSpPr>
        <p:spPr bwMode="auto">
          <a:xfrm>
            <a:off x="774700" y="3886200"/>
            <a:ext cx="7683500" cy="2586038"/>
          </a:xfrm>
          <a:prstGeom prst="rect">
            <a:avLst/>
          </a:prstGeom>
          <a:noFill/>
          <a:ln w="9525">
            <a:noFill/>
            <a:miter lim="800000"/>
            <a:headEnd/>
            <a:tailEnd/>
          </a:ln>
        </p:spPr>
        <p:txBody>
          <a:bodyPr wrap="square">
            <a:spAutoFit/>
          </a:bodyPr>
          <a:lstStyle/>
          <a:p>
            <a:r>
              <a:rPr lang="en-US" dirty="0">
                <a:solidFill>
                  <a:srgbClr val="000000"/>
                </a:solidFill>
                <a:latin typeface="Times New Roman" pitchFamily="18" charset="0"/>
                <a:cs typeface="Times New Roman" pitchFamily="18" charset="0"/>
              </a:rPr>
              <a:t>Network structure at one time point may not be representative.</a:t>
            </a:r>
          </a:p>
          <a:p>
            <a:endParaRPr lang="en-US" dirty="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Network structure could change</a:t>
            </a:r>
          </a:p>
          <a:p>
            <a:pPr marL="742950" lvl="1" indent="-285750">
              <a:buFont typeface="Arial" charset="0"/>
              <a:buChar char="•"/>
            </a:pPr>
            <a:r>
              <a:rPr lang="en-US" dirty="0">
                <a:solidFill>
                  <a:srgbClr val="000000"/>
                </a:solidFill>
                <a:latin typeface="Times New Roman" pitchFamily="18" charset="0"/>
                <a:cs typeface="Times New Roman" pitchFamily="18" charset="0"/>
              </a:rPr>
              <a:t>Monotonically from one topological organization to another (e.g., regular -&gt; random)</a:t>
            </a:r>
          </a:p>
          <a:p>
            <a:pPr marL="742950" lvl="1" indent="-285750">
              <a:buFont typeface="Arial" charset="0"/>
              <a:buChar char="•"/>
            </a:pPr>
            <a:r>
              <a:rPr lang="en-US" dirty="0">
                <a:solidFill>
                  <a:srgbClr val="000000"/>
                </a:solidFill>
                <a:latin typeface="Times New Roman" pitchFamily="18" charset="0"/>
                <a:cs typeface="Times New Roman" pitchFamily="18" charset="0"/>
              </a:rPr>
              <a:t>According to some principle (e.g., randomly)</a:t>
            </a:r>
          </a:p>
          <a:p>
            <a:pPr marL="742950" lvl="1" indent="-285750">
              <a:buFont typeface="Arial" charset="0"/>
              <a:buChar char="•"/>
            </a:pPr>
            <a:r>
              <a:rPr lang="en-US" dirty="0">
                <a:solidFill>
                  <a:srgbClr val="000000"/>
                </a:solidFill>
                <a:latin typeface="Times New Roman" pitchFamily="18" charset="0"/>
                <a:cs typeface="Times New Roman" pitchFamily="18" charset="0"/>
              </a:rPr>
              <a:t>By losing or gaining edges or nodes</a:t>
            </a:r>
          </a:p>
          <a:p>
            <a:pPr marL="742950" lvl="1" indent="-285750">
              <a:buFont typeface="Arial" charset="0"/>
              <a:buChar char="•"/>
            </a:pPr>
            <a:r>
              <a:rPr lang="en-US" dirty="0">
                <a:solidFill>
                  <a:srgbClr val="000000"/>
                </a:solidFill>
                <a:latin typeface="Times New Roman" pitchFamily="18" charset="0"/>
                <a:cs typeface="Times New Roman" pitchFamily="18" charset="0"/>
              </a:rPr>
              <a:t>Retain the same topological structure but change nodal roles within that structure.</a:t>
            </a:r>
            <a:r>
              <a:rPr lang="en-US" dirty="0">
                <a:solidFill>
                  <a:srgbClr val="000000"/>
                </a:solidFill>
              </a:rPr>
              <a:t>	</a:t>
            </a:r>
          </a:p>
        </p:txBody>
      </p:sp>
      <p:sp>
        <p:nvSpPr>
          <p:cNvPr id="4" name="Oval 3"/>
          <p:cNvSpPr/>
          <p:nvPr/>
        </p:nvSpPr>
        <p:spPr>
          <a:xfrm>
            <a:off x="990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1295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a:xfrm>
            <a:off x="160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Oval 22"/>
          <p:cNvSpPr/>
          <p:nvPr/>
        </p:nvSpPr>
        <p:spPr>
          <a:xfrm>
            <a:off x="1905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990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1295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a:xfrm>
            <a:off x="1600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a:xfrm>
            <a:off x="990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a:xfrm>
            <a:off x="1295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a:xfrm>
            <a:off x="1295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a:xfrm>
            <a:off x="1600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Oval 20"/>
          <p:cNvSpPr/>
          <p:nvPr/>
        </p:nvSpPr>
        <p:spPr>
          <a:xfrm>
            <a:off x="1600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Oval 21"/>
          <p:cNvSpPr/>
          <p:nvPr/>
        </p:nvSpPr>
        <p:spPr>
          <a:xfrm>
            <a:off x="990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Oval 23"/>
          <p:cNvSpPr/>
          <p:nvPr/>
        </p:nvSpPr>
        <p:spPr>
          <a:xfrm>
            <a:off x="1905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Oval 24"/>
          <p:cNvSpPr/>
          <p:nvPr/>
        </p:nvSpPr>
        <p:spPr>
          <a:xfrm>
            <a:off x="1905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Oval 25"/>
          <p:cNvSpPr/>
          <p:nvPr/>
        </p:nvSpPr>
        <p:spPr>
          <a:xfrm>
            <a:off x="1905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1" name="Straight Connector 170"/>
          <p:cNvCxnSpPr>
            <a:stCxn id="201" idx="6"/>
            <a:endCxn id="202" idx="2"/>
          </p:cNvCxnSpPr>
          <p:nvPr/>
        </p:nvCxnSpPr>
        <p:spPr>
          <a:xfrm>
            <a:off x="3962400" y="19050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205" idx="6"/>
          </p:cNvCxnSpPr>
          <p:nvPr/>
        </p:nvCxnSpPr>
        <p:spPr>
          <a:xfrm>
            <a:off x="3962400" y="2209800"/>
            <a:ext cx="282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208" idx="2"/>
          </p:cNvCxnSpPr>
          <p:nvPr/>
        </p:nvCxnSpPr>
        <p:spPr>
          <a:xfrm>
            <a:off x="3810000" y="2514600"/>
            <a:ext cx="4349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209" idx="0"/>
            <a:endCxn id="207" idx="3"/>
          </p:cNvCxnSpPr>
          <p:nvPr/>
        </p:nvCxnSpPr>
        <p:spPr>
          <a:xfrm flipV="1">
            <a:off x="4191000" y="22637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201" idx="5"/>
            <a:endCxn id="206" idx="0"/>
          </p:cNvCxnSpPr>
          <p:nvPr/>
        </p:nvCxnSpPr>
        <p:spPr>
          <a:xfrm>
            <a:off x="3940175"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213" idx="0"/>
            <a:endCxn id="209" idx="5"/>
          </p:cNvCxnSpPr>
          <p:nvPr/>
        </p:nvCxnSpPr>
        <p:spPr>
          <a:xfrm flipV="1">
            <a:off x="3886200" y="2568575"/>
            <a:ext cx="35877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201" idx="4"/>
            <a:endCxn id="208" idx="0"/>
          </p:cNvCxnSpPr>
          <p:nvPr/>
        </p:nvCxnSpPr>
        <p:spPr>
          <a:xfrm>
            <a:off x="38862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endCxn id="215" idx="4"/>
          </p:cNvCxnSpPr>
          <p:nvPr/>
        </p:nvCxnSpPr>
        <p:spPr>
          <a:xfrm flipH="1" flipV="1">
            <a:off x="4800600" y="2590800"/>
            <a:ext cx="22225"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3093"/>
          <p:cNvCxnSpPr>
            <a:stCxn id="212" idx="0"/>
            <a:endCxn id="215" idx="0"/>
          </p:cNvCxnSpPr>
          <p:nvPr/>
        </p:nvCxnSpPr>
        <p:spPr>
          <a:xfrm flipV="1">
            <a:off x="4495800" y="24384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11" idx="4"/>
            <a:endCxn id="216" idx="6"/>
          </p:cNvCxnSpPr>
          <p:nvPr/>
        </p:nvCxnSpPr>
        <p:spPr>
          <a:xfrm>
            <a:off x="4495800" y="25908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203" idx="0"/>
            <a:endCxn id="214" idx="1"/>
          </p:cNvCxnSpPr>
          <p:nvPr/>
        </p:nvCxnSpPr>
        <p:spPr>
          <a:xfrm>
            <a:off x="4495800" y="1828800"/>
            <a:ext cx="250825" cy="327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207" idx="0"/>
            <a:endCxn id="204" idx="3"/>
          </p:cNvCxnSpPr>
          <p:nvPr/>
        </p:nvCxnSpPr>
        <p:spPr>
          <a:xfrm flipV="1">
            <a:off x="4495800" y="1958975"/>
            <a:ext cx="250825" cy="17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00600" y="19812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08" idx="4"/>
            <a:endCxn id="213" idx="0"/>
          </p:cNvCxnSpPr>
          <p:nvPr/>
        </p:nvCxnSpPr>
        <p:spPr>
          <a:xfrm>
            <a:off x="38862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4191000" y="2536825"/>
            <a:ext cx="22225" cy="35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38862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86200" y="25146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3886200" y="19050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191000" y="1958975"/>
            <a:ext cx="0" cy="250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207" idx="4"/>
            <a:endCxn id="203" idx="0"/>
          </p:cNvCxnSpPr>
          <p:nvPr/>
        </p:nvCxnSpPr>
        <p:spPr>
          <a:xfrm flipV="1">
            <a:off x="4495800" y="1828800"/>
            <a:ext cx="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495800" y="2590800"/>
            <a:ext cx="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495800" y="2819400"/>
            <a:ext cx="358775"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3810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2" name="Oval 201"/>
          <p:cNvSpPr/>
          <p:nvPr/>
        </p:nvSpPr>
        <p:spPr>
          <a:xfrm>
            <a:off x="4114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3" name="Oval 202"/>
          <p:cNvSpPr/>
          <p:nvPr/>
        </p:nvSpPr>
        <p:spPr>
          <a:xfrm>
            <a:off x="4419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Oval 203"/>
          <p:cNvSpPr/>
          <p:nvPr/>
        </p:nvSpPr>
        <p:spPr>
          <a:xfrm>
            <a:off x="4724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Oval 204"/>
          <p:cNvSpPr/>
          <p:nvPr/>
        </p:nvSpPr>
        <p:spPr>
          <a:xfrm>
            <a:off x="3810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Oval 205"/>
          <p:cNvSpPr/>
          <p:nvPr/>
        </p:nvSpPr>
        <p:spPr>
          <a:xfrm>
            <a:off x="4114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Oval 206"/>
          <p:cNvSpPr/>
          <p:nvPr/>
        </p:nvSpPr>
        <p:spPr>
          <a:xfrm>
            <a:off x="4419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Oval 207"/>
          <p:cNvSpPr/>
          <p:nvPr/>
        </p:nvSpPr>
        <p:spPr>
          <a:xfrm>
            <a:off x="3810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Oval 208"/>
          <p:cNvSpPr/>
          <p:nvPr/>
        </p:nvSpPr>
        <p:spPr>
          <a:xfrm>
            <a:off x="4114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0" name="Oval 209"/>
          <p:cNvSpPr/>
          <p:nvPr/>
        </p:nvSpPr>
        <p:spPr>
          <a:xfrm>
            <a:off x="4114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1" name="Oval 210"/>
          <p:cNvSpPr/>
          <p:nvPr/>
        </p:nvSpPr>
        <p:spPr>
          <a:xfrm>
            <a:off x="4419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2" name="Oval 211"/>
          <p:cNvSpPr/>
          <p:nvPr/>
        </p:nvSpPr>
        <p:spPr>
          <a:xfrm>
            <a:off x="4419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3" name="Oval 212"/>
          <p:cNvSpPr/>
          <p:nvPr/>
        </p:nvSpPr>
        <p:spPr>
          <a:xfrm>
            <a:off x="3810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4" name="Oval 213"/>
          <p:cNvSpPr/>
          <p:nvPr/>
        </p:nvSpPr>
        <p:spPr>
          <a:xfrm>
            <a:off x="4724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 name="Oval 214"/>
          <p:cNvSpPr/>
          <p:nvPr/>
        </p:nvSpPr>
        <p:spPr>
          <a:xfrm>
            <a:off x="4724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6" name="Oval 215"/>
          <p:cNvSpPr/>
          <p:nvPr/>
        </p:nvSpPr>
        <p:spPr>
          <a:xfrm>
            <a:off x="4724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Oval 147"/>
          <p:cNvSpPr/>
          <p:nvPr/>
        </p:nvSpPr>
        <p:spPr>
          <a:xfrm>
            <a:off x="5638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Oval 148"/>
          <p:cNvSpPr/>
          <p:nvPr/>
        </p:nvSpPr>
        <p:spPr>
          <a:xfrm>
            <a:off x="5638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Oval 149"/>
          <p:cNvSpPr/>
          <p:nvPr/>
        </p:nvSpPr>
        <p:spPr>
          <a:xfrm>
            <a:off x="5943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Oval 150"/>
          <p:cNvSpPr/>
          <p:nvPr/>
        </p:nvSpPr>
        <p:spPr>
          <a:xfrm>
            <a:off x="59436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2" name="Oval 151"/>
          <p:cNvSpPr/>
          <p:nvPr/>
        </p:nvSpPr>
        <p:spPr>
          <a:xfrm>
            <a:off x="6248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 name="Oval 152"/>
          <p:cNvSpPr/>
          <p:nvPr/>
        </p:nvSpPr>
        <p:spPr>
          <a:xfrm>
            <a:off x="6248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4" name="Oval 153"/>
          <p:cNvSpPr/>
          <p:nvPr/>
        </p:nvSpPr>
        <p:spPr>
          <a:xfrm>
            <a:off x="5638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5" name="Oval 154"/>
          <p:cNvSpPr/>
          <p:nvPr/>
        </p:nvSpPr>
        <p:spPr>
          <a:xfrm>
            <a:off x="5943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Oval 155"/>
          <p:cNvSpPr/>
          <p:nvPr/>
        </p:nvSpPr>
        <p:spPr>
          <a:xfrm>
            <a:off x="5943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Oval 156"/>
          <p:cNvSpPr/>
          <p:nvPr/>
        </p:nvSpPr>
        <p:spPr>
          <a:xfrm>
            <a:off x="6248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Oval 157"/>
          <p:cNvSpPr/>
          <p:nvPr/>
        </p:nvSpPr>
        <p:spPr>
          <a:xfrm>
            <a:off x="6248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Oval 158"/>
          <p:cNvSpPr/>
          <p:nvPr/>
        </p:nvSpPr>
        <p:spPr>
          <a:xfrm>
            <a:off x="5638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Oval 159"/>
          <p:cNvSpPr/>
          <p:nvPr/>
        </p:nvSpPr>
        <p:spPr>
          <a:xfrm>
            <a:off x="6553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Oval 160"/>
          <p:cNvSpPr/>
          <p:nvPr/>
        </p:nvSpPr>
        <p:spPr>
          <a:xfrm>
            <a:off x="6553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Oval 161"/>
          <p:cNvSpPr/>
          <p:nvPr/>
        </p:nvSpPr>
        <p:spPr>
          <a:xfrm>
            <a:off x="6553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Oval 162"/>
          <p:cNvSpPr/>
          <p:nvPr/>
        </p:nvSpPr>
        <p:spPr>
          <a:xfrm>
            <a:off x="6553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Oval 54"/>
          <p:cNvSpPr/>
          <p:nvPr/>
        </p:nvSpPr>
        <p:spPr>
          <a:xfrm>
            <a:off x="73914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Oval 55"/>
          <p:cNvSpPr/>
          <p:nvPr/>
        </p:nvSpPr>
        <p:spPr>
          <a:xfrm>
            <a:off x="73914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Oval 56"/>
          <p:cNvSpPr/>
          <p:nvPr/>
        </p:nvSpPr>
        <p:spPr>
          <a:xfrm>
            <a:off x="7696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Oval 57"/>
          <p:cNvSpPr/>
          <p:nvPr/>
        </p:nvSpPr>
        <p:spPr>
          <a:xfrm>
            <a:off x="7696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9" name="Oval 58"/>
          <p:cNvSpPr/>
          <p:nvPr/>
        </p:nvSpPr>
        <p:spPr>
          <a:xfrm>
            <a:off x="8001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 name="Oval 59"/>
          <p:cNvSpPr/>
          <p:nvPr/>
        </p:nvSpPr>
        <p:spPr>
          <a:xfrm>
            <a:off x="80010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1" name="Oval 60"/>
          <p:cNvSpPr/>
          <p:nvPr/>
        </p:nvSpPr>
        <p:spPr>
          <a:xfrm>
            <a:off x="73914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 name="Oval 61"/>
          <p:cNvSpPr/>
          <p:nvPr/>
        </p:nvSpPr>
        <p:spPr>
          <a:xfrm>
            <a:off x="7696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3" name="Oval 62"/>
          <p:cNvSpPr/>
          <p:nvPr/>
        </p:nvSpPr>
        <p:spPr>
          <a:xfrm>
            <a:off x="76962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4" name="Oval 63"/>
          <p:cNvSpPr/>
          <p:nvPr/>
        </p:nvSpPr>
        <p:spPr>
          <a:xfrm>
            <a:off x="8001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5" name="Oval 64"/>
          <p:cNvSpPr/>
          <p:nvPr/>
        </p:nvSpPr>
        <p:spPr>
          <a:xfrm>
            <a:off x="80010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 name="Oval 65"/>
          <p:cNvSpPr/>
          <p:nvPr/>
        </p:nvSpPr>
        <p:spPr>
          <a:xfrm>
            <a:off x="73914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7" name="Oval 66"/>
          <p:cNvSpPr/>
          <p:nvPr/>
        </p:nvSpPr>
        <p:spPr>
          <a:xfrm>
            <a:off x="8305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8" name="Oval 67"/>
          <p:cNvSpPr/>
          <p:nvPr/>
        </p:nvSpPr>
        <p:spPr>
          <a:xfrm>
            <a:off x="8305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9" name="Oval 68"/>
          <p:cNvSpPr/>
          <p:nvPr/>
        </p:nvSpPr>
        <p:spPr>
          <a:xfrm>
            <a:off x="8305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Oval 69"/>
          <p:cNvSpPr/>
          <p:nvPr/>
        </p:nvSpPr>
        <p:spPr>
          <a:xfrm>
            <a:off x="83058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solidFill>
                <a:srgbClr val="000000"/>
              </a:solidFill>
            </a:endParaRPr>
          </a:p>
        </p:txBody>
      </p:sp>
      <p:sp>
        <p:nvSpPr>
          <p:cNvPr id="83971" name="Rectangle 4"/>
          <p:cNvSpPr>
            <a:spLocks noGrp="1" noChangeArrowheads="1"/>
          </p:cNvSpPr>
          <p:nvPr>
            <p:ph type="title" idx="4294967295"/>
          </p:nvPr>
        </p:nvSpPr>
        <p:spPr/>
        <p:txBody>
          <a:bodyPr/>
          <a:lstStyle/>
          <a:p>
            <a:pPr eaLnBrk="1" hangingPunct="1"/>
            <a:r>
              <a:rPr lang="en-US" sz="3600" smtClean="0">
                <a:latin typeface="Times New Roman" pitchFamily="18" charset="0"/>
              </a:rPr>
              <a:t>Neurophysiological Correlates of Flexibility</a:t>
            </a:r>
          </a:p>
        </p:txBody>
      </p:sp>
      <p:sp>
        <p:nvSpPr>
          <p:cNvPr id="39944" name="Text Box 8"/>
          <p:cNvSpPr txBox="1">
            <a:spLocks noChangeArrowheads="1"/>
          </p:cNvSpPr>
          <p:nvPr/>
        </p:nvSpPr>
        <p:spPr bwMode="auto">
          <a:xfrm>
            <a:off x="533400" y="2057400"/>
            <a:ext cx="8229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itchFamily="34" charset="0"/>
              <a:buChar char="•"/>
              <a:defRPr/>
            </a:pPr>
            <a:r>
              <a:rPr lang="en-US" sz="1600" dirty="0">
                <a:solidFill>
                  <a:srgbClr val="000000"/>
                </a:solidFill>
                <a:latin typeface="Times New Roman" pitchFamily="18" charset="0"/>
              </a:rPr>
              <a:t>Biologically, flexibility might be driven by </a:t>
            </a:r>
            <a:r>
              <a:rPr lang="en-US" sz="1600" b="1" dirty="0">
                <a:solidFill>
                  <a:srgbClr val="000000"/>
                </a:solidFill>
                <a:latin typeface="Times New Roman" pitchFamily="18" charset="0"/>
              </a:rPr>
              <a:t>physiological</a:t>
            </a:r>
            <a:r>
              <a:rPr lang="en-US" sz="1600" dirty="0">
                <a:solidFill>
                  <a:srgbClr val="000000"/>
                </a:solidFill>
                <a:latin typeface="Times New Roman" pitchFamily="18" charset="0"/>
              </a:rPr>
              <a:t> processes that facilitate the participation of cortical regions in multiple functional communities.</a:t>
            </a:r>
          </a:p>
          <a:p>
            <a:pPr>
              <a:spcBef>
                <a:spcPct val="50000"/>
              </a:spcBef>
              <a:defRPr/>
            </a:pPr>
            <a:endParaRPr lang="en-US" sz="1600" dirty="0">
              <a:solidFill>
                <a:srgbClr val="000000"/>
              </a:solidFill>
              <a:latin typeface="Times New Roman" pitchFamily="18" charset="0"/>
            </a:endParaRPr>
          </a:p>
          <a:p>
            <a:pPr marL="742950" lvl="1" indent="-285750">
              <a:spcBef>
                <a:spcPct val="50000"/>
              </a:spcBef>
              <a:buFont typeface="Arial" pitchFamily="34" charset="0"/>
              <a:buChar char="•"/>
              <a:defRPr/>
            </a:pPr>
            <a:r>
              <a:rPr lang="en-US" sz="1600" dirty="0">
                <a:solidFill>
                  <a:srgbClr val="000000"/>
                </a:solidFill>
                <a:latin typeface="Times New Roman" pitchFamily="18" charset="0"/>
              </a:rPr>
              <a:t>Learning a  motor skill induces changes in the structure and connectivity of the cortex accompanied by increased excitability and decreased inhibition of neural circuitry.</a:t>
            </a:r>
          </a:p>
          <a:p>
            <a:pPr lvl="1">
              <a:spcBef>
                <a:spcPct val="50000"/>
              </a:spcBef>
              <a:defRPr/>
            </a:pPr>
            <a:endParaRPr lang="en-US" sz="1600" dirty="0">
              <a:solidFill>
                <a:srgbClr val="000000"/>
              </a:solidFill>
              <a:latin typeface="Times New Roman" pitchFamily="18" charset="0"/>
            </a:endParaRPr>
          </a:p>
          <a:p>
            <a:pPr marL="285750" indent="-285750">
              <a:spcBef>
                <a:spcPct val="50000"/>
              </a:spcBef>
              <a:buFont typeface="Arial" pitchFamily="34" charset="0"/>
              <a:buChar char="•"/>
              <a:defRPr/>
            </a:pPr>
            <a:r>
              <a:rPr lang="en-US" sz="1600" dirty="0">
                <a:solidFill>
                  <a:srgbClr val="000000"/>
                </a:solidFill>
                <a:latin typeface="Times New Roman" pitchFamily="18" charset="0"/>
              </a:rPr>
              <a:t>Flexibility might also be driven </a:t>
            </a:r>
            <a:r>
              <a:rPr lang="en-US" sz="1600" b="1" dirty="0">
                <a:solidFill>
                  <a:srgbClr val="000000"/>
                </a:solidFill>
                <a:latin typeface="Times New Roman" pitchFamily="18" charset="0"/>
              </a:rPr>
              <a:t>by </a:t>
            </a:r>
            <a:r>
              <a:rPr lang="en-US" sz="1600" b="1" dirty="0">
                <a:latin typeface="Times New Roman" pitchFamily="18" charset="0"/>
              </a:rPr>
              <a:t>task-dependent</a:t>
            </a:r>
            <a:r>
              <a:rPr lang="en-US" sz="1600" b="1" dirty="0">
                <a:solidFill>
                  <a:srgbClr val="000000"/>
                </a:solidFill>
                <a:latin typeface="Times New Roman" pitchFamily="18" charset="0"/>
              </a:rPr>
              <a:t> </a:t>
            </a:r>
            <a:r>
              <a:rPr lang="en-US" sz="1600" dirty="0">
                <a:solidFill>
                  <a:srgbClr val="000000"/>
                </a:solidFill>
                <a:latin typeface="Times New Roman" pitchFamily="18" charset="0"/>
              </a:rPr>
              <a:t>processes that require the capacity to balance learning across subtasks.</a:t>
            </a:r>
          </a:p>
          <a:p>
            <a:pPr>
              <a:spcBef>
                <a:spcPct val="50000"/>
              </a:spcBef>
              <a:defRPr/>
            </a:pPr>
            <a:endParaRPr lang="en-US" sz="1600" dirty="0">
              <a:solidFill>
                <a:srgbClr val="000000"/>
              </a:solidFill>
              <a:latin typeface="Times New Roman" pitchFamily="18" charset="0"/>
            </a:endParaRPr>
          </a:p>
          <a:p>
            <a:pPr marL="742950" lvl="1" indent="-285750">
              <a:spcBef>
                <a:spcPct val="50000"/>
              </a:spcBef>
              <a:buFont typeface="Arial" pitchFamily="34" charset="0"/>
              <a:buChar char="•"/>
              <a:defRPr/>
            </a:pPr>
            <a:r>
              <a:rPr lang="en-US" sz="1600" dirty="0">
                <a:solidFill>
                  <a:srgbClr val="000000"/>
                </a:solidFill>
                <a:latin typeface="Times New Roman" pitchFamily="18" charset="0"/>
              </a:rPr>
              <a:t>This experiment demanded that subjects master the performance of using the response box, decoding the stimulus, performing precise movements, shifting attention between stimuli, and switching movement patterns.</a:t>
            </a:r>
          </a:p>
        </p:txBody>
      </p:sp>
      <p:sp>
        <p:nvSpPr>
          <p:cNvPr id="2" name="TextBox 1"/>
          <p:cNvSpPr txBox="1"/>
          <p:nvPr/>
        </p:nvSpPr>
        <p:spPr>
          <a:xfrm>
            <a:off x="1143000" y="6096000"/>
            <a:ext cx="6629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Applications: When/who to teach; </a:t>
            </a:r>
            <a:r>
              <a:rPr lang="en-US" dirty="0" err="1" smtClean="0">
                <a:latin typeface="Times New Roman" pitchFamily="18" charset="0"/>
                <a:cs typeface="Times New Roman" pitchFamily="18" charset="0"/>
              </a:rPr>
              <a:t>Neurorehabilitation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0115" name="Rectangle 2"/>
          <p:cNvSpPr>
            <a:spLocks noGrp="1" noChangeArrowheads="1"/>
          </p:cNvSpPr>
          <p:nvPr>
            <p:ph type="title" idx="4294967295"/>
          </p:nvPr>
        </p:nvSpPr>
        <p:spPr/>
        <p:txBody>
          <a:bodyPr/>
          <a:lstStyle/>
          <a:p>
            <a:pPr eaLnBrk="1" hangingPunct="1"/>
            <a:r>
              <a:rPr lang="en-US" sz="3600" smtClean="0">
                <a:latin typeface="Times New Roman" pitchFamily="18" charset="0"/>
              </a:rPr>
              <a:t>Brain and Behavior</a:t>
            </a:r>
          </a:p>
        </p:txBody>
      </p:sp>
      <p:pic>
        <p:nvPicPr>
          <p:cNvPr id="90116" name="Picture 9" descr="image748"/>
          <p:cNvPicPr>
            <a:picLocks noChangeAspect="1" noChangeArrowheads="1"/>
          </p:cNvPicPr>
          <p:nvPr/>
        </p:nvPicPr>
        <p:blipFill>
          <a:blip r:embed="rId3"/>
          <a:srcRect/>
          <a:stretch>
            <a:fillRect/>
          </a:stretch>
        </p:blipFill>
        <p:spPr bwMode="auto">
          <a:xfrm>
            <a:off x="1219200" y="1676400"/>
            <a:ext cx="2230438" cy="2274888"/>
          </a:xfrm>
          <a:prstGeom prst="rect">
            <a:avLst/>
          </a:prstGeom>
          <a:noFill/>
          <a:ln w="9525">
            <a:noFill/>
            <a:miter lim="800000"/>
            <a:headEnd/>
            <a:tailEnd/>
          </a:ln>
        </p:spPr>
      </p:pic>
      <p:sp>
        <p:nvSpPr>
          <p:cNvPr id="90117" name="TextBox 53"/>
          <p:cNvSpPr txBox="1">
            <a:spLocks noChangeArrowheads="1"/>
          </p:cNvSpPr>
          <p:nvPr/>
        </p:nvSpPr>
        <p:spPr bwMode="auto">
          <a:xfrm>
            <a:off x="685800" y="3962400"/>
            <a:ext cx="2971800" cy="517525"/>
          </a:xfrm>
          <a:prstGeom prst="rect">
            <a:avLst/>
          </a:prstGeom>
          <a:noFill/>
          <a:ln w="9525">
            <a:noFill/>
            <a:miter lim="800000"/>
            <a:headEnd/>
            <a:tailEnd/>
          </a:ln>
        </p:spPr>
        <p:txBody>
          <a:bodyPr>
            <a:spAutoFit/>
          </a:bodyPr>
          <a:lstStyle/>
          <a:p>
            <a:pPr algn="ctr"/>
            <a:r>
              <a:rPr lang="en-US" sz="1400" b="1">
                <a:solidFill>
                  <a:srgbClr val="000000"/>
                </a:solidFill>
                <a:latin typeface="Times New Roman" pitchFamily="18" charset="0"/>
                <a:cs typeface="Times New Roman" pitchFamily="18" charset="0"/>
              </a:rPr>
              <a:t>Case study: </a:t>
            </a:r>
            <a:r>
              <a:rPr lang="en-US" sz="1400">
                <a:solidFill>
                  <a:srgbClr val="000000"/>
                </a:solidFill>
                <a:latin typeface="Times New Roman" pitchFamily="18" charset="0"/>
                <a:cs typeface="Times New Roman" pitchFamily="18" charset="0"/>
              </a:rPr>
              <a:t>brain network architecture during human learning</a:t>
            </a:r>
          </a:p>
        </p:txBody>
      </p:sp>
      <p:pic>
        <p:nvPicPr>
          <p:cNvPr id="90118" name="Picture 6" descr="EEG_MEG_small"/>
          <p:cNvPicPr>
            <a:picLocks noChangeAspect="1" noChangeArrowheads="1"/>
          </p:cNvPicPr>
          <p:nvPr/>
        </p:nvPicPr>
        <p:blipFill>
          <a:blip r:embed="rId4"/>
          <a:srcRect b="47540"/>
          <a:stretch>
            <a:fillRect/>
          </a:stretch>
        </p:blipFill>
        <p:spPr bwMode="auto">
          <a:xfrm>
            <a:off x="190500" y="4800600"/>
            <a:ext cx="3924300" cy="1524000"/>
          </a:xfrm>
          <a:prstGeom prst="rect">
            <a:avLst/>
          </a:prstGeom>
          <a:noFill/>
        </p:spPr>
      </p:pic>
      <p:sp>
        <p:nvSpPr>
          <p:cNvPr id="90119" name="Line 7"/>
          <p:cNvSpPr>
            <a:spLocks noChangeShapeType="1"/>
          </p:cNvSpPr>
          <p:nvPr/>
        </p:nvSpPr>
        <p:spPr bwMode="auto">
          <a:xfrm>
            <a:off x="4419600" y="1600200"/>
            <a:ext cx="0" cy="5029200"/>
          </a:xfrm>
          <a:prstGeom prst="line">
            <a:avLst/>
          </a:prstGeom>
          <a:noFill/>
          <a:ln w="57150">
            <a:solidFill>
              <a:schemeClr val="tx1"/>
            </a:solidFill>
            <a:round/>
            <a:headEnd/>
            <a:tailEnd/>
          </a:ln>
          <a:effectLst/>
        </p:spPr>
        <p:txBody>
          <a:bodyPr/>
          <a:lstStyle/>
          <a:p>
            <a:endParaRPr lang="en-US"/>
          </a:p>
        </p:txBody>
      </p:sp>
      <p:pic>
        <p:nvPicPr>
          <p:cNvPr id="90120" name="Picture 8" descr="Rupert+Guinness"/>
          <p:cNvPicPr>
            <a:picLocks noChangeAspect="1" noChangeArrowheads="1"/>
          </p:cNvPicPr>
          <p:nvPr/>
        </p:nvPicPr>
        <p:blipFill>
          <a:blip r:embed="rId5"/>
          <a:srcRect/>
          <a:stretch>
            <a:fillRect/>
          </a:stretch>
        </p:blipFill>
        <p:spPr bwMode="auto">
          <a:xfrm>
            <a:off x="4808538" y="4891088"/>
            <a:ext cx="3802062" cy="1433512"/>
          </a:xfrm>
          <a:prstGeom prst="rect">
            <a:avLst/>
          </a:prstGeom>
          <a:noFill/>
        </p:spPr>
      </p:pic>
      <p:pic>
        <p:nvPicPr>
          <p:cNvPr id="90121" name="Picture 9" descr="291262-25130-54"/>
          <p:cNvPicPr>
            <a:picLocks noChangeAspect="1" noChangeArrowheads="1"/>
          </p:cNvPicPr>
          <p:nvPr/>
        </p:nvPicPr>
        <p:blipFill>
          <a:blip r:embed="rId6"/>
          <a:srcRect/>
          <a:stretch>
            <a:fillRect/>
          </a:stretch>
        </p:blipFill>
        <p:spPr bwMode="auto">
          <a:xfrm>
            <a:off x="5634038" y="1524000"/>
            <a:ext cx="2366962" cy="2663825"/>
          </a:xfrm>
          <a:prstGeom prst="rect">
            <a:avLst/>
          </a:prstGeom>
          <a:noFill/>
        </p:spPr>
      </p:pic>
      <p:sp>
        <p:nvSpPr>
          <p:cNvPr id="90122" name="TextBox 53"/>
          <p:cNvSpPr txBox="1">
            <a:spLocks noChangeArrowheads="1"/>
          </p:cNvSpPr>
          <p:nvPr/>
        </p:nvSpPr>
        <p:spPr bwMode="auto">
          <a:xfrm>
            <a:off x="5334000" y="3962400"/>
            <a:ext cx="2971800" cy="517525"/>
          </a:xfrm>
          <a:prstGeom prst="rect">
            <a:avLst/>
          </a:prstGeom>
          <a:noFill/>
          <a:ln w="9525">
            <a:noFill/>
            <a:miter lim="800000"/>
            <a:headEnd/>
            <a:tailEnd/>
          </a:ln>
        </p:spPr>
        <p:txBody>
          <a:bodyPr>
            <a:spAutoFit/>
          </a:bodyPr>
          <a:lstStyle/>
          <a:p>
            <a:pPr algn="ctr"/>
            <a:r>
              <a:rPr lang="en-US" sz="1400" b="1">
                <a:solidFill>
                  <a:srgbClr val="000000"/>
                </a:solidFill>
                <a:latin typeface="Times New Roman" pitchFamily="18" charset="0"/>
                <a:cs typeface="Times New Roman" pitchFamily="18" charset="0"/>
              </a:rPr>
              <a:t>Case study: </a:t>
            </a:r>
            <a:r>
              <a:rPr lang="en-US" sz="1400">
                <a:solidFill>
                  <a:srgbClr val="000000"/>
                </a:solidFill>
                <a:latin typeface="Times New Roman" pitchFamily="18" charset="0"/>
                <a:cs typeface="Times New Roman" pitchFamily="18" charset="0"/>
              </a:rPr>
              <a:t>behavior network architecture during motor movements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2"/>
          <a:srcRect b="45059"/>
          <a:stretch>
            <a:fillRect/>
          </a:stretch>
        </p:blipFill>
        <p:spPr bwMode="auto">
          <a:xfrm>
            <a:off x="1600200" y="1960563"/>
            <a:ext cx="5886450" cy="1925637"/>
          </a:xfrm>
          <a:prstGeom prst="rect">
            <a:avLst/>
          </a:prstGeom>
          <a:noFill/>
          <a:ln w="9525">
            <a:noFill/>
            <a:miter lim="800000"/>
            <a:headEnd/>
            <a:tailEnd/>
          </a:ln>
        </p:spPr>
      </p:pic>
      <p:sp>
        <p:nvSpPr>
          <p:cNvPr id="92164" name="TextBox 4"/>
          <p:cNvSpPr txBox="1">
            <a:spLocks noChangeArrowheads="1"/>
          </p:cNvSpPr>
          <p:nvPr/>
        </p:nvSpPr>
        <p:spPr bwMode="auto">
          <a:xfrm>
            <a:off x="1143000" y="1595438"/>
            <a:ext cx="3657600" cy="4572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Sequence of Movements:</a:t>
            </a:r>
          </a:p>
        </p:txBody>
      </p:sp>
      <p:sp>
        <p:nvSpPr>
          <p:cNvPr id="92165" name="TextBox 5"/>
          <p:cNvSpPr txBox="1">
            <a:spLocks noChangeArrowheads="1"/>
          </p:cNvSpPr>
          <p:nvPr/>
        </p:nvSpPr>
        <p:spPr bwMode="auto">
          <a:xfrm>
            <a:off x="1143000" y="3957638"/>
            <a:ext cx="7010400" cy="4572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Question: Do humans “chunk” movements? </a:t>
            </a:r>
          </a:p>
        </p:txBody>
      </p:sp>
      <p:pic>
        <p:nvPicPr>
          <p:cNvPr id="92166" name="Picture 3"/>
          <p:cNvPicPr>
            <a:picLocks noChangeAspect="1" noChangeArrowheads="1"/>
          </p:cNvPicPr>
          <p:nvPr/>
        </p:nvPicPr>
        <p:blipFill>
          <a:blip r:embed="rId2"/>
          <a:srcRect b="45059"/>
          <a:stretch>
            <a:fillRect/>
          </a:stretch>
        </p:blipFill>
        <p:spPr bwMode="auto">
          <a:xfrm>
            <a:off x="1600200" y="4495800"/>
            <a:ext cx="5886450" cy="1925638"/>
          </a:xfrm>
          <a:prstGeom prst="rect">
            <a:avLst/>
          </a:prstGeom>
          <a:noFill/>
          <a:ln w="9525">
            <a:noFill/>
            <a:miter lim="800000"/>
            <a:headEnd/>
            <a:tailEnd/>
          </a:ln>
        </p:spPr>
      </p:pic>
      <p:sp>
        <p:nvSpPr>
          <p:cNvPr id="8" name="Rectangle 7"/>
          <p:cNvSpPr/>
          <p:nvPr/>
        </p:nvSpPr>
        <p:spPr>
          <a:xfrm>
            <a:off x="2133600" y="4495800"/>
            <a:ext cx="1295400" cy="2057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a:spLocks noChangeArrowheads="1"/>
          </p:cNvSpPr>
          <p:nvPr/>
        </p:nvSpPr>
        <p:spPr bwMode="auto">
          <a:xfrm>
            <a:off x="3505200" y="4495800"/>
            <a:ext cx="1828800" cy="2057400"/>
          </a:xfrm>
          <a:prstGeom prst="rect">
            <a:avLst/>
          </a:prstGeom>
          <a:noFill/>
          <a:ln w="57150" algn="ctr">
            <a:solidFill>
              <a:srgbClr val="FF0000"/>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0" name="Rectangle 9"/>
          <p:cNvSpPr/>
          <p:nvPr/>
        </p:nvSpPr>
        <p:spPr>
          <a:xfrm>
            <a:off x="5410200" y="4495800"/>
            <a:ext cx="1524000" cy="20574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70"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217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Behavioral Chunking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2"/>
          <a:srcRect/>
          <a:stretch>
            <a:fillRect/>
          </a:stretch>
        </p:blipFill>
        <p:spPr bwMode="auto">
          <a:xfrm>
            <a:off x="1600200" y="1371600"/>
            <a:ext cx="5886450" cy="3505200"/>
          </a:xfrm>
          <a:prstGeom prst="rect">
            <a:avLst/>
          </a:prstGeom>
          <a:noFill/>
          <a:ln w="9525">
            <a:noFill/>
            <a:miter lim="800000"/>
            <a:headEnd/>
            <a:tailEnd/>
          </a:ln>
        </p:spPr>
      </p:pic>
      <p:cxnSp>
        <p:nvCxnSpPr>
          <p:cNvPr id="5" name="Straight Arrow Connector 4"/>
          <p:cNvCxnSpPr/>
          <p:nvPr/>
        </p:nvCxnSpPr>
        <p:spPr>
          <a:xfrm flipV="1">
            <a:off x="1752600" y="5334000"/>
            <a:ext cx="0" cy="11096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6443663"/>
            <a:ext cx="594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3191" name="TextBox 9"/>
          <p:cNvSpPr txBox="1">
            <a:spLocks noChangeArrowheads="1"/>
          </p:cNvSpPr>
          <p:nvPr/>
        </p:nvSpPr>
        <p:spPr bwMode="auto">
          <a:xfrm rot="-5400000">
            <a:off x="1007269" y="5698331"/>
            <a:ext cx="1066800"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Duration</a:t>
            </a:r>
          </a:p>
        </p:txBody>
      </p:sp>
      <p:sp>
        <p:nvSpPr>
          <p:cNvPr id="93192" name="TextBox 10"/>
          <p:cNvSpPr txBox="1">
            <a:spLocks noChangeArrowheads="1"/>
          </p:cNvSpPr>
          <p:nvPr/>
        </p:nvSpPr>
        <p:spPr bwMode="auto">
          <a:xfrm>
            <a:off x="1143000" y="6519863"/>
            <a:ext cx="6343650" cy="338137"/>
          </a:xfrm>
          <a:prstGeom prst="rect">
            <a:avLst/>
          </a:prstGeom>
          <a:noFill/>
          <a:ln w="9525">
            <a:noFill/>
            <a:miter lim="800000"/>
            <a:headEnd/>
            <a:tailEnd/>
          </a:ln>
        </p:spPr>
        <p:txBody>
          <a:bodyPr>
            <a:spAutoFit/>
          </a:bodyPr>
          <a:lstStyle/>
          <a:p>
            <a:pPr algn="ctr"/>
            <a:r>
              <a:rPr lang="en-US" sz="1600">
                <a:latin typeface="Times New Roman" pitchFamily="18" charset="0"/>
                <a:cs typeface="Times New Roman" pitchFamily="18" charset="0"/>
              </a:rPr>
              <a:t>Inter-Key Interval</a:t>
            </a:r>
          </a:p>
        </p:txBody>
      </p:sp>
      <p:sp>
        <p:nvSpPr>
          <p:cNvPr id="14" name="Oval 13"/>
          <p:cNvSpPr/>
          <p:nvPr/>
        </p:nvSpPr>
        <p:spPr>
          <a:xfrm>
            <a:off x="24082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7892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31702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551238" y="5562600"/>
            <a:ext cx="182562"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0084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43894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7704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5151438" y="5562600"/>
            <a:ext cx="182562"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6086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9896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370638" y="6065838"/>
            <a:ext cx="182562"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204"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320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Behavioral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1562100" y="2157413"/>
            <a:ext cx="6019800" cy="3790950"/>
          </a:xfrm>
          <a:prstGeom prst="rect">
            <a:avLst/>
          </a:prstGeom>
          <a:noFill/>
          <a:ln w="9525">
            <a:noFill/>
            <a:miter lim="800000"/>
            <a:headEnd/>
            <a:tailEnd/>
          </a:ln>
        </p:spPr>
      </p:pic>
      <p:sp>
        <p:nvSpPr>
          <p:cNvPr id="94211" name="TextBox 2"/>
          <p:cNvSpPr txBox="1">
            <a:spLocks noChangeArrowheads="1"/>
          </p:cNvSpPr>
          <p:nvPr/>
        </p:nvSpPr>
        <p:spPr bwMode="auto">
          <a:xfrm>
            <a:off x="1143000" y="1600200"/>
            <a:ext cx="266700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11 Nodes:</a:t>
            </a:r>
          </a:p>
        </p:txBody>
      </p:sp>
      <p:sp>
        <p:nvSpPr>
          <p:cNvPr id="94212" name="TextBox 3"/>
          <p:cNvSpPr txBox="1">
            <a:spLocks noChangeArrowheads="1"/>
          </p:cNvSpPr>
          <p:nvPr/>
        </p:nvSpPr>
        <p:spPr bwMode="auto">
          <a:xfrm>
            <a:off x="1143000" y="3810000"/>
            <a:ext cx="495300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Undirected, Sequential Edges:</a:t>
            </a:r>
          </a:p>
        </p:txBody>
      </p:sp>
      <p:cxnSp>
        <p:nvCxnSpPr>
          <p:cNvPr id="6" name="Straight Arrow Connector 5"/>
          <p:cNvCxnSpPr/>
          <p:nvPr/>
        </p:nvCxnSpPr>
        <p:spPr>
          <a:xfrm>
            <a:off x="381000" y="6319838"/>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215" name="TextBox 8"/>
          <p:cNvSpPr txBox="1">
            <a:spLocks noChangeArrowheads="1"/>
          </p:cNvSpPr>
          <p:nvPr/>
        </p:nvSpPr>
        <p:spPr bwMode="auto">
          <a:xfrm>
            <a:off x="1066800" y="6091238"/>
            <a:ext cx="74676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Only allow chunks to form between sequential movements.</a:t>
            </a:r>
          </a:p>
        </p:txBody>
      </p:sp>
      <p:sp>
        <p:nvSpPr>
          <p:cNvPr id="94216"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421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Defining Network Nodes &amp; Edges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1657350" y="1571625"/>
            <a:ext cx="5829300" cy="4219575"/>
          </a:xfrm>
          <a:prstGeom prst="rect">
            <a:avLst/>
          </a:prstGeom>
          <a:noFill/>
          <a:ln w="9525">
            <a:noFill/>
            <a:miter lim="800000"/>
            <a:headEnd/>
            <a:tailEnd/>
          </a:ln>
        </p:spPr>
      </p:pic>
      <p:pic>
        <p:nvPicPr>
          <p:cNvPr id="96260" name="Picture 3"/>
          <p:cNvPicPr>
            <a:picLocks noChangeAspect="1" noChangeArrowheads="1"/>
          </p:cNvPicPr>
          <p:nvPr/>
        </p:nvPicPr>
        <p:blipFill>
          <a:blip r:embed="rId3"/>
          <a:srcRect b="46046"/>
          <a:stretch>
            <a:fillRect/>
          </a:stretch>
        </p:blipFill>
        <p:spPr bwMode="auto">
          <a:xfrm>
            <a:off x="7391400" y="1928813"/>
            <a:ext cx="1765300" cy="566737"/>
          </a:xfrm>
          <a:prstGeom prst="rect">
            <a:avLst/>
          </a:prstGeom>
          <a:noFill/>
          <a:ln w="9525">
            <a:noFill/>
            <a:miter lim="800000"/>
            <a:headEnd/>
            <a:tailEnd/>
          </a:ln>
        </p:spPr>
      </p:pic>
      <p:pic>
        <p:nvPicPr>
          <p:cNvPr id="96261" name="Picture 4"/>
          <p:cNvPicPr>
            <a:picLocks noChangeAspect="1" noChangeArrowheads="1"/>
          </p:cNvPicPr>
          <p:nvPr/>
        </p:nvPicPr>
        <p:blipFill>
          <a:blip r:embed="rId3"/>
          <a:srcRect b="46046"/>
          <a:stretch>
            <a:fillRect/>
          </a:stretch>
        </p:blipFill>
        <p:spPr bwMode="auto">
          <a:xfrm>
            <a:off x="7391400" y="2733675"/>
            <a:ext cx="1765300" cy="566738"/>
          </a:xfrm>
          <a:prstGeom prst="rect">
            <a:avLst/>
          </a:prstGeom>
          <a:noFill/>
          <a:ln w="9525">
            <a:noFill/>
            <a:miter lim="800000"/>
            <a:headEnd/>
            <a:tailEnd/>
          </a:ln>
        </p:spPr>
      </p:pic>
      <p:pic>
        <p:nvPicPr>
          <p:cNvPr id="96262" name="Picture 5"/>
          <p:cNvPicPr>
            <a:picLocks noChangeAspect="1" noChangeArrowheads="1"/>
          </p:cNvPicPr>
          <p:nvPr/>
        </p:nvPicPr>
        <p:blipFill>
          <a:blip r:embed="rId3"/>
          <a:srcRect b="46046"/>
          <a:stretch>
            <a:fillRect/>
          </a:stretch>
        </p:blipFill>
        <p:spPr bwMode="auto">
          <a:xfrm>
            <a:off x="7391400" y="4562475"/>
            <a:ext cx="1765300" cy="566738"/>
          </a:xfrm>
          <a:prstGeom prst="rect">
            <a:avLst/>
          </a:prstGeom>
          <a:noFill/>
          <a:ln w="9525">
            <a:noFill/>
            <a:miter lim="800000"/>
            <a:headEnd/>
            <a:tailEnd/>
          </a:ln>
        </p:spPr>
      </p:pic>
      <p:sp>
        <p:nvSpPr>
          <p:cNvPr id="96263" name="TextBox 6"/>
          <p:cNvSpPr txBox="1">
            <a:spLocks noChangeArrowheads="1"/>
          </p:cNvSpPr>
          <p:nvPr/>
        </p:nvSpPr>
        <p:spPr bwMode="auto">
          <a:xfrm>
            <a:off x="685800" y="5830888"/>
            <a:ext cx="7924800" cy="646112"/>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Take advantage of the many trials to increase statistical dependence of chunk solution in consecutive trials – and also enable visualization of chunking evolution.</a:t>
            </a:r>
          </a:p>
        </p:txBody>
      </p:sp>
      <p:sp>
        <p:nvSpPr>
          <p:cNvPr id="96264"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626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Defining the Multilayer Network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1624013" y="1681163"/>
            <a:ext cx="5895975" cy="4391025"/>
          </a:xfrm>
          <a:prstGeom prst="rect">
            <a:avLst/>
          </a:prstGeom>
          <a:noFill/>
          <a:ln w="9525">
            <a:noFill/>
            <a:miter lim="800000"/>
            <a:headEnd/>
            <a:tailEnd/>
          </a:ln>
        </p:spPr>
      </p:pic>
      <p:pic>
        <p:nvPicPr>
          <p:cNvPr id="97284" name="Picture 3"/>
          <p:cNvPicPr>
            <a:picLocks noChangeAspect="1" noChangeArrowheads="1"/>
          </p:cNvPicPr>
          <p:nvPr/>
        </p:nvPicPr>
        <p:blipFill>
          <a:blip r:embed="rId3"/>
          <a:srcRect b="46046"/>
          <a:stretch>
            <a:fillRect/>
          </a:stretch>
        </p:blipFill>
        <p:spPr bwMode="auto">
          <a:xfrm>
            <a:off x="7391400" y="2214563"/>
            <a:ext cx="1765300" cy="566737"/>
          </a:xfrm>
          <a:prstGeom prst="rect">
            <a:avLst/>
          </a:prstGeom>
          <a:noFill/>
          <a:ln w="9525">
            <a:noFill/>
            <a:miter lim="800000"/>
            <a:headEnd/>
            <a:tailEnd/>
          </a:ln>
        </p:spPr>
      </p:pic>
      <p:pic>
        <p:nvPicPr>
          <p:cNvPr id="97285" name="Picture 4"/>
          <p:cNvPicPr>
            <a:picLocks noChangeAspect="1" noChangeArrowheads="1"/>
          </p:cNvPicPr>
          <p:nvPr/>
        </p:nvPicPr>
        <p:blipFill>
          <a:blip r:embed="rId3"/>
          <a:srcRect b="46046"/>
          <a:stretch>
            <a:fillRect/>
          </a:stretch>
        </p:blipFill>
        <p:spPr bwMode="auto">
          <a:xfrm>
            <a:off x="7391400" y="3019425"/>
            <a:ext cx="1765300" cy="566738"/>
          </a:xfrm>
          <a:prstGeom prst="rect">
            <a:avLst/>
          </a:prstGeom>
          <a:noFill/>
          <a:ln w="9525">
            <a:noFill/>
            <a:miter lim="800000"/>
            <a:headEnd/>
            <a:tailEnd/>
          </a:ln>
        </p:spPr>
      </p:pic>
      <p:pic>
        <p:nvPicPr>
          <p:cNvPr id="97286" name="Picture 5"/>
          <p:cNvPicPr>
            <a:picLocks noChangeAspect="1" noChangeArrowheads="1"/>
          </p:cNvPicPr>
          <p:nvPr/>
        </p:nvPicPr>
        <p:blipFill>
          <a:blip r:embed="rId3"/>
          <a:srcRect b="46046"/>
          <a:stretch>
            <a:fillRect/>
          </a:stretch>
        </p:blipFill>
        <p:spPr bwMode="auto">
          <a:xfrm>
            <a:off x="7391400" y="4848225"/>
            <a:ext cx="1765300" cy="566738"/>
          </a:xfrm>
          <a:prstGeom prst="rect">
            <a:avLst/>
          </a:prstGeom>
          <a:noFill/>
          <a:ln w="9525">
            <a:noFill/>
            <a:miter lim="800000"/>
            <a:headEnd/>
            <a:tailEnd/>
          </a:ln>
        </p:spPr>
      </p:pic>
      <p:sp>
        <p:nvSpPr>
          <p:cNvPr id="97287" name="TextBox 6"/>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Use multilayer community detection.</a:t>
            </a:r>
          </a:p>
        </p:txBody>
      </p:sp>
      <p:sp>
        <p:nvSpPr>
          <p:cNvPr id="97288"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728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Perform Community Detection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srcRect/>
          <a:stretch>
            <a:fillRect/>
          </a:stretch>
        </p:blipFill>
        <p:spPr bwMode="auto">
          <a:xfrm>
            <a:off x="76200" y="2306638"/>
            <a:ext cx="4543425" cy="3408362"/>
          </a:xfrm>
          <a:prstGeom prst="rect">
            <a:avLst/>
          </a:prstGeom>
          <a:noFill/>
          <a:ln w="9525">
            <a:noFill/>
            <a:miter lim="800000"/>
            <a:headEnd/>
            <a:tailEnd/>
          </a:ln>
        </p:spPr>
      </p:pic>
      <p:sp>
        <p:nvSpPr>
          <p:cNvPr id="98308" name="TextBox 3"/>
          <p:cNvSpPr txBox="1">
            <a:spLocks noChangeArrowheads="1"/>
          </p:cNvSpPr>
          <p:nvPr/>
        </p:nvSpPr>
        <p:spPr bwMode="auto">
          <a:xfrm rot="-5400000">
            <a:off x="-1026318" y="3740943"/>
            <a:ext cx="2667000" cy="366713"/>
          </a:xfrm>
          <a:prstGeom prst="rect">
            <a:avLst/>
          </a:prstGeom>
          <a:noFill/>
          <a:ln w="9525">
            <a:noFill/>
            <a:miter lim="800000"/>
            <a:headEnd/>
            <a:tailEnd/>
          </a:ln>
        </p:spPr>
        <p:txBody>
          <a:bodyPr>
            <a:spAutoFit/>
          </a:bodyPr>
          <a:lstStyle/>
          <a:p>
            <a:pPr algn="ctr"/>
            <a:r>
              <a:rPr lang="en-US" dirty="0" smtClean="0">
                <a:latin typeface="Times New Roman" pitchFamily="18" charset="0"/>
                <a:cs typeface="Times New Roman" pitchFamily="18" charset="0"/>
              </a:rPr>
              <a:t>Node Number</a:t>
            </a:r>
            <a:endParaRPr lang="en-US" dirty="0">
              <a:latin typeface="Times New Roman" pitchFamily="18" charset="0"/>
              <a:cs typeface="Times New Roman" pitchFamily="18" charset="0"/>
            </a:endParaRPr>
          </a:p>
        </p:txBody>
      </p:sp>
      <p:sp>
        <p:nvSpPr>
          <p:cNvPr id="98309" name="TextBox 4"/>
          <p:cNvSpPr txBox="1">
            <a:spLocks noChangeArrowheads="1"/>
          </p:cNvSpPr>
          <p:nvPr/>
        </p:nvSpPr>
        <p:spPr bwMode="auto">
          <a:xfrm>
            <a:off x="1066800" y="5500688"/>
            <a:ext cx="2667000" cy="369332"/>
          </a:xfrm>
          <a:prstGeom prst="rect">
            <a:avLst/>
          </a:prstGeom>
          <a:noFill/>
          <a:ln w="9525">
            <a:noFill/>
            <a:miter lim="800000"/>
            <a:headEnd/>
            <a:tailEnd/>
          </a:ln>
        </p:spPr>
        <p:txBody>
          <a:bodyPr wrap="square">
            <a:spAutoFit/>
          </a:bodyPr>
          <a:lstStyle/>
          <a:p>
            <a:pPr algn="ctr"/>
            <a:r>
              <a:rPr lang="en-US" dirty="0" smtClean="0">
                <a:latin typeface="Times New Roman" pitchFamily="18" charset="0"/>
                <a:cs typeface="Times New Roman" pitchFamily="18" charset="0"/>
              </a:rPr>
              <a:t>Slice (</a:t>
            </a:r>
            <a:r>
              <a:rPr lang="en-US" dirty="0" err="1" smtClean="0">
                <a:latin typeface="Times New Roman" pitchFamily="18" charset="0"/>
                <a:cs typeface="Times New Roman" pitchFamily="18" charset="0"/>
              </a:rPr>
              <a:t>Repitition</a:t>
            </a:r>
            <a:r>
              <a:rPr lang="en-US"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pic>
        <p:nvPicPr>
          <p:cNvPr id="98310" name="Picture 3"/>
          <p:cNvPicPr>
            <a:picLocks noChangeAspect="1"/>
          </p:cNvPicPr>
          <p:nvPr/>
        </p:nvPicPr>
        <p:blipFill>
          <a:blip r:embed="rId3"/>
          <a:srcRect/>
          <a:stretch>
            <a:fillRect/>
          </a:stretch>
        </p:blipFill>
        <p:spPr bwMode="auto">
          <a:xfrm>
            <a:off x="4600575" y="2306638"/>
            <a:ext cx="4543425" cy="3408362"/>
          </a:xfrm>
          <a:prstGeom prst="rect">
            <a:avLst/>
          </a:prstGeom>
          <a:noFill/>
          <a:ln w="9525">
            <a:noFill/>
            <a:miter lim="800000"/>
            <a:headEnd/>
            <a:tailEnd/>
          </a:ln>
        </p:spPr>
      </p:pic>
      <p:sp>
        <p:nvSpPr>
          <p:cNvPr id="98311" name="TextBox 4"/>
          <p:cNvSpPr txBox="1">
            <a:spLocks noChangeArrowheads="1"/>
          </p:cNvSpPr>
          <p:nvPr/>
        </p:nvSpPr>
        <p:spPr bwMode="auto">
          <a:xfrm>
            <a:off x="5562600" y="5500688"/>
            <a:ext cx="2895600" cy="369332"/>
          </a:xfrm>
          <a:prstGeom prst="rect">
            <a:avLst/>
          </a:prstGeom>
          <a:noFill/>
          <a:ln w="9525">
            <a:noFill/>
            <a:miter lim="800000"/>
            <a:headEnd/>
            <a:tailEnd/>
          </a:ln>
        </p:spPr>
        <p:txBody>
          <a:bodyPr wrap="square">
            <a:spAutoFit/>
          </a:bodyPr>
          <a:lstStyle/>
          <a:p>
            <a:pPr algn="ctr"/>
            <a:r>
              <a:rPr lang="en-US" dirty="0" smtClean="0">
                <a:latin typeface="Times New Roman" pitchFamily="18" charset="0"/>
                <a:cs typeface="Times New Roman" pitchFamily="18" charset="0"/>
              </a:rPr>
              <a:t>Slice (</a:t>
            </a:r>
            <a:r>
              <a:rPr lang="en-US" dirty="0" err="1" smtClean="0">
                <a:latin typeface="Times New Roman" pitchFamily="18" charset="0"/>
                <a:cs typeface="Times New Roman" pitchFamily="18" charset="0"/>
              </a:rPr>
              <a:t>Repitition</a:t>
            </a:r>
            <a:r>
              <a:rPr lang="en-US" dirty="0" smtClean="0">
                <a:latin typeface="Times New Roman" pitchFamily="18" charset="0"/>
                <a:cs typeface="Times New Roman" pitchFamily="18" charset="0"/>
              </a:rPr>
              <a:t> in Time)</a:t>
            </a:r>
            <a:endParaRPr lang="en-US" dirty="0">
              <a:latin typeface="Times New Roman" pitchFamily="18" charset="0"/>
              <a:cs typeface="Times New Roman" pitchFamily="18" charset="0"/>
            </a:endParaRPr>
          </a:p>
        </p:txBody>
      </p:sp>
      <p:sp>
        <p:nvSpPr>
          <p:cNvPr id="98312" name="TextBox 3"/>
          <p:cNvSpPr txBox="1">
            <a:spLocks noChangeArrowheads="1"/>
          </p:cNvSpPr>
          <p:nvPr/>
        </p:nvSpPr>
        <p:spPr bwMode="auto">
          <a:xfrm rot="-5400000">
            <a:off x="3512344" y="3740944"/>
            <a:ext cx="2667000" cy="366712"/>
          </a:xfrm>
          <a:prstGeom prst="rect">
            <a:avLst/>
          </a:prstGeom>
          <a:noFill/>
          <a:ln w="9525">
            <a:noFill/>
            <a:miter lim="800000"/>
            <a:headEnd/>
            <a:tailEnd/>
          </a:ln>
        </p:spPr>
        <p:txBody>
          <a:bodyPr>
            <a:spAutoFit/>
          </a:bodyPr>
          <a:lstStyle/>
          <a:p>
            <a:pPr algn="ctr"/>
            <a:r>
              <a:rPr lang="en-US" dirty="0" smtClean="0">
                <a:latin typeface="Times New Roman" pitchFamily="18" charset="0"/>
                <a:cs typeface="Times New Roman" pitchFamily="18" charset="0"/>
              </a:rPr>
              <a:t>Node Number</a:t>
            </a:r>
            <a:endParaRPr lang="en-US" dirty="0">
              <a:latin typeface="Times New Roman" pitchFamily="18" charset="0"/>
              <a:cs typeface="Times New Roman" pitchFamily="18" charset="0"/>
            </a:endParaRPr>
          </a:p>
        </p:txBody>
      </p:sp>
      <p:sp>
        <p:nvSpPr>
          <p:cNvPr id="98313" name="Text Box 9"/>
          <p:cNvSpPr txBox="1">
            <a:spLocks noChangeArrowheads="1"/>
          </p:cNvSpPr>
          <p:nvPr/>
        </p:nvSpPr>
        <p:spPr bwMode="auto">
          <a:xfrm>
            <a:off x="762000" y="2057400"/>
            <a:ext cx="3352800" cy="366713"/>
          </a:xfrm>
          <a:prstGeom prst="rect">
            <a:avLst/>
          </a:prstGeom>
          <a:noFill/>
          <a:ln w="9525">
            <a:noFill/>
            <a:miter lim="800000"/>
            <a:headEnd/>
            <a:tailEnd/>
          </a:ln>
          <a:effectLst/>
        </p:spPr>
        <p:txBody>
          <a:bodyPr>
            <a:spAutoFit/>
          </a:bodyPr>
          <a:lstStyle/>
          <a:p>
            <a:pPr algn="ctr">
              <a:spcBef>
                <a:spcPct val="50000"/>
              </a:spcBef>
            </a:pPr>
            <a:r>
              <a:rPr lang="en-US" dirty="0">
                <a:latin typeface="Times New Roman" pitchFamily="18" charset="0"/>
              </a:rPr>
              <a:t>Subject </a:t>
            </a:r>
            <a:r>
              <a:rPr lang="en-US" dirty="0">
                <a:latin typeface="Times New Roman" pitchFamily="18" charset="0"/>
              </a:rPr>
              <a:t>4</a:t>
            </a:r>
            <a:endParaRPr lang="en-US" dirty="0">
              <a:latin typeface="Times New Roman" pitchFamily="18" charset="0"/>
            </a:endParaRPr>
          </a:p>
        </p:txBody>
      </p:sp>
      <p:sp>
        <p:nvSpPr>
          <p:cNvPr id="98314" name="Text Box 10"/>
          <p:cNvSpPr txBox="1">
            <a:spLocks noChangeArrowheads="1"/>
          </p:cNvSpPr>
          <p:nvPr/>
        </p:nvSpPr>
        <p:spPr bwMode="auto">
          <a:xfrm>
            <a:off x="5257800" y="2057400"/>
            <a:ext cx="3352800" cy="366713"/>
          </a:xfrm>
          <a:prstGeom prst="rect">
            <a:avLst/>
          </a:prstGeom>
          <a:noFill/>
          <a:ln w="9525">
            <a:noFill/>
            <a:miter lim="800000"/>
            <a:headEnd/>
            <a:tailEnd/>
          </a:ln>
          <a:effectLst/>
        </p:spPr>
        <p:txBody>
          <a:bodyPr>
            <a:spAutoFit/>
          </a:bodyPr>
          <a:lstStyle/>
          <a:p>
            <a:pPr algn="ctr">
              <a:spcBef>
                <a:spcPct val="50000"/>
              </a:spcBef>
            </a:pPr>
            <a:r>
              <a:rPr lang="en-US" dirty="0">
                <a:latin typeface="Times New Roman" pitchFamily="18" charset="0"/>
              </a:rPr>
              <a:t>Subject </a:t>
            </a:r>
            <a:r>
              <a:rPr lang="en-US" dirty="0" smtClean="0">
                <a:latin typeface="Times New Roman" pitchFamily="18" charset="0"/>
              </a:rPr>
              <a:t>22</a:t>
            </a:r>
            <a:endParaRPr lang="en-US" dirty="0">
              <a:latin typeface="Times New Roman" pitchFamily="18" charset="0"/>
            </a:endParaRPr>
          </a:p>
        </p:txBody>
      </p:sp>
      <p:sp>
        <p:nvSpPr>
          <p:cNvPr id="98315"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831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Chunking as a Function of Time</a:t>
            </a:r>
          </a:p>
        </p:txBody>
      </p:sp>
      <p:sp>
        <p:nvSpPr>
          <p:cNvPr id="98317" name="TextBox 6"/>
          <p:cNvSpPr txBox="1">
            <a:spLocks noChangeArrowheads="1"/>
          </p:cNvSpPr>
          <p:nvPr/>
        </p:nvSpPr>
        <p:spPr bwMode="auto">
          <a:xfrm>
            <a:off x="2209800" y="6248400"/>
            <a:ext cx="4876800" cy="4572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Significant inter-individual variability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p:cNvPicPr>
            <a:picLocks noChangeAspect="1"/>
          </p:cNvPicPr>
          <p:nvPr/>
        </p:nvPicPr>
        <p:blipFill>
          <a:blip r:embed="rId2"/>
          <a:srcRect/>
          <a:stretch>
            <a:fillRect/>
          </a:stretch>
        </p:blipFill>
        <p:spPr bwMode="auto">
          <a:xfrm>
            <a:off x="1727200" y="2590800"/>
            <a:ext cx="5689600" cy="4267200"/>
          </a:xfrm>
          <a:prstGeom prst="rect">
            <a:avLst/>
          </a:prstGeom>
          <a:noFill/>
          <a:ln w="9525">
            <a:noFill/>
            <a:miter lim="800000"/>
            <a:headEnd/>
            <a:tailEnd/>
          </a:ln>
        </p:spPr>
      </p:pic>
      <p:cxnSp>
        <p:nvCxnSpPr>
          <p:cNvPr id="5" name="Straight Connector 4"/>
          <p:cNvCxnSpPr/>
          <p:nvPr/>
        </p:nvCxnSpPr>
        <p:spPr>
          <a:xfrm>
            <a:off x="2514600" y="5410200"/>
            <a:ext cx="4343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357" name="TextBox 5"/>
          <p:cNvSpPr txBox="1">
            <a:spLocks noChangeArrowheads="1"/>
          </p:cNvSpPr>
          <p:nvPr/>
        </p:nvSpPr>
        <p:spPr bwMode="auto">
          <a:xfrm>
            <a:off x="762000" y="1797050"/>
            <a:ext cx="7696200" cy="64135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Compare the empirical modularity to that of a nodal null model, where similar nodal identity between sequences is disrupted.</a:t>
            </a:r>
          </a:p>
        </p:txBody>
      </p:sp>
      <p:sp>
        <p:nvSpPr>
          <p:cNvPr id="100358"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1003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Chunking Significance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p:cNvPicPr>
          <p:nvPr/>
        </p:nvPicPr>
        <p:blipFill>
          <a:blip r:embed="rId3"/>
          <a:srcRect/>
          <a:stretch>
            <a:fillRect/>
          </a:stretch>
        </p:blipFill>
        <p:spPr bwMode="auto">
          <a:xfrm>
            <a:off x="1727200" y="2514600"/>
            <a:ext cx="5689600" cy="4267200"/>
          </a:xfrm>
          <a:prstGeom prst="rect">
            <a:avLst/>
          </a:prstGeom>
          <a:noFill/>
          <a:ln w="9525">
            <a:noFill/>
            <a:miter lim="800000"/>
            <a:headEnd/>
            <a:tailEnd/>
          </a:ln>
        </p:spPr>
      </p:pic>
      <p:sp>
        <p:nvSpPr>
          <p:cNvPr id="101380" name="TextBox 3"/>
          <p:cNvSpPr txBox="1">
            <a:spLocks noChangeArrowheads="1"/>
          </p:cNvSpPr>
          <p:nvPr/>
        </p:nvSpPr>
        <p:spPr bwMode="auto">
          <a:xfrm>
            <a:off x="609600" y="1843088"/>
            <a:ext cx="8001000" cy="366712"/>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Theoretically, chunks should get “chunkier” with time.</a:t>
            </a:r>
          </a:p>
        </p:txBody>
      </p:sp>
      <p:cxnSp>
        <p:nvCxnSpPr>
          <p:cNvPr id="5" name="Straight Connector 4"/>
          <p:cNvCxnSpPr/>
          <p:nvPr/>
        </p:nvCxnSpPr>
        <p:spPr>
          <a:xfrm>
            <a:off x="2514600" y="4648200"/>
            <a:ext cx="4343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1382"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10138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Chunking Variance and Learning</a:t>
            </a:r>
          </a:p>
        </p:txBody>
      </p:sp>
      <p:sp>
        <p:nvSpPr>
          <p:cNvPr id="2" name="Rectangle 1"/>
          <p:cNvSpPr/>
          <p:nvPr/>
        </p:nvSpPr>
        <p:spPr>
          <a:xfrm>
            <a:off x="1727200" y="3657600"/>
            <a:ext cx="4064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5400000">
            <a:off x="375166" y="3968234"/>
            <a:ext cx="3124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Slope of variance over time</a:t>
            </a:r>
            <a:endParaRPr lang="en-US" dirty="0">
              <a:latin typeface="Times New Roman" pitchFamily="18" charset="0"/>
              <a:cs typeface="Times New Roman" pitchFamily="18" charset="0"/>
            </a:endParaRPr>
          </a:p>
        </p:txBody>
      </p:sp>
      <p:sp>
        <p:nvSpPr>
          <p:cNvPr id="4" name="Rectangle 3"/>
          <p:cNvSpPr/>
          <p:nvPr/>
        </p:nvSpPr>
        <p:spPr>
          <a:xfrm>
            <a:off x="3048000" y="6172200"/>
            <a:ext cx="3657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6172200"/>
            <a:ext cx="3810000" cy="646331"/>
          </a:xfrm>
          <a:prstGeom prst="rect">
            <a:avLst/>
          </a:prstGeom>
          <a:noFill/>
        </p:spPr>
        <p:txBody>
          <a:bodyPr wrap="square" rtlCol="0">
            <a:spAutoFit/>
          </a:bodyPr>
          <a:lstStyle/>
          <a:p>
            <a:r>
              <a:rPr lang="en-US" dirty="0" smtClean="0"/>
              <a:t>     </a:t>
            </a:r>
            <a:r>
              <a:rPr lang="en-US" dirty="0" smtClean="0">
                <a:latin typeface="Times New Roman" pitchFamily="18" charset="0"/>
                <a:cs typeface="Times New Roman" pitchFamily="18" charset="0"/>
              </a:rPr>
              <a:t>1                        2                       3</a:t>
            </a:r>
          </a:p>
          <a:p>
            <a:r>
              <a:rPr lang="en-US" dirty="0" smtClean="0">
                <a:latin typeface="Times New Roman" pitchFamily="18" charset="0"/>
                <a:cs typeface="Times New Roman" pitchFamily="18" charset="0"/>
              </a:rPr>
              <a:t>                   Sequence Number</a:t>
            </a:r>
            <a:endParaRPr lang="en-US" dirty="0">
              <a:latin typeface="Times New Roman" pitchFamily="18" charset="0"/>
              <a:cs typeface="Times New Roman" pitchFamily="18" charset="0"/>
            </a:endParaRPr>
          </a:p>
        </p:txBody>
      </p:sp>
      <p:sp>
        <p:nvSpPr>
          <p:cNvPr id="8" name="Rectangle 7"/>
          <p:cNvSpPr/>
          <p:nvPr/>
        </p:nvSpPr>
        <p:spPr>
          <a:xfrm>
            <a:off x="3048000" y="2514600"/>
            <a:ext cx="3200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4600" y="2362200"/>
            <a:ext cx="43815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Overall, slope is significantly less than 0: p=0.0062 indicating variance decreases with time</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53251" name="Rectangle 2"/>
          <p:cNvSpPr>
            <a:spLocks noGrp="1" noChangeArrowheads="1"/>
          </p:cNvSpPr>
          <p:nvPr>
            <p:ph type="title" idx="4294967295"/>
          </p:nvPr>
        </p:nvSpPr>
        <p:spPr/>
        <p:txBody>
          <a:bodyPr/>
          <a:lstStyle/>
          <a:p>
            <a:pPr eaLnBrk="1" hangingPunct="1"/>
            <a:r>
              <a:rPr lang="en-US" sz="3600" smtClean="0">
                <a:latin typeface="Times New Roman" pitchFamily="18" charset="0"/>
              </a:rPr>
              <a:t>The Human as an Adaptive System</a:t>
            </a:r>
          </a:p>
        </p:txBody>
      </p:sp>
      <p:pic>
        <p:nvPicPr>
          <p:cNvPr id="53399" name="Picture 151" descr="Surprise, surprise!  Did you know that every part of the human body has a scientific name?  Some names are more obvious than others, but they&amp;#8217;re all pretty easy and handy to learn.  You can use their knowledge to:&#10;start a conversation (&amp;#8220;You have such beautiful phalanges.  Do you play the piano?&amp;#8221;),&#10;look smart in front of that hot girl (&amp;#8220;Oh, did I say phalanges again?  I hate it when I slip into medical terminology.&amp;#8221;),&#10;or to inflate your ego!  (&amp;#8220;I&amp;#8217;m so intelligent I occasionally wonder how all eight cranial bones fused over my enlarged cerebral cortex.&amp;#8221;)&#10;(and it would help with Anatomy, too.)&#10;Let&amp;#8217;s cover the basic regions!&#10;Head:&#10;head = cephalic&#10;skull = cranial&#10;face = facial  &amp;lt;&amp;#8212;(golly gee willickers!)&#10;forehead = frontal&#10;ears = otic&#10;eyes = orbital/ocular/optic&#10;cheek = buccal&#10;nose = nasal&#10;mouth = oral&#10;chin = mental  &amp;lt;&amp;#8212;(I bet that was unexpected)&#10;base of skull = occipital&#10;neck = cervical&#10;Arms:&#10;shoulder = acromial&#10;collar bone = clavicular/cleido&#10;armpit = axillary&#10;upper arm = brachial&#10;elbow joint (the hollow inside portion where it bends) = antecubital&#10;elbow joint (the bone on the back) = olecranal&#10;forearm = antebrachial&#10;forearm (along thumb-side) = radial&#10;forearm (along pinky-side) = ulnar&#10;wrist = carpal&#10;hand = manual&#10;hand (back of) = dorsum&#10;palm = palmar&#10;fingers = digital/phalangeal&#10;thumb = thenar/pollicis&#10;index finger = indicis&#10;pinky = digiti minimi &amp;lt;&amp;#8212;(so cute)&#10;Torso (front):&#10;chest = thoracic&#10;breastbone = sternal&#10;breast = mammary&#10;rib cartilage = chondrial&#10;trunk = abdominal  &amp;lt;&amp;#8212;(go figure)&#10;tummy = gastric&#10;navel = umbilical&#10;hip bones = coxal/ilium&#10;groin = inguinal&#10;pubic region = pubis&#10;genitals = genitalia&#10;Torso (back):&#10;back = dorsal  &amp;lt;&amp;#8212;(think &amp;#8220;dorsal fin&amp;#8221; of a dolphin or shark)&#10;scapula = scapular&#10;spinal column = vertebral&#10;mid-back = lumbar&#10;lower back = sacral&#10;tailbone = coccyx&#10;bum = gluteal&#10;Legs:&#10;upper leg = femoral&#10;knee = patellar&#10;knee (back of) = popliteal&#10;lower leg (front) = crural&#10;lower leg (back) = sural&#10;foot = pedal&#10;ankle = tarsal&#10;heel = calcaneal&#10;sole = plantar&#10;toes = digital/phalangeal  &amp;lt;&amp;#8212;(just like fingers)&#10;"/>
          <p:cNvPicPr>
            <a:picLocks noChangeAspect="1" noChangeArrowheads="1"/>
          </p:cNvPicPr>
          <p:nvPr/>
        </p:nvPicPr>
        <p:blipFill>
          <a:blip r:embed="rId3"/>
          <a:srcRect/>
          <a:stretch>
            <a:fillRect/>
          </a:stretch>
        </p:blipFill>
        <p:spPr bwMode="auto">
          <a:xfrm>
            <a:off x="2895600" y="1828800"/>
            <a:ext cx="3324225" cy="40957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p:cNvPicPr>
            <a:picLocks noChangeAspect="1"/>
          </p:cNvPicPr>
          <p:nvPr/>
        </p:nvPicPr>
        <p:blipFill>
          <a:blip r:embed="rId2"/>
          <a:srcRect/>
          <a:stretch>
            <a:fillRect/>
          </a:stretch>
        </p:blipFill>
        <p:spPr bwMode="auto">
          <a:xfrm>
            <a:off x="0" y="3152577"/>
            <a:ext cx="9144000" cy="1625600"/>
          </a:xfrm>
          <a:prstGeom prst="rect">
            <a:avLst/>
          </a:prstGeom>
          <a:noFill/>
          <a:ln w="9525">
            <a:noFill/>
            <a:miter lim="800000"/>
            <a:headEnd/>
            <a:tailEnd/>
          </a:ln>
        </p:spPr>
      </p:pic>
      <p:sp>
        <p:nvSpPr>
          <p:cNvPr id="102404" name="TextBox 3"/>
          <p:cNvSpPr txBox="1">
            <a:spLocks noChangeArrowheads="1"/>
          </p:cNvSpPr>
          <p:nvPr/>
        </p:nvSpPr>
        <p:spPr bwMode="auto">
          <a:xfrm>
            <a:off x="914400" y="1949450"/>
            <a:ext cx="7315200" cy="64135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Slow IKIs are thought to indicate the brain preparing for a new set of movements, letting go of the old set, and focusing on the new set. </a:t>
            </a:r>
          </a:p>
        </p:txBody>
      </p:sp>
      <p:sp>
        <p:nvSpPr>
          <p:cNvPr id="102405" name="TextBox 4"/>
          <p:cNvSpPr txBox="1">
            <a:spLocks noChangeArrowheads="1"/>
          </p:cNvSpPr>
          <p:nvPr/>
        </p:nvSpPr>
        <p:spPr bwMode="auto">
          <a:xfrm>
            <a:off x="914400" y="5484812"/>
            <a:ext cx="7467600" cy="9159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The first movement in a chunk was consistently slower than the last movement in a chunk, suggesting that indeed those slow movements are the beginning of new chunks.</a:t>
            </a:r>
          </a:p>
        </p:txBody>
      </p:sp>
      <p:sp>
        <p:nvSpPr>
          <p:cNvPr id="102406"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10240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chemeClr val="tx2"/>
                </a:solidFill>
                <a:latin typeface="Times New Roman" pitchFamily="18" charset="0"/>
              </a:rPr>
              <a:t>Preparing for the Next Chunk</a:t>
            </a:r>
          </a:p>
        </p:txBody>
      </p:sp>
      <p:sp>
        <p:nvSpPr>
          <p:cNvPr id="2" name="Rectangle 1"/>
          <p:cNvSpPr/>
          <p:nvPr/>
        </p:nvSpPr>
        <p:spPr>
          <a:xfrm>
            <a:off x="685800" y="3660577"/>
            <a:ext cx="228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00400" y="3812977"/>
            <a:ext cx="228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3812977"/>
            <a:ext cx="228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5400000">
            <a:off x="-19566" y="3585578"/>
            <a:ext cx="149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IKI Duration</a:t>
            </a:r>
            <a:endParaRPr lang="en-US" sz="1200" dirty="0">
              <a:latin typeface="Times New Roman" pitchFamily="18" charset="0"/>
              <a:cs typeface="Times New Roman" pitchFamily="18" charset="0"/>
            </a:endParaRPr>
          </a:p>
        </p:txBody>
      </p:sp>
      <p:sp>
        <p:nvSpPr>
          <p:cNvPr id="4" name="Rectangle 3"/>
          <p:cNvSpPr/>
          <p:nvPr/>
        </p:nvSpPr>
        <p:spPr>
          <a:xfrm>
            <a:off x="1066800" y="4648200"/>
            <a:ext cx="7162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1rst </a:t>
            </a:r>
          </a:p>
        </p:txBody>
      </p:sp>
      <p:sp>
        <p:nvSpPr>
          <p:cNvPr id="15" name="TextBox 14"/>
          <p:cNvSpPr txBox="1"/>
          <p:nvPr/>
        </p:nvSpPr>
        <p:spPr>
          <a:xfrm>
            <a:off x="38100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1rst </a:t>
            </a:r>
          </a:p>
        </p:txBody>
      </p:sp>
      <p:sp>
        <p:nvSpPr>
          <p:cNvPr id="16" name="TextBox 15"/>
          <p:cNvSpPr txBox="1"/>
          <p:nvPr/>
        </p:nvSpPr>
        <p:spPr>
          <a:xfrm>
            <a:off x="64008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1rst </a:t>
            </a:r>
          </a:p>
        </p:txBody>
      </p:sp>
      <p:sp>
        <p:nvSpPr>
          <p:cNvPr id="17" name="TextBox 16"/>
          <p:cNvSpPr txBox="1"/>
          <p:nvPr/>
        </p:nvSpPr>
        <p:spPr>
          <a:xfrm>
            <a:off x="22860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Last</a:t>
            </a:r>
          </a:p>
        </p:txBody>
      </p:sp>
      <p:sp>
        <p:nvSpPr>
          <p:cNvPr id="18" name="TextBox 17"/>
          <p:cNvSpPr txBox="1"/>
          <p:nvPr/>
        </p:nvSpPr>
        <p:spPr>
          <a:xfrm>
            <a:off x="48768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Last</a:t>
            </a:r>
          </a:p>
        </p:txBody>
      </p:sp>
      <p:sp>
        <p:nvSpPr>
          <p:cNvPr id="19" name="TextBox 18"/>
          <p:cNvSpPr txBox="1"/>
          <p:nvPr/>
        </p:nvSpPr>
        <p:spPr>
          <a:xfrm>
            <a:off x="7391400" y="4574977"/>
            <a:ext cx="685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Last</a:t>
            </a:r>
          </a:p>
        </p:txBody>
      </p:sp>
      <p:sp>
        <p:nvSpPr>
          <p:cNvPr id="20" name="TextBox 19"/>
          <p:cNvSpPr txBox="1"/>
          <p:nvPr/>
        </p:nvSpPr>
        <p:spPr>
          <a:xfrm rot="-5400000">
            <a:off x="2528789" y="3585578"/>
            <a:ext cx="149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IKI Duration</a:t>
            </a:r>
            <a:endParaRPr lang="en-US" sz="1200" dirty="0">
              <a:latin typeface="Times New Roman" pitchFamily="18" charset="0"/>
              <a:cs typeface="Times New Roman" pitchFamily="18" charset="0"/>
            </a:endParaRPr>
          </a:p>
        </p:txBody>
      </p:sp>
      <p:sp>
        <p:nvSpPr>
          <p:cNvPr id="21" name="TextBox 20"/>
          <p:cNvSpPr txBox="1"/>
          <p:nvPr/>
        </p:nvSpPr>
        <p:spPr>
          <a:xfrm rot="-5400000">
            <a:off x="5119589" y="3585578"/>
            <a:ext cx="149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IKI Duration</a:t>
            </a:r>
            <a:endParaRPr lang="en-US" sz="1200" dirty="0">
              <a:latin typeface="Times New Roman" pitchFamily="18" charset="0"/>
              <a:cs typeface="Times New Roman" pitchFamily="18" charset="0"/>
            </a:endParaRPr>
          </a:p>
        </p:txBody>
      </p:sp>
      <p:sp>
        <p:nvSpPr>
          <p:cNvPr id="7" name="Rectangle 6"/>
          <p:cNvSpPr/>
          <p:nvPr/>
        </p:nvSpPr>
        <p:spPr>
          <a:xfrm>
            <a:off x="1562100" y="3127177"/>
            <a:ext cx="1181100"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52900" y="3127177"/>
            <a:ext cx="1181100"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67500" y="3127177"/>
            <a:ext cx="1181100" cy="12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85900" y="3002578"/>
            <a:ext cx="12573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t=2.33, p=0.024</a:t>
            </a:r>
            <a:endParaRPr lang="en-US" sz="1200" dirty="0">
              <a:latin typeface="Times New Roman" pitchFamily="18" charset="0"/>
              <a:cs typeface="Times New Roman" pitchFamily="18" charset="0"/>
            </a:endParaRPr>
          </a:p>
        </p:txBody>
      </p:sp>
      <p:sp>
        <p:nvSpPr>
          <p:cNvPr id="13" name="TextBox 12"/>
          <p:cNvSpPr txBox="1"/>
          <p:nvPr/>
        </p:nvSpPr>
        <p:spPr>
          <a:xfrm>
            <a:off x="4095750" y="3002578"/>
            <a:ext cx="131445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t=7.72, p=1e-9</a:t>
            </a:r>
            <a:endParaRPr lang="en-US" sz="1200" dirty="0">
              <a:latin typeface="Times New Roman" pitchFamily="18" charset="0"/>
              <a:cs typeface="Times New Roman" pitchFamily="18" charset="0"/>
            </a:endParaRPr>
          </a:p>
        </p:txBody>
      </p:sp>
      <p:sp>
        <p:nvSpPr>
          <p:cNvPr id="14" name="TextBox 13"/>
          <p:cNvSpPr txBox="1"/>
          <p:nvPr/>
        </p:nvSpPr>
        <p:spPr>
          <a:xfrm>
            <a:off x="6687234" y="3002578"/>
            <a:ext cx="1313766" cy="276999"/>
          </a:xfrm>
          <a:prstGeom prst="rect">
            <a:avLst/>
          </a:prstGeom>
          <a:noFill/>
        </p:spPr>
        <p:txBody>
          <a:bodyPr wrap="square" rtlCol="0">
            <a:spAutoFit/>
          </a:bodyPr>
          <a:lstStyle/>
          <a:p>
            <a:r>
              <a:rPr lang="en-US" sz="1200" dirty="0">
                <a:latin typeface="Times New Roman" pitchFamily="18" charset="0"/>
                <a:cs typeface="Times New Roman" pitchFamily="18" charset="0"/>
              </a:rPr>
              <a:t>t</a:t>
            </a:r>
            <a:r>
              <a:rPr lang="en-US" sz="1200" dirty="0" smtClean="0">
                <a:latin typeface="Times New Roman" pitchFamily="18" charset="0"/>
                <a:cs typeface="Times New Roman" pitchFamily="18" charset="0"/>
              </a:rPr>
              <a:t>=3.89, p=3e-4</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p:cNvPicPr>
          <p:nvPr/>
        </p:nvPicPr>
        <p:blipFill>
          <a:blip r:embed="rId2"/>
          <a:srcRect/>
          <a:stretch>
            <a:fillRect/>
          </a:stretch>
        </p:blipFill>
        <p:spPr bwMode="auto">
          <a:xfrm>
            <a:off x="923925" y="2051685"/>
            <a:ext cx="3206115" cy="3434715"/>
          </a:xfrm>
          <a:prstGeom prst="rect">
            <a:avLst/>
          </a:prstGeom>
          <a:noFill/>
          <a:ln w="9525">
            <a:noFill/>
            <a:miter lim="800000"/>
            <a:headEnd/>
            <a:tailEnd/>
          </a:ln>
        </p:spPr>
      </p:pic>
      <p:pic>
        <p:nvPicPr>
          <p:cNvPr id="99331" name="Picture 2"/>
          <p:cNvPicPr>
            <a:picLocks noChangeAspect="1"/>
          </p:cNvPicPr>
          <p:nvPr/>
        </p:nvPicPr>
        <p:blipFill>
          <a:blip r:embed="rId3"/>
          <a:srcRect/>
          <a:stretch>
            <a:fillRect/>
          </a:stretch>
        </p:blipFill>
        <p:spPr bwMode="auto">
          <a:xfrm>
            <a:off x="4814887" y="2051686"/>
            <a:ext cx="3186113" cy="3414713"/>
          </a:xfrm>
          <a:prstGeom prst="rect">
            <a:avLst/>
          </a:prstGeom>
          <a:noFill/>
          <a:ln w="9525">
            <a:noFill/>
            <a:miter lim="800000"/>
            <a:headEnd/>
            <a:tailEnd/>
          </a:ln>
        </p:spPr>
      </p:pic>
      <p:sp>
        <p:nvSpPr>
          <p:cNvPr id="99332" name="TextBox 3"/>
          <p:cNvSpPr txBox="1">
            <a:spLocks noChangeArrowheads="1"/>
          </p:cNvSpPr>
          <p:nvPr/>
        </p:nvSpPr>
        <p:spPr bwMode="auto">
          <a:xfrm>
            <a:off x="6407943" y="4327267"/>
            <a:ext cx="1593057" cy="1077218"/>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b="1" dirty="0">
                <a:solidFill>
                  <a:schemeClr val="bg1"/>
                </a:solidFill>
                <a:latin typeface="Times New Roman" pitchFamily="18" charset="0"/>
                <a:cs typeface="Times New Roman" pitchFamily="18" charset="0"/>
              </a:rPr>
              <a:t>Motor </a:t>
            </a:r>
            <a:r>
              <a:rPr lang="en-US" sz="1600" b="1" dirty="0" smtClean="0">
                <a:solidFill>
                  <a:schemeClr val="bg1"/>
                </a:solidFill>
                <a:latin typeface="Times New Roman" pitchFamily="18" charset="0"/>
                <a:cs typeface="Times New Roman" pitchFamily="18" charset="0"/>
              </a:rPr>
              <a:t>Cortex</a:t>
            </a:r>
          </a:p>
          <a:p>
            <a:pPr marL="285750" indent="-285750">
              <a:buFont typeface="Arial" pitchFamily="34" charset="0"/>
              <a:buChar char="•"/>
            </a:pPr>
            <a:r>
              <a:rPr lang="en-US" sz="1600" b="1" dirty="0" smtClean="0">
                <a:solidFill>
                  <a:schemeClr val="bg1"/>
                </a:solidFill>
                <a:latin typeface="Times New Roman" pitchFamily="18" charset="0"/>
                <a:cs typeface="Times New Roman" pitchFamily="18" charset="0"/>
              </a:rPr>
              <a:t>Resting State Areas</a:t>
            </a:r>
          </a:p>
        </p:txBody>
      </p:sp>
      <p:sp>
        <p:nvSpPr>
          <p:cNvPr id="99334" name="TextBox 5"/>
          <p:cNvSpPr txBox="1">
            <a:spLocks noChangeArrowheads="1"/>
          </p:cNvSpPr>
          <p:nvPr/>
        </p:nvSpPr>
        <p:spPr bwMode="auto">
          <a:xfrm>
            <a:off x="228600" y="5867400"/>
            <a:ext cx="8686800" cy="923330"/>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As chunking variance decreases </a:t>
            </a:r>
            <a:r>
              <a:rPr lang="en-US" dirty="0" smtClean="0">
                <a:latin typeface="Times New Roman" pitchFamily="18" charset="0"/>
                <a:cs typeface="Times New Roman" pitchFamily="18" charset="0"/>
              </a:rPr>
              <a:t>with learning, </a:t>
            </a:r>
          </a:p>
          <a:p>
            <a:pPr algn="ct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otor and mind-wandering </a:t>
            </a:r>
            <a:r>
              <a:rPr lang="en-US" dirty="0">
                <a:latin typeface="Times New Roman" pitchFamily="18" charset="0"/>
                <a:cs typeface="Times New Roman" pitchFamily="18" charset="0"/>
              </a:rPr>
              <a:t>areas turn </a:t>
            </a:r>
            <a:r>
              <a:rPr lang="en-US" dirty="0" smtClean="0">
                <a:latin typeface="Times New Roman" pitchFamily="18" charset="0"/>
                <a:cs typeface="Times New Roman" pitchFamily="18" charset="0"/>
              </a:rPr>
              <a:t>ON</a:t>
            </a:r>
            <a:r>
              <a:rPr lang="en-US" dirty="0" smtClean="0">
                <a:latin typeface="Times New Roman" pitchFamily="18" charset="0"/>
                <a:cs typeface="Times New Roman" pitchFamily="18" charset="0"/>
              </a:rPr>
              <a:t> </a:t>
            </a:r>
          </a:p>
          <a:p>
            <a:pPr algn="ctr"/>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hile processing </a:t>
            </a:r>
            <a:r>
              <a:rPr lang="en-US" dirty="0">
                <a:latin typeface="Times New Roman" pitchFamily="18" charset="0"/>
                <a:cs typeface="Times New Roman" pitchFamily="18" charset="0"/>
              </a:rPr>
              <a:t>areas turn </a:t>
            </a:r>
            <a:r>
              <a:rPr lang="en-US" dirty="0" smtClean="0">
                <a:latin typeface="Times New Roman" pitchFamily="18" charset="0"/>
                <a:cs typeface="Times New Roman" pitchFamily="18" charset="0"/>
              </a:rPr>
              <a:t>OFF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9335"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9933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dirty="0">
                <a:solidFill>
                  <a:schemeClr val="tx2"/>
                </a:solidFill>
                <a:latin typeface="Times New Roman" pitchFamily="18" charset="0"/>
              </a:rPr>
              <a:t>Chunking </a:t>
            </a:r>
            <a:r>
              <a:rPr lang="en-US" sz="3600" dirty="0" smtClean="0">
                <a:solidFill>
                  <a:schemeClr val="tx2"/>
                </a:solidFill>
                <a:latin typeface="Times New Roman" pitchFamily="18" charset="0"/>
              </a:rPr>
              <a:t>Variance </a:t>
            </a:r>
            <a:r>
              <a:rPr lang="en-US" sz="3600" dirty="0">
                <a:solidFill>
                  <a:schemeClr val="tx2"/>
                </a:solidFill>
                <a:latin typeface="Times New Roman" pitchFamily="18" charset="0"/>
              </a:rPr>
              <a:t>and the Brain</a:t>
            </a:r>
          </a:p>
        </p:txBody>
      </p:sp>
      <p:cxnSp>
        <p:nvCxnSpPr>
          <p:cNvPr id="3" name="Straight Arrow Connector 2"/>
          <p:cNvCxnSpPr/>
          <p:nvPr/>
        </p:nvCxnSpPr>
        <p:spPr>
          <a:xfrm flipV="1">
            <a:off x="7162800" y="3880485"/>
            <a:ext cx="0" cy="44678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p:cNvSpPr txBox="1">
            <a:spLocks noChangeArrowheads="1"/>
          </p:cNvSpPr>
          <p:nvPr/>
        </p:nvSpPr>
        <p:spPr bwMode="auto">
          <a:xfrm>
            <a:off x="2528886" y="4327267"/>
            <a:ext cx="1593057" cy="1077218"/>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b="1" dirty="0" err="1" smtClean="0">
                <a:solidFill>
                  <a:schemeClr val="bg1"/>
                </a:solidFill>
                <a:latin typeface="Times New Roman" pitchFamily="18" charset="0"/>
                <a:cs typeface="Times New Roman" pitchFamily="18" charset="0"/>
              </a:rPr>
              <a:t>Attentional</a:t>
            </a:r>
            <a:r>
              <a:rPr lang="en-US" sz="1600" b="1" dirty="0" smtClean="0">
                <a:solidFill>
                  <a:schemeClr val="bg1"/>
                </a:solidFill>
                <a:latin typeface="Times New Roman" pitchFamily="18" charset="0"/>
                <a:cs typeface="Times New Roman" pitchFamily="18" charset="0"/>
              </a:rPr>
              <a:t> and </a:t>
            </a:r>
          </a:p>
          <a:p>
            <a:pPr marL="285750" indent="-285750">
              <a:buFont typeface="Arial" pitchFamily="34" charset="0"/>
              <a:buChar char="•"/>
            </a:pPr>
            <a:r>
              <a:rPr lang="en-US" sz="1600" b="1" dirty="0" smtClean="0">
                <a:solidFill>
                  <a:schemeClr val="bg1"/>
                </a:solidFill>
                <a:latin typeface="Times New Roman" pitchFamily="18" charset="0"/>
                <a:cs typeface="Times New Roman" pitchFamily="18" charset="0"/>
              </a:rPr>
              <a:t>Processing Areas</a:t>
            </a:r>
          </a:p>
        </p:txBody>
      </p:sp>
      <p:cxnSp>
        <p:nvCxnSpPr>
          <p:cNvPr id="11" name="Straight Arrow Connector 10"/>
          <p:cNvCxnSpPr/>
          <p:nvPr/>
        </p:nvCxnSpPr>
        <p:spPr>
          <a:xfrm rot="10800000" flipV="1">
            <a:off x="3290886" y="3880485"/>
            <a:ext cx="0" cy="44678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28886" y="3804285"/>
            <a:ext cx="1524000" cy="15859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15086" y="3804285"/>
            <a:ext cx="1524000" cy="158591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84995" name="Rectangle 2"/>
          <p:cNvSpPr>
            <a:spLocks noGrp="1" noChangeArrowheads="1"/>
          </p:cNvSpPr>
          <p:nvPr>
            <p:ph type="title" idx="4294967295"/>
          </p:nvPr>
        </p:nvSpPr>
        <p:spPr/>
        <p:txBody>
          <a:bodyPr/>
          <a:lstStyle/>
          <a:p>
            <a:pPr eaLnBrk="1" hangingPunct="1"/>
            <a:r>
              <a:rPr lang="en-US" sz="3600" smtClean="0">
                <a:latin typeface="Times New Roman" pitchFamily="18" charset="0"/>
              </a:rPr>
              <a:t>Final Thoughts</a:t>
            </a:r>
          </a:p>
        </p:txBody>
      </p:sp>
      <p:sp>
        <p:nvSpPr>
          <p:cNvPr id="43011" name="Rectangle 3"/>
          <p:cNvSpPr>
            <a:spLocks noGrp="1" noChangeArrowheads="1"/>
          </p:cNvSpPr>
          <p:nvPr>
            <p:ph type="body" idx="4294967295"/>
          </p:nvPr>
        </p:nvSpPr>
        <p:spPr>
          <a:xfrm>
            <a:off x="457200" y="2286000"/>
            <a:ext cx="8229600" cy="3962400"/>
          </a:xfrm>
        </p:spPr>
        <p:txBody>
          <a:bodyPr/>
          <a:lstStyle/>
          <a:p>
            <a:pPr eaLnBrk="1" hangingPunct="1"/>
            <a:r>
              <a:rPr lang="en-US" sz="2000" dirty="0" smtClean="0">
                <a:latin typeface="Times New Roman" pitchFamily="18" charset="0"/>
              </a:rPr>
              <a:t>Explored the human as a model system for dynamic </a:t>
            </a:r>
            <a:r>
              <a:rPr lang="en-US" sz="2000" dirty="0" err="1" smtClean="0">
                <a:latin typeface="Times New Roman" pitchFamily="18" charset="0"/>
              </a:rPr>
              <a:t>adaptivity</a:t>
            </a:r>
            <a:r>
              <a:rPr lang="en-US" sz="2000" dirty="0" smtClean="0">
                <a:latin typeface="Times New Roman" pitchFamily="18" charset="0"/>
              </a:rPr>
              <a:t> of network organization in both brain activity and motor behavior</a:t>
            </a:r>
          </a:p>
          <a:p>
            <a:pPr eaLnBrk="1" hangingPunct="1"/>
            <a:endParaRPr lang="en-US" sz="2000" dirty="0" smtClean="0">
              <a:latin typeface="Times New Roman" pitchFamily="18" charset="0"/>
            </a:endParaRPr>
          </a:p>
          <a:p>
            <a:pPr eaLnBrk="1" hangingPunct="1"/>
            <a:r>
              <a:rPr lang="en-US" sz="2000" dirty="0" smtClean="0">
                <a:latin typeface="Times New Roman" pitchFamily="18" charset="0"/>
              </a:rPr>
              <a:t>Described two biological applications of dynamic community detection to address long standing questions in human neuroscience.</a:t>
            </a:r>
          </a:p>
          <a:p>
            <a:pPr eaLnBrk="1" hangingPunct="1">
              <a:buFontTx/>
              <a:buNone/>
            </a:pPr>
            <a:endParaRPr lang="en-US" sz="2000" dirty="0" smtClean="0">
              <a:latin typeface="Times New Roman" pitchFamily="18" charset="0"/>
            </a:endParaRPr>
          </a:p>
          <a:p>
            <a:pPr eaLnBrk="1" hangingPunct="1"/>
            <a:r>
              <a:rPr lang="en-US" sz="2000" dirty="0" smtClean="0">
                <a:latin typeface="Times New Roman" pitchFamily="18" charset="0"/>
              </a:rPr>
              <a:t> </a:t>
            </a:r>
            <a:r>
              <a:rPr lang="en-US" sz="2000" dirty="0" smtClean="0">
                <a:latin typeface="Times New Roman" pitchFamily="18" charset="0"/>
              </a:rPr>
              <a:t>Advantages of </a:t>
            </a:r>
            <a:r>
              <a:rPr lang="en-US" sz="2000" dirty="0" err="1" smtClean="0">
                <a:latin typeface="Times New Roman" pitchFamily="18" charset="0"/>
              </a:rPr>
              <a:t>neuroscientific</a:t>
            </a:r>
            <a:r>
              <a:rPr lang="en-US" sz="2000" dirty="0" smtClean="0">
                <a:latin typeface="Times New Roman" pitchFamily="18" charset="0"/>
              </a:rPr>
              <a:t> </a:t>
            </a:r>
            <a:r>
              <a:rPr lang="en-US" sz="2000" dirty="0" smtClean="0">
                <a:latin typeface="Times New Roman" pitchFamily="18" charset="0"/>
              </a:rPr>
              <a:t>data</a:t>
            </a:r>
          </a:p>
          <a:p>
            <a:pPr lvl="1" eaLnBrk="1" hangingPunct="1"/>
            <a:r>
              <a:rPr lang="en-US" sz="1600" dirty="0" smtClean="0">
                <a:latin typeface="Times New Roman" pitchFamily="18" charset="0"/>
              </a:rPr>
              <a:t>Statistical Advantages</a:t>
            </a:r>
            <a:r>
              <a:rPr lang="en-US" sz="1600" dirty="0" smtClean="0">
                <a:latin typeface="Times New Roman" pitchFamily="18" charset="0"/>
              </a:rPr>
              <a:t>: </a:t>
            </a:r>
            <a:r>
              <a:rPr lang="en-US" sz="1600" dirty="0" smtClean="0">
                <a:latin typeface="Times New Roman" pitchFamily="18" charset="0"/>
              </a:rPr>
              <a:t>N&gt;&gt;</a:t>
            </a:r>
            <a:r>
              <a:rPr lang="en-US" sz="1600" dirty="0" smtClean="0">
                <a:latin typeface="Times New Roman" pitchFamily="18" charset="0"/>
              </a:rPr>
              <a:t>1</a:t>
            </a:r>
          </a:p>
          <a:p>
            <a:pPr lvl="1" eaLnBrk="1" hangingPunct="1"/>
            <a:r>
              <a:rPr lang="en-US" sz="1600" dirty="0" smtClean="0">
                <a:latin typeface="Times New Roman" pitchFamily="18" charset="0"/>
              </a:rPr>
              <a:t>Dynamic</a:t>
            </a:r>
          </a:p>
          <a:p>
            <a:pPr lvl="1" eaLnBrk="1" hangingPunct="1"/>
            <a:r>
              <a:rPr lang="en-US" sz="1600" dirty="0" smtClean="0">
                <a:latin typeface="Times New Roman" pitchFamily="18" charset="0"/>
              </a:rPr>
              <a:t>Spatial constraints (embedding)</a:t>
            </a:r>
          </a:p>
          <a:p>
            <a:pPr lvl="1" eaLnBrk="1" hangingPunct="1"/>
            <a:r>
              <a:rPr lang="en-US" sz="1600" dirty="0" smtClean="0">
                <a:latin typeface="Times New Roman" pitchFamily="18" charset="0"/>
              </a:rPr>
              <a:t>Physical constraints on energy metabolism, size, etc.</a:t>
            </a:r>
            <a:endParaRPr lang="en-US" sz="1600" dirty="0" smtClean="0">
              <a:latin typeface="Times New Roman" pitchFamily="18" charset="0"/>
            </a:endParaRPr>
          </a:p>
          <a:p>
            <a:pPr eaLnBrk="1" hangingPunct="1"/>
            <a:endParaRPr lang="en-US" sz="20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533400"/>
            <a:ext cx="8229600" cy="1143000"/>
          </a:xfrm>
        </p:spPr>
        <p:txBody>
          <a:bodyPr/>
          <a:lstStyle/>
          <a:p>
            <a:pPr eaLnBrk="1" hangingPunct="1">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Times New Roman" pitchFamily="18" charset="0"/>
              </a:rPr>
              <a:t>Acknowledgements</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61000"/>
            <a:ext cx="914400" cy="100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453063"/>
            <a:ext cx="914400"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461000"/>
            <a:ext cx="11430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900" y="546100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738" y="5461000"/>
            <a:ext cx="93345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0" name="Text Box 7"/>
          <p:cNvSpPr txBox="1">
            <a:spLocks noChangeArrowheads="1"/>
          </p:cNvSpPr>
          <p:nvPr/>
        </p:nvSpPr>
        <p:spPr bwMode="auto">
          <a:xfrm>
            <a:off x="654050" y="6435725"/>
            <a:ext cx="5029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9pPr>
          </a:lstStyle>
          <a:p>
            <a:pPr eaLnBrk="1">
              <a:buFont typeface="Times New Roman" pitchFamily="18" charset="0"/>
              <a:buNone/>
            </a:pPr>
            <a:r>
              <a:rPr lang="en-GB">
                <a:solidFill>
                  <a:srgbClr val="000000"/>
                </a:solidFill>
                <a:latin typeface="Times New Roman" pitchFamily="18" charset="0"/>
              </a:rPr>
              <a:t>ONR MURI: Next Generation Network Science</a:t>
            </a:r>
          </a:p>
        </p:txBody>
      </p:sp>
      <p:pic>
        <p:nvPicPr>
          <p:cNvPr id="2868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486400"/>
            <a:ext cx="1462088" cy="91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548640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3" name="Text Box 10"/>
          <p:cNvSpPr txBox="1">
            <a:spLocks noChangeArrowheads="1"/>
          </p:cNvSpPr>
          <p:nvPr/>
        </p:nvSpPr>
        <p:spPr bwMode="auto">
          <a:xfrm>
            <a:off x="609600" y="1524000"/>
            <a:ext cx="3962400" cy="377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9pPr>
          </a:lstStyle>
          <a:p>
            <a:pPr eaLnBrk="1" hangingPunct="1">
              <a:spcBef>
                <a:spcPts val="1125"/>
              </a:spcBef>
              <a:buFont typeface="Times New Roman" pitchFamily="18" charset="0"/>
              <a:buNone/>
            </a:pPr>
            <a:r>
              <a:rPr lang="en-GB" sz="1600" b="1" i="1">
                <a:solidFill>
                  <a:srgbClr val="000000"/>
                </a:solidFill>
                <a:latin typeface="Times New Roman" pitchFamily="18" charset="0"/>
              </a:rPr>
              <a:t>University of Cambridge:</a:t>
            </a:r>
          </a:p>
          <a:p>
            <a:pPr eaLnBrk="1" hangingPunct="1">
              <a:spcBef>
                <a:spcPts val="1000"/>
              </a:spcBef>
              <a:buFont typeface="Times New Roman" pitchFamily="18" charset="0"/>
              <a:buNone/>
            </a:pPr>
            <a:r>
              <a:rPr lang="en-GB" sz="1400">
                <a:solidFill>
                  <a:srgbClr val="000000"/>
                </a:solidFill>
                <a:latin typeface="Times New Roman" pitchFamily="18" charset="0"/>
              </a:rPr>
              <a:t>	</a:t>
            </a:r>
            <a:r>
              <a:rPr lang="en-GB" sz="1200">
                <a:solidFill>
                  <a:srgbClr val="000000"/>
                </a:solidFill>
                <a:latin typeface="Times New Roman" pitchFamily="18" charset="0"/>
              </a:rPr>
              <a:t>Prof. Ed Bullmore</a:t>
            </a:r>
          </a:p>
          <a:p>
            <a:pPr eaLnBrk="1" hangingPunct="1">
              <a:spcBef>
                <a:spcPts val="1000"/>
              </a:spcBef>
              <a:buFont typeface="Times New Roman" pitchFamily="18" charset="0"/>
              <a:buNone/>
            </a:pPr>
            <a:r>
              <a:rPr lang="en-GB" sz="1200">
                <a:solidFill>
                  <a:srgbClr val="000000"/>
                </a:solidFill>
                <a:latin typeface="Times New Roman" pitchFamily="18" charset="0"/>
              </a:rPr>
              <a:t>	Daniel Greenfield</a:t>
            </a:r>
          </a:p>
          <a:p>
            <a:pPr eaLnBrk="1" hangingPunct="1">
              <a:spcBef>
                <a:spcPts val="1000"/>
              </a:spcBef>
              <a:buFont typeface="Times New Roman" pitchFamily="18" charset="0"/>
              <a:buNone/>
            </a:pPr>
            <a:r>
              <a:rPr lang="en-GB" sz="1200">
                <a:solidFill>
                  <a:srgbClr val="000000"/>
                </a:solidFill>
                <a:latin typeface="Times New Roman" pitchFamily="18" charset="0"/>
              </a:rPr>
              <a:t>Prof. Simon Moore</a:t>
            </a:r>
          </a:p>
          <a:p>
            <a:pPr eaLnBrk="1" hangingPunct="1">
              <a:spcBef>
                <a:spcPts val="1000"/>
              </a:spcBef>
              <a:buFont typeface="Times New Roman" pitchFamily="18" charset="0"/>
              <a:buNone/>
            </a:pPr>
            <a:r>
              <a:rPr lang="en-GB" sz="1600" b="1" i="1">
                <a:solidFill>
                  <a:srgbClr val="000000"/>
                </a:solidFill>
                <a:latin typeface="Times New Roman" pitchFamily="18" charset="0"/>
              </a:rPr>
              <a:t>University of Oxford</a:t>
            </a:r>
          </a:p>
          <a:p>
            <a:pPr eaLnBrk="1" hangingPunct="1">
              <a:spcBef>
                <a:spcPts val="1000"/>
              </a:spcBef>
              <a:buFont typeface="Times New Roman" pitchFamily="18" charset="0"/>
              <a:buNone/>
            </a:pPr>
            <a:r>
              <a:rPr lang="en-GB" sz="1200">
                <a:solidFill>
                  <a:srgbClr val="000000"/>
                </a:solidFill>
                <a:latin typeface="Times New Roman" pitchFamily="18" charset="0"/>
              </a:rPr>
              <a:t>Prof. Mason A. Porter</a:t>
            </a:r>
          </a:p>
          <a:p>
            <a:pPr eaLnBrk="1" hangingPunct="1">
              <a:spcBef>
                <a:spcPts val="1125"/>
              </a:spcBef>
              <a:buFont typeface="Times New Roman" pitchFamily="18" charset="0"/>
              <a:buNone/>
            </a:pPr>
            <a:r>
              <a:rPr lang="en-GB" sz="1600" b="1" i="1">
                <a:solidFill>
                  <a:srgbClr val="000000"/>
                </a:solidFill>
                <a:latin typeface="Times New Roman" pitchFamily="18" charset="0"/>
              </a:rPr>
              <a:t>Central Institute of Mental Health</a:t>
            </a:r>
          </a:p>
          <a:p>
            <a:pPr eaLnBrk="1" hangingPunct="1">
              <a:spcBef>
                <a:spcPts val="1000"/>
              </a:spcBef>
              <a:buFont typeface="Times New Roman" pitchFamily="18" charset="0"/>
              <a:buNone/>
            </a:pPr>
            <a:r>
              <a:rPr lang="en-GB" sz="1200">
                <a:solidFill>
                  <a:srgbClr val="000000"/>
                </a:solidFill>
                <a:latin typeface="Times New Roman" pitchFamily="18" charset="0"/>
              </a:rPr>
              <a:t>	Andreas Meyer-Lindenberg</a:t>
            </a:r>
          </a:p>
          <a:p>
            <a:pPr eaLnBrk="1" hangingPunct="1">
              <a:spcBef>
                <a:spcPts val="1125"/>
              </a:spcBef>
              <a:buFont typeface="Times New Roman" pitchFamily="18" charset="0"/>
              <a:buNone/>
            </a:pPr>
            <a:r>
              <a:rPr lang="en-GB" sz="1600" b="1" i="1">
                <a:solidFill>
                  <a:srgbClr val="000000"/>
                </a:solidFill>
                <a:latin typeface="Times New Roman" pitchFamily="18" charset="0"/>
              </a:rPr>
              <a:t>National Institute of Mental Health</a:t>
            </a:r>
          </a:p>
          <a:p>
            <a:pPr eaLnBrk="1" hangingPunct="1">
              <a:spcBef>
                <a:spcPts val="1000"/>
              </a:spcBef>
              <a:buFont typeface="Times New Roman" pitchFamily="18" charset="0"/>
              <a:buNone/>
            </a:pPr>
            <a:r>
              <a:rPr lang="en-GB" sz="1600">
                <a:solidFill>
                  <a:srgbClr val="000000"/>
                </a:solidFill>
                <a:latin typeface="Times New Roman" pitchFamily="18" charset="0"/>
              </a:rPr>
              <a:t>	</a:t>
            </a:r>
            <a:r>
              <a:rPr lang="en-GB" sz="1200">
                <a:solidFill>
                  <a:srgbClr val="000000"/>
                </a:solidFill>
                <a:latin typeface="Times New Roman" pitchFamily="18" charset="0"/>
              </a:rPr>
              <a:t>Daniel Weinberger</a:t>
            </a:r>
          </a:p>
          <a:p>
            <a:pPr eaLnBrk="1" hangingPunct="1">
              <a:spcBef>
                <a:spcPts val="1000"/>
              </a:spcBef>
              <a:buFont typeface="Times New Roman" pitchFamily="18" charset="0"/>
              <a:buNone/>
            </a:pPr>
            <a:r>
              <a:rPr lang="en-GB" sz="1200">
                <a:solidFill>
                  <a:srgbClr val="000000"/>
                </a:solidFill>
                <a:latin typeface="Times New Roman" pitchFamily="18" charset="0"/>
              </a:rPr>
              <a:t>Beth Verchinski</a:t>
            </a:r>
          </a:p>
        </p:txBody>
      </p:sp>
      <p:sp>
        <p:nvSpPr>
          <p:cNvPr id="28684" name="Text Box 11"/>
          <p:cNvSpPr txBox="1">
            <a:spLocks noChangeArrowheads="1"/>
          </p:cNvSpPr>
          <p:nvPr/>
        </p:nvSpPr>
        <p:spPr bwMode="auto">
          <a:xfrm>
            <a:off x="4648200" y="1524000"/>
            <a:ext cx="4114800"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pitchFamily="34" charset="0"/>
              </a:defRPr>
            </a:lvl9pPr>
          </a:lstStyle>
          <a:p>
            <a:pPr eaLnBrk="1" hangingPunct="1">
              <a:spcBef>
                <a:spcPts val="1125"/>
              </a:spcBef>
              <a:buFont typeface="Times New Roman" pitchFamily="18" charset="0"/>
              <a:buNone/>
            </a:pPr>
            <a:r>
              <a:rPr lang="en-GB" sz="1200">
                <a:solidFill>
                  <a:srgbClr val="000000"/>
                </a:solidFill>
                <a:latin typeface="Times New Roman" pitchFamily="18" charset="0"/>
              </a:rPr>
              <a:t>Venkata Mattay</a:t>
            </a:r>
          </a:p>
          <a:p>
            <a:pPr eaLnBrk="1" hangingPunct="1">
              <a:spcBef>
                <a:spcPts val="1125"/>
              </a:spcBef>
              <a:buFont typeface="Times New Roman" pitchFamily="18" charset="0"/>
              <a:buNone/>
            </a:pPr>
            <a:r>
              <a:rPr lang="en-GB" sz="1600" b="1" i="1">
                <a:solidFill>
                  <a:srgbClr val="000000"/>
                </a:solidFill>
                <a:latin typeface="Times New Roman" pitchFamily="18" charset="0"/>
              </a:rPr>
              <a:t>University of California Santa Barbara </a:t>
            </a:r>
          </a:p>
          <a:p>
            <a:pPr eaLnBrk="1" hangingPunct="1">
              <a:spcBef>
                <a:spcPts val="1000"/>
              </a:spcBef>
              <a:buFont typeface="Times New Roman" pitchFamily="18" charset="0"/>
              <a:buNone/>
            </a:pPr>
            <a:r>
              <a:rPr lang="en-GB" sz="1200">
                <a:solidFill>
                  <a:srgbClr val="000000"/>
                </a:solidFill>
                <a:latin typeface="Times New Roman" pitchFamily="18" charset="0"/>
              </a:rPr>
              <a:t>	Prof. Scott Grafton</a:t>
            </a:r>
          </a:p>
          <a:p>
            <a:pPr eaLnBrk="1" hangingPunct="1">
              <a:spcBef>
                <a:spcPts val="1000"/>
              </a:spcBef>
              <a:buFont typeface="Times New Roman" pitchFamily="18" charset="0"/>
              <a:buNone/>
            </a:pPr>
            <a:r>
              <a:rPr lang="en-GB" sz="1200">
                <a:solidFill>
                  <a:srgbClr val="000000"/>
                </a:solidFill>
                <a:latin typeface="Times New Roman" pitchFamily="18" charset="0"/>
              </a:rPr>
              <a:t>	Prof. Jean Carlson</a:t>
            </a:r>
          </a:p>
          <a:p>
            <a:pPr eaLnBrk="1" hangingPunct="1">
              <a:spcBef>
                <a:spcPts val="1000"/>
              </a:spcBef>
              <a:buFont typeface="Times New Roman" pitchFamily="18" charset="0"/>
              <a:buNone/>
            </a:pPr>
            <a:r>
              <a:rPr lang="en-GB" sz="1200">
                <a:solidFill>
                  <a:srgbClr val="000000"/>
                </a:solidFill>
                <a:latin typeface="Times New Roman" pitchFamily="18" charset="0"/>
              </a:rPr>
              <a:t>Nick Wymbs</a:t>
            </a:r>
          </a:p>
          <a:p>
            <a:pPr eaLnBrk="1" hangingPunct="1">
              <a:spcBef>
                <a:spcPts val="1125"/>
              </a:spcBef>
              <a:buFont typeface="Times New Roman" pitchFamily="18" charset="0"/>
              <a:buNone/>
            </a:pPr>
            <a:r>
              <a:rPr lang="en-GB" sz="1600" b="1" i="1">
                <a:solidFill>
                  <a:srgbClr val="000000"/>
                </a:solidFill>
                <a:latin typeface="Times New Roman" pitchFamily="18" charset="0"/>
              </a:rPr>
              <a:t>Siemens Medical Solutions</a:t>
            </a:r>
          </a:p>
          <a:p>
            <a:pPr eaLnBrk="1" hangingPunct="1">
              <a:spcBef>
                <a:spcPts val="1000"/>
              </a:spcBef>
              <a:buFont typeface="Times New Roman" pitchFamily="18" charset="0"/>
              <a:buNone/>
            </a:pPr>
            <a:r>
              <a:rPr lang="en-GB" sz="1200">
                <a:solidFill>
                  <a:srgbClr val="000000"/>
                </a:solidFill>
                <a:latin typeface="Times New Roman" pitchFamily="18" charset="0"/>
              </a:rPr>
              <a:t>	Vibhas Deshpande</a:t>
            </a:r>
          </a:p>
          <a:p>
            <a:pPr eaLnBrk="1" hangingPunct="1">
              <a:spcBef>
                <a:spcPts val="1125"/>
              </a:spcBef>
              <a:buFont typeface="Times New Roman" pitchFamily="18" charset="0"/>
              <a:buNone/>
            </a:pPr>
            <a:r>
              <a:rPr lang="en-GB" sz="1600" b="1" i="1">
                <a:solidFill>
                  <a:srgbClr val="000000"/>
                </a:solidFill>
                <a:latin typeface="Times New Roman" pitchFamily="18" charset="0"/>
              </a:rPr>
              <a:t>University of California Los Angeles</a:t>
            </a:r>
          </a:p>
          <a:p>
            <a:pPr eaLnBrk="1" hangingPunct="1">
              <a:spcBef>
                <a:spcPts val="1000"/>
              </a:spcBef>
              <a:buFont typeface="Times New Roman" pitchFamily="18" charset="0"/>
              <a:buNone/>
            </a:pPr>
            <a:r>
              <a:rPr lang="en-GB" sz="1200">
                <a:solidFill>
                  <a:srgbClr val="000000"/>
                </a:solidFill>
                <a:latin typeface="Times New Roman" pitchFamily="18" charset="0"/>
              </a:rPr>
              <a:t>	Jesse Brown</a:t>
            </a:r>
          </a:p>
          <a:p>
            <a:pPr eaLnBrk="1" hangingPunct="1">
              <a:spcBef>
                <a:spcPts val="1000"/>
              </a:spcBef>
              <a:buFont typeface="Times New Roman" pitchFamily="18" charset="0"/>
              <a:buNone/>
            </a:pPr>
            <a:r>
              <a:rPr lang="en-GB" sz="1600" b="1" i="1">
                <a:solidFill>
                  <a:srgbClr val="000000"/>
                </a:solidFill>
                <a:latin typeface="Times New Roman" pitchFamily="18" charset="0"/>
              </a:rPr>
              <a:t>University of North Carolina Chapel Hill</a:t>
            </a:r>
          </a:p>
          <a:p>
            <a:pPr eaLnBrk="1" hangingPunct="1">
              <a:spcBef>
                <a:spcPts val="1000"/>
              </a:spcBef>
              <a:buFont typeface="Times New Roman" pitchFamily="18" charset="0"/>
              <a:buNone/>
            </a:pPr>
            <a:r>
              <a:rPr lang="en-GB" sz="1200">
                <a:solidFill>
                  <a:srgbClr val="000000"/>
                </a:solidFill>
                <a:latin typeface="Times New Roman" pitchFamily="18" charset="0"/>
              </a:rPr>
              <a:t>Prof. Peter Mucha</a:t>
            </a:r>
          </a:p>
        </p:txBody>
      </p:sp>
      <p:pic>
        <p:nvPicPr>
          <p:cNvPr id="28685" name="Picture 12"/>
          <p:cNvPicPr>
            <a:picLocks noChangeAspect="1" noChangeArrowheads="1"/>
          </p:cNvPicPr>
          <p:nvPr/>
        </p:nvPicPr>
        <p:blipFill>
          <a:blip r:embed="rId10">
            <a:extLst>
              <a:ext uri="{28A0092B-C50C-407E-A947-70E740481C1C}">
                <a14:useLocalDpi xmlns:a14="http://schemas.microsoft.com/office/drawing/2010/main" val="0"/>
              </a:ext>
            </a:extLst>
          </a:blip>
          <a:srcRect t="35381" b="54359"/>
          <a:stretch>
            <a:fillRect/>
          </a:stretch>
        </p:blipFill>
        <p:spPr bwMode="auto">
          <a:xfrm>
            <a:off x="0" y="1588"/>
            <a:ext cx="9140825" cy="552450"/>
          </a:xfrm>
          <a:prstGeom prst="rect">
            <a:avLst/>
          </a:prstGeom>
          <a:noFill/>
          <a:ln w="19080">
            <a:solidFill>
              <a:srgbClr val="000000"/>
            </a:solidFill>
            <a:miter lim="800000"/>
            <a:headEnd/>
            <a:tailEnd/>
          </a:ln>
          <a:effectLst/>
          <a:extLst>
            <a:ext uri="{909E8E84-426E-40DD-AFC4-6F175D3DCCD1}">
              <a14:hiddenFill xmlns:a14="http://schemas.microsoft.com/office/drawing/2010/main">
                <a:blipFill dpi="0" rotWithShape="0">
                  <a:blip/>
                  <a:srcRect t="35381" b="54359"/>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6" name="Rectangle 13"/>
          <p:cNvSpPr>
            <a:spLocks noChangeArrowheads="1"/>
          </p:cNvSpPr>
          <p:nvPr/>
        </p:nvSpPr>
        <p:spPr bwMode="auto">
          <a:xfrm>
            <a:off x="609600" y="1524000"/>
            <a:ext cx="7924800" cy="3733800"/>
          </a:xfrm>
          <a:prstGeom prst="rect">
            <a:avLst/>
          </a:prstGeom>
          <a:noFill/>
          <a:ln w="19080">
            <a:solidFill>
              <a:srgbClr val="DDDDD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3113441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19088"/>
            <a:ext cx="8229600" cy="1143000"/>
          </a:xfrm>
        </p:spPr>
        <p:txBody>
          <a:bodyPr lIns="0" tIns="0" rIns="0" bIns="0"/>
          <a:lstStyle/>
          <a:p>
            <a:pPr eaLnBrk="1" hangingPunct="1"/>
            <a:endParaRPr lang="en-US" smtClean="0"/>
          </a:p>
        </p:txBody>
      </p:sp>
      <p:sp>
        <p:nvSpPr>
          <p:cNvPr id="29699" name="Rectangle 2"/>
          <p:cNvSpPr>
            <a:spLocks noGrp="1" noChangeArrowheads="1"/>
          </p:cNvSpPr>
          <p:nvPr>
            <p:ph type="body" idx="1"/>
          </p:nvPr>
        </p:nvSpPr>
        <p:spPr/>
        <p:txBody>
          <a:bodyPr lIns="0" tIns="0" rIns="0" bIns="0"/>
          <a:lstStyle/>
          <a:p>
            <a:pPr eaLnBrk="1" hangingPunct="1"/>
            <a:endParaRPr lang="en-US" smtClean="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52388"/>
            <a:ext cx="11811000" cy="6962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extBox 1"/>
          <p:cNvSpPr txBox="1">
            <a:spLocks noChangeArrowheads="1"/>
          </p:cNvSpPr>
          <p:nvPr/>
        </p:nvSpPr>
        <p:spPr bwMode="auto">
          <a:xfrm>
            <a:off x="3429000" y="5334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a:solidFill>
                  <a:schemeClr val="bg1"/>
                </a:solidFill>
                <a:latin typeface="Times New Roman" pitchFamily="18" charset="0"/>
                <a:cs typeface="Times New Roman" pitchFamily="18" charset="0"/>
              </a:rPr>
              <a:t>Questions?</a:t>
            </a:r>
          </a:p>
        </p:txBody>
      </p:sp>
    </p:spTree>
    <p:extLst>
      <p:ext uri="{BB962C8B-B14F-4D97-AF65-F5344CB8AC3E}">
        <p14:creationId xmlns:p14="http://schemas.microsoft.com/office/powerpoint/2010/main" val="369912980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56323" name="Rectangle 2"/>
          <p:cNvSpPr>
            <a:spLocks noGrp="1" noChangeArrowheads="1"/>
          </p:cNvSpPr>
          <p:nvPr>
            <p:ph type="title" idx="4294967295"/>
          </p:nvPr>
        </p:nvSpPr>
        <p:spPr/>
        <p:txBody>
          <a:bodyPr/>
          <a:lstStyle/>
          <a:p>
            <a:pPr eaLnBrk="1" hangingPunct="1"/>
            <a:r>
              <a:rPr lang="en-US" sz="3600" smtClean="0">
                <a:latin typeface="Times New Roman" pitchFamily="18" charset="0"/>
              </a:rPr>
              <a:t>Brain and Behavior</a:t>
            </a:r>
          </a:p>
        </p:txBody>
      </p:sp>
      <p:pic>
        <p:nvPicPr>
          <p:cNvPr id="56324" name="Picture 9" descr="image748"/>
          <p:cNvPicPr>
            <a:picLocks noChangeAspect="1" noChangeArrowheads="1"/>
          </p:cNvPicPr>
          <p:nvPr/>
        </p:nvPicPr>
        <p:blipFill>
          <a:blip r:embed="rId3"/>
          <a:srcRect/>
          <a:stretch>
            <a:fillRect/>
          </a:stretch>
        </p:blipFill>
        <p:spPr bwMode="auto">
          <a:xfrm>
            <a:off x="1219200" y="1676400"/>
            <a:ext cx="2230438" cy="2274888"/>
          </a:xfrm>
          <a:prstGeom prst="rect">
            <a:avLst/>
          </a:prstGeom>
          <a:noFill/>
          <a:ln w="9525">
            <a:noFill/>
            <a:miter lim="800000"/>
            <a:headEnd/>
            <a:tailEnd/>
          </a:ln>
        </p:spPr>
      </p:pic>
      <p:sp>
        <p:nvSpPr>
          <p:cNvPr id="56325" name="TextBox 53"/>
          <p:cNvSpPr txBox="1">
            <a:spLocks noChangeArrowheads="1"/>
          </p:cNvSpPr>
          <p:nvPr/>
        </p:nvSpPr>
        <p:spPr bwMode="auto">
          <a:xfrm>
            <a:off x="685800" y="3962400"/>
            <a:ext cx="2971800" cy="517525"/>
          </a:xfrm>
          <a:prstGeom prst="rect">
            <a:avLst/>
          </a:prstGeom>
          <a:noFill/>
          <a:ln w="9525">
            <a:noFill/>
            <a:miter lim="800000"/>
            <a:headEnd/>
            <a:tailEnd/>
          </a:ln>
        </p:spPr>
        <p:txBody>
          <a:bodyPr>
            <a:spAutoFit/>
          </a:bodyPr>
          <a:lstStyle/>
          <a:p>
            <a:pPr algn="ctr"/>
            <a:r>
              <a:rPr lang="en-US" sz="1400" b="1">
                <a:solidFill>
                  <a:srgbClr val="000000"/>
                </a:solidFill>
                <a:latin typeface="Times New Roman" pitchFamily="18" charset="0"/>
                <a:cs typeface="Times New Roman" pitchFamily="18" charset="0"/>
              </a:rPr>
              <a:t>Case study: </a:t>
            </a:r>
            <a:r>
              <a:rPr lang="en-US" sz="1400">
                <a:solidFill>
                  <a:srgbClr val="000000"/>
                </a:solidFill>
                <a:latin typeface="Times New Roman" pitchFamily="18" charset="0"/>
                <a:cs typeface="Times New Roman" pitchFamily="18" charset="0"/>
              </a:rPr>
              <a:t>brain network architecture during human learning</a:t>
            </a:r>
          </a:p>
        </p:txBody>
      </p:sp>
      <p:pic>
        <p:nvPicPr>
          <p:cNvPr id="56326" name="Picture 6" descr="EEG_MEG_small"/>
          <p:cNvPicPr>
            <a:picLocks noChangeAspect="1" noChangeArrowheads="1"/>
          </p:cNvPicPr>
          <p:nvPr/>
        </p:nvPicPr>
        <p:blipFill>
          <a:blip r:embed="rId4"/>
          <a:srcRect b="47540"/>
          <a:stretch>
            <a:fillRect/>
          </a:stretch>
        </p:blipFill>
        <p:spPr bwMode="auto">
          <a:xfrm>
            <a:off x="190500" y="4800600"/>
            <a:ext cx="3924300" cy="1524000"/>
          </a:xfrm>
          <a:prstGeom prst="rect">
            <a:avLst/>
          </a:prstGeom>
          <a:noFill/>
        </p:spPr>
      </p:pic>
      <p:sp>
        <p:nvSpPr>
          <p:cNvPr id="56327" name="Line 7"/>
          <p:cNvSpPr>
            <a:spLocks noChangeShapeType="1"/>
          </p:cNvSpPr>
          <p:nvPr/>
        </p:nvSpPr>
        <p:spPr bwMode="auto">
          <a:xfrm>
            <a:off x="4419600" y="1600200"/>
            <a:ext cx="0" cy="5029200"/>
          </a:xfrm>
          <a:prstGeom prst="line">
            <a:avLst/>
          </a:prstGeom>
          <a:noFill/>
          <a:ln w="57150">
            <a:solidFill>
              <a:schemeClr val="tx1"/>
            </a:solidFill>
            <a:round/>
            <a:headEnd/>
            <a:tailEnd/>
          </a:ln>
          <a:effectLst/>
        </p:spPr>
        <p:txBody>
          <a:bodyPr/>
          <a:lstStyle/>
          <a:p>
            <a:endParaRPr lang="en-US"/>
          </a:p>
        </p:txBody>
      </p:sp>
      <p:pic>
        <p:nvPicPr>
          <p:cNvPr id="56331" name="Picture 11" descr="Rupert+Guinness"/>
          <p:cNvPicPr>
            <a:picLocks noChangeAspect="1" noChangeArrowheads="1"/>
          </p:cNvPicPr>
          <p:nvPr/>
        </p:nvPicPr>
        <p:blipFill>
          <a:blip r:embed="rId5"/>
          <a:srcRect/>
          <a:stretch>
            <a:fillRect/>
          </a:stretch>
        </p:blipFill>
        <p:spPr bwMode="auto">
          <a:xfrm>
            <a:off x="4808538" y="4891088"/>
            <a:ext cx="3802062" cy="1433512"/>
          </a:xfrm>
          <a:prstGeom prst="rect">
            <a:avLst/>
          </a:prstGeom>
          <a:noFill/>
        </p:spPr>
      </p:pic>
      <p:pic>
        <p:nvPicPr>
          <p:cNvPr id="56333" name="Picture 13" descr="291262-25130-54"/>
          <p:cNvPicPr>
            <a:picLocks noChangeAspect="1" noChangeArrowheads="1"/>
          </p:cNvPicPr>
          <p:nvPr/>
        </p:nvPicPr>
        <p:blipFill>
          <a:blip r:embed="rId6"/>
          <a:srcRect/>
          <a:stretch>
            <a:fillRect/>
          </a:stretch>
        </p:blipFill>
        <p:spPr bwMode="auto">
          <a:xfrm>
            <a:off x="5634038" y="1524000"/>
            <a:ext cx="2366962" cy="2663825"/>
          </a:xfrm>
          <a:prstGeom prst="rect">
            <a:avLst/>
          </a:prstGeom>
          <a:noFill/>
        </p:spPr>
      </p:pic>
      <p:sp>
        <p:nvSpPr>
          <p:cNvPr id="56334" name="TextBox 53"/>
          <p:cNvSpPr txBox="1">
            <a:spLocks noChangeArrowheads="1"/>
          </p:cNvSpPr>
          <p:nvPr/>
        </p:nvSpPr>
        <p:spPr bwMode="auto">
          <a:xfrm>
            <a:off x="5334000" y="3962400"/>
            <a:ext cx="2971800" cy="517525"/>
          </a:xfrm>
          <a:prstGeom prst="rect">
            <a:avLst/>
          </a:prstGeom>
          <a:noFill/>
          <a:ln w="9525">
            <a:noFill/>
            <a:miter lim="800000"/>
            <a:headEnd/>
            <a:tailEnd/>
          </a:ln>
        </p:spPr>
        <p:txBody>
          <a:bodyPr>
            <a:spAutoFit/>
          </a:bodyPr>
          <a:lstStyle/>
          <a:p>
            <a:pPr algn="ctr"/>
            <a:r>
              <a:rPr lang="en-US" sz="1400" b="1">
                <a:solidFill>
                  <a:srgbClr val="000000"/>
                </a:solidFill>
                <a:latin typeface="Times New Roman" pitchFamily="18" charset="0"/>
                <a:cs typeface="Times New Roman" pitchFamily="18" charset="0"/>
              </a:rPr>
              <a:t>Case study: </a:t>
            </a:r>
            <a:r>
              <a:rPr lang="en-US" sz="1400">
                <a:solidFill>
                  <a:srgbClr val="000000"/>
                </a:solidFill>
                <a:latin typeface="Times New Roman" pitchFamily="18" charset="0"/>
                <a:cs typeface="Times New Roman" pitchFamily="18" charset="0"/>
              </a:rPr>
              <a:t>behavior network architecture during motor movements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2" descr="http://public.kitware.com/ImageVote/media/pollimages/brainnetwork.jpg"/>
          <p:cNvPicPr>
            <a:picLocks noChangeAspect="1" noChangeArrowheads="1"/>
          </p:cNvPicPr>
          <p:nvPr/>
        </p:nvPicPr>
        <p:blipFill>
          <a:blip r:embed="rId3"/>
          <a:srcRect t="10306" b="8324"/>
          <a:stretch>
            <a:fillRect/>
          </a:stretch>
        </p:blipFill>
        <p:spPr bwMode="auto">
          <a:xfrm rot="1019439">
            <a:off x="4849813" y="4089400"/>
            <a:ext cx="2998787" cy="2249488"/>
          </a:xfrm>
          <a:prstGeom prst="rect">
            <a:avLst/>
          </a:prstGeom>
          <a:noFill/>
          <a:ln w="9525">
            <a:noFill/>
            <a:miter lim="800000"/>
            <a:headEnd/>
            <a:tailEnd/>
          </a:ln>
        </p:spPr>
      </p:pic>
      <p:sp>
        <p:nvSpPr>
          <p:cNvPr id="61442"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p:spPr>
        <p:txBody>
          <a:bodyPr wrap="none" anchor="ctr"/>
          <a:lstStyle/>
          <a:p>
            <a:endParaRPr lang="en-US">
              <a:solidFill>
                <a:srgbClr val="000000"/>
              </a:solidFill>
            </a:endParaRPr>
          </a:p>
        </p:txBody>
      </p:sp>
      <p:sp>
        <p:nvSpPr>
          <p:cNvPr id="61443" name="Rectangle 2"/>
          <p:cNvSpPr>
            <a:spLocks noGrp="1" noChangeArrowheads="1"/>
          </p:cNvSpPr>
          <p:nvPr>
            <p:ph type="title" idx="4294967295"/>
          </p:nvPr>
        </p:nvSpPr>
        <p:spPr/>
        <p:txBody>
          <a:bodyPr/>
          <a:lstStyle/>
          <a:p>
            <a:pPr eaLnBrk="1" hangingPunct="1"/>
            <a:r>
              <a:rPr lang="en-US" sz="3600" smtClean="0">
                <a:latin typeface="Times New Roman" pitchFamily="18" charset="0"/>
              </a:rPr>
              <a:t>Human Brain Functional Networks</a:t>
            </a:r>
          </a:p>
        </p:txBody>
      </p:sp>
      <p:pic>
        <p:nvPicPr>
          <p:cNvPr id="61447" name="Picture 7" descr="09_HUMAN%20BRAIN5"/>
          <p:cNvPicPr>
            <a:picLocks noChangeAspect="1" noChangeArrowheads="1"/>
          </p:cNvPicPr>
          <p:nvPr/>
        </p:nvPicPr>
        <p:blipFill>
          <a:blip r:embed="rId4"/>
          <a:srcRect/>
          <a:stretch>
            <a:fillRect/>
          </a:stretch>
        </p:blipFill>
        <p:spPr bwMode="auto">
          <a:xfrm>
            <a:off x="304800" y="2786063"/>
            <a:ext cx="3043238" cy="2471737"/>
          </a:xfrm>
          <a:prstGeom prst="rect">
            <a:avLst/>
          </a:prstGeom>
          <a:noFill/>
        </p:spPr>
      </p:pic>
      <p:pic>
        <p:nvPicPr>
          <p:cNvPr id="61449" name="Picture 9" descr="Brainpics"/>
          <p:cNvPicPr>
            <a:picLocks noChangeAspect="1" noChangeArrowheads="1"/>
          </p:cNvPicPr>
          <p:nvPr/>
        </p:nvPicPr>
        <p:blipFill>
          <a:blip r:embed="rId5"/>
          <a:srcRect l="22366" t="34250"/>
          <a:stretch>
            <a:fillRect/>
          </a:stretch>
        </p:blipFill>
        <p:spPr bwMode="auto">
          <a:xfrm>
            <a:off x="4876800" y="1881188"/>
            <a:ext cx="2989263" cy="2157412"/>
          </a:xfrm>
          <a:prstGeom prst="rect">
            <a:avLst/>
          </a:prstGeom>
          <a:noFill/>
        </p:spPr>
      </p:pic>
      <p:sp>
        <p:nvSpPr>
          <p:cNvPr id="61450" name="Line 10"/>
          <p:cNvSpPr>
            <a:spLocks noChangeShapeType="1"/>
          </p:cNvSpPr>
          <p:nvPr/>
        </p:nvSpPr>
        <p:spPr bwMode="auto">
          <a:xfrm flipV="1">
            <a:off x="3429000" y="2819400"/>
            <a:ext cx="1371600" cy="1143000"/>
          </a:xfrm>
          <a:prstGeom prst="line">
            <a:avLst/>
          </a:prstGeom>
          <a:noFill/>
          <a:ln w="38100">
            <a:solidFill>
              <a:schemeClr val="tx1"/>
            </a:solidFill>
            <a:round/>
            <a:headEnd/>
            <a:tailEnd type="triangle" w="med" len="med"/>
          </a:ln>
          <a:effectLst/>
        </p:spPr>
        <p:txBody>
          <a:bodyPr/>
          <a:lstStyle/>
          <a:p>
            <a:endParaRPr lang="en-US"/>
          </a:p>
        </p:txBody>
      </p:sp>
      <p:sp>
        <p:nvSpPr>
          <p:cNvPr id="61451" name="Line 11"/>
          <p:cNvSpPr>
            <a:spLocks noChangeShapeType="1"/>
          </p:cNvSpPr>
          <p:nvPr/>
        </p:nvSpPr>
        <p:spPr bwMode="auto">
          <a:xfrm>
            <a:off x="3429000" y="3962400"/>
            <a:ext cx="1371600" cy="1143000"/>
          </a:xfrm>
          <a:prstGeom prst="line">
            <a:avLst/>
          </a:prstGeom>
          <a:noFill/>
          <a:ln w="38100">
            <a:solidFill>
              <a:schemeClr val="tx1"/>
            </a:solidFill>
            <a:round/>
            <a:headEnd/>
            <a:tailEnd type="triangle" w="med" len="med"/>
          </a:ln>
          <a:effectLst/>
        </p:spPr>
        <p:txBody>
          <a:bodyPr/>
          <a:lstStyle/>
          <a:p>
            <a:endParaRPr lang="en-US"/>
          </a:p>
        </p:txBody>
      </p:sp>
      <p:sp>
        <p:nvSpPr>
          <p:cNvPr id="61452" name="Text Box 12"/>
          <p:cNvSpPr txBox="1">
            <a:spLocks noChangeArrowheads="1"/>
          </p:cNvSpPr>
          <p:nvPr/>
        </p:nvSpPr>
        <p:spPr bwMode="auto">
          <a:xfrm rot="2393693">
            <a:off x="3581400" y="4311650"/>
            <a:ext cx="1371600" cy="336550"/>
          </a:xfrm>
          <a:prstGeom prst="rect">
            <a:avLst/>
          </a:prstGeom>
          <a:noFill/>
          <a:ln w="9525">
            <a:noFill/>
            <a:miter lim="800000"/>
            <a:headEnd/>
            <a:tailEnd/>
          </a:ln>
          <a:effectLst/>
        </p:spPr>
        <p:txBody>
          <a:bodyPr>
            <a:spAutoFit/>
          </a:bodyPr>
          <a:lstStyle/>
          <a:p>
            <a:pPr>
              <a:spcBef>
                <a:spcPct val="50000"/>
              </a:spcBef>
            </a:pPr>
            <a:r>
              <a:rPr lang="en-US" sz="1600" b="1">
                <a:latin typeface="Times New Roman" pitchFamily="18" charset="0"/>
              </a:rPr>
              <a:t>Functional</a:t>
            </a:r>
          </a:p>
        </p:txBody>
      </p:sp>
      <p:sp>
        <p:nvSpPr>
          <p:cNvPr id="61453" name="Text Box 13"/>
          <p:cNvSpPr txBox="1">
            <a:spLocks noChangeArrowheads="1"/>
          </p:cNvSpPr>
          <p:nvPr/>
        </p:nvSpPr>
        <p:spPr bwMode="auto">
          <a:xfrm rot="-2380071">
            <a:off x="3429000" y="2971800"/>
            <a:ext cx="1524000" cy="336550"/>
          </a:xfrm>
          <a:prstGeom prst="rect">
            <a:avLst/>
          </a:prstGeom>
          <a:noFill/>
          <a:ln w="9525">
            <a:noFill/>
            <a:miter lim="800000"/>
            <a:headEnd/>
            <a:tailEnd/>
          </a:ln>
          <a:effectLst/>
        </p:spPr>
        <p:txBody>
          <a:bodyPr>
            <a:spAutoFit/>
          </a:bodyPr>
          <a:lstStyle/>
          <a:p>
            <a:pPr>
              <a:spcBef>
                <a:spcPct val="50000"/>
              </a:spcBef>
            </a:pPr>
            <a:r>
              <a:rPr lang="en-US" sz="1600" b="1">
                <a:latin typeface="Times New Roman" pitchFamily="18" charset="0"/>
              </a:rPr>
              <a:t>Anatomical</a:t>
            </a:r>
          </a:p>
        </p:txBody>
      </p:sp>
      <p:sp>
        <p:nvSpPr>
          <p:cNvPr id="61454" name="Text Box 14"/>
          <p:cNvSpPr txBox="1">
            <a:spLocks noChangeArrowheads="1"/>
          </p:cNvSpPr>
          <p:nvPr/>
        </p:nvSpPr>
        <p:spPr bwMode="auto">
          <a:xfrm>
            <a:off x="4876800" y="1524000"/>
            <a:ext cx="2971800" cy="366713"/>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Hard-wired network</a:t>
            </a:r>
          </a:p>
        </p:txBody>
      </p:sp>
      <p:sp>
        <p:nvSpPr>
          <p:cNvPr id="61455" name="Text Box 15"/>
          <p:cNvSpPr txBox="1">
            <a:spLocks noChangeArrowheads="1"/>
          </p:cNvSpPr>
          <p:nvPr/>
        </p:nvSpPr>
        <p:spPr bwMode="auto">
          <a:xfrm>
            <a:off x="4876800" y="6415088"/>
            <a:ext cx="29718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Dynamic network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solidFill>
                <a:srgbClr val="000000"/>
              </a:solidFill>
            </a:endParaRPr>
          </a:p>
        </p:txBody>
      </p:sp>
      <p:sp>
        <p:nvSpPr>
          <p:cNvPr id="63491" name="Rectangle 2"/>
          <p:cNvSpPr>
            <a:spLocks noGrp="1" noChangeArrowheads="1"/>
          </p:cNvSpPr>
          <p:nvPr>
            <p:ph type="title" idx="4294967295"/>
          </p:nvPr>
        </p:nvSpPr>
        <p:spPr/>
        <p:txBody>
          <a:bodyPr/>
          <a:lstStyle/>
          <a:p>
            <a:pPr eaLnBrk="1" hangingPunct="1"/>
            <a:r>
              <a:rPr lang="en-US" sz="3600" smtClean="0">
                <a:latin typeface="Times New Roman" pitchFamily="18" charset="0"/>
              </a:rPr>
              <a:t>Learning and Modularity</a:t>
            </a:r>
          </a:p>
        </p:txBody>
      </p:sp>
      <p:sp>
        <p:nvSpPr>
          <p:cNvPr id="63492" name="Rectangle 3"/>
          <p:cNvSpPr>
            <a:spLocks noGrp="1" noChangeArrowheads="1"/>
          </p:cNvSpPr>
          <p:nvPr>
            <p:ph type="body" idx="4294967295"/>
          </p:nvPr>
        </p:nvSpPr>
        <p:spPr/>
        <p:txBody>
          <a:bodyPr/>
          <a:lstStyle/>
          <a:p>
            <a:pPr eaLnBrk="1" hangingPunct="1"/>
            <a:r>
              <a:rPr lang="en-US" sz="2400" smtClean="0">
                <a:latin typeface="Times New Roman" pitchFamily="18" charset="0"/>
              </a:rPr>
              <a:t>Learning requires a system to be adaptable.</a:t>
            </a:r>
          </a:p>
          <a:p>
            <a:pPr lvl="1" eaLnBrk="1" hangingPunct="1"/>
            <a:r>
              <a:rPr lang="en-US" sz="2000" smtClean="0">
                <a:latin typeface="Times New Roman" pitchFamily="18" charset="0"/>
              </a:rPr>
              <a:t>For example, human learning requires flexibility to adapt existing brain function and precision in selecting new neurophysiological activities to drive desired behavior.</a:t>
            </a:r>
          </a:p>
          <a:p>
            <a:pPr eaLnBrk="1" hangingPunct="1"/>
            <a:r>
              <a:rPr lang="en-US" sz="2400" smtClean="0">
                <a:latin typeface="Times New Roman" pitchFamily="18" charset="0"/>
              </a:rPr>
              <a:t>Selective adaptability is naturally provided by modular structure.</a:t>
            </a:r>
          </a:p>
        </p:txBody>
      </p:sp>
      <p:sp>
        <p:nvSpPr>
          <p:cNvPr id="2" name="TextBox 1"/>
          <p:cNvSpPr txBox="1"/>
          <p:nvPr/>
        </p:nvSpPr>
        <p:spPr>
          <a:xfrm>
            <a:off x="685800" y="3886200"/>
            <a:ext cx="77724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latin typeface="Times New Roman" pitchFamily="18" charset="0"/>
                <a:cs typeface="Times New Roman" pitchFamily="18" charset="0"/>
              </a:rPr>
              <a:t>A modular system is a system composed of modules, or subcomponents which can each be altered separately without affecting the function of the other modules.</a:t>
            </a:r>
          </a:p>
        </p:txBody>
      </p:sp>
      <p:sp>
        <p:nvSpPr>
          <p:cNvPr id="3" name="Rectangle 2"/>
          <p:cNvSpPr/>
          <p:nvPr/>
        </p:nvSpPr>
        <p:spPr>
          <a:xfrm>
            <a:off x="1371600" y="4843463"/>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495" name="Picture 5"/>
          <p:cNvPicPr>
            <a:picLocks noChangeAspect="1" noChangeArrowheads="1"/>
          </p:cNvPicPr>
          <p:nvPr/>
        </p:nvPicPr>
        <p:blipFill>
          <a:blip r:embed="rId3"/>
          <a:srcRect/>
          <a:stretch>
            <a:fillRect/>
          </a:stretch>
        </p:blipFill>
        <p:spPr bwMode="auto">
          <a:xfrm>
            <a:off x="3681413" y="4816475"/>
            <a:ext cx="585787" cy="509588"/>
          </a:xfrm>
          <a:prstGeom prst="rect">
            <a:avLst/>
          </a:prstGeom>
          <a:noFill/>
          <a:ln w="9525">
            <a:noFill/>
            <a:miter lim="800000"/>
            <a:headEnd/>
            <a:tailEnd/>
          </a:ln>
          <a:effectLst/>
        </p:spPr>
      </p:pic>
      <p:pic>
        <p:nvPicPr>
          <p:cNvPr id="63496" name="Picture 6"/>
          <p:cNvPicPr>
            <a:picLocks noChangeAspect="1" noChangeArrowheads="1"/>
          </p:cNvPicPr>
          <p:nvPr/>
        </p:nvPicPr>
        <p:blipFill>
          <a:blip r:embed="rId4"/>
          <a:srcRect/>
          <a:stretch>
            <a:fillRect/>
          </a:stretch>
        </p:blipFill>
        <p:spPr bwMode="auto">
          <a:xfrm>
            <a:off x="4367213" y="4816475"/>
            <a:ext cx="585787" cy="506413"/>
          </a:xfrm>
          <a:prstGeom prst="rect">
            <a:avLst/>
          </a:prstGeom>
          <a:noFill/>
          <a:ln w="9525">
            <a:noFill/>
            <a:miter lim="800000"/>
            <a:headEnd/>
            <a:tailEnd/>
          </a:ln>
          <a:effectLst/>
        </p:spPr>
      </p:pic>
      <p:pic>
        <p:nvPicPr>
          <p:cNvPr id="63497" name="Picture 7"/>
          <p:cNvPicPr>
            <a:picLocks noChangeAspect="1" noChangeArrowheads="1"/>
          </p:cNvPicPr>
          <p:nvPr/>
        </p:nvPicPr>
        <p:blipFill>
          <a:blip r:embed="rId4"/>
          <a:srcRect/>
          <a:stretch>
            <a:fillRect/>
          </a:stretch>
        </p:blipFill>
        <p:spPr bwMode="auto">
          <a:xfrm>
            <a:off x="3681413" y="5403850"/>
            <a:ext cx="585787" cy="506413"/>
          </a:xfrm>
          <a:prstGeom prst="rect">
            <a:avLst/>
          </a:prstGeom>
          <a:noFill/>
          <a:ln w="9525">
            <a:noFill/>
            <a:miter lim="800000"/>
            <a:headEnd/>
            <a:tailEnd/>
          </a:ln>
          <a:effectLst/>
        </p:spPr>
      </p:pic>
      <p:pic>
        <p:nvPicPr>
          <p:cNvPr id="63498" name="Picture 8"/>
          <p:cNvPicPr>
            <a:picLocks noChangeAspect="1" noChangeArrowheads="1"/>
          </p:cNvPicPr>
          <p:nvPr/>
        </p:nvPicPr>
        <p:blipFill>
          <a:blip r:embed="rId4"/>
          <a:srcRect/>
          <a:stretch>
            <a:fillRect/>
          </a:stretch>
        </p:blipFill>
        <p:spPr bwMode="auto">
          <a:xfrm>
            <a:off x="4367213" y="5410200"/>
            <a:ext cx="585787" cy="506413"/>
          </a:xfrm>
          <a:prstGeom prst="rect">
            <a:avLst/>
          </a:prstGeom>
          <a:noFill/>
          <a:ln w="9525">
            <a:noFill/>
            <a:miter lim="800000"/>
            <a:headEnd/>
            <a:tailEnd/>
          </a:ln>
          <a:effectLst/>
        </p:spPr>
      </p:pic>
      <p:cxnSp>
        <p:nvCxnSpPr>
          <p:cNvPr id="5" name="Straight Arrow Connector 4"/>
          <p:cNvCxnSpPr/>
          <p:nvPr/>
        </p:nvCxnSpPr>
        <p:spPr>
          <a:xfrm>
            <a:off x="2743200" y="5322888"/>
            <a:ext cx="685800"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3500" name="Picture 9"/>
          <p:cNvPicPr>
            <a:picLocks noChangeAspect="1" noChangeArrowheads="1"/>
          </p:cNvPicPr>
          <p:nvPr/>
        </p:nvPicPr>
        <p:blipFill>
          <a:blip r:embed="rId5"/>
          <a:srcRect/>
          <a:stretch>
            <a:fillRect/>
          </a:stretch>
        </p:blipFill>
        <p:spPr bwMode="auto">
          <a:xfrm>
            <a:off x="6019800" y="4724400"/>
            <a:ext cx="292100" cy="252413"/>
          </a:xfrm>
          <a:prstGeom prst="rect">
            <a:avLst/>
          </a:prstGeom>
          <a:noFill/>
          <a:ln w="9525">
            <a:noFill/>
            <a:miter lim="800000"/>
            <a:headEnd/>
            <a:tailEnd/>
          </a:ln>
          <a:effectLst/>
        </p:spPr>
      </p:pic>
      <p:pic>
        <p:nvPicPr>
          <p:cNvPr id="63501" name="Picture 10"/>
          <p:cNvPicPr>
            <a:picLocks noChangeAspect="1" noChangeArrowheads="1"/>
          </p:cNvPicPr>
          <p:nvPr/>
        </p:nvPicPr>
        <p:blipFill>
          <a:blip r:embed="rId6"/>
          <a:srcRect/>
          <a:stretch>
            <a:fillRect/>
          </a:stretch>
        </p:blipFill>
        <p:spPr bwMode="auto">
          <a:xfrm>
            <a:off x="6413500" y="4724400"/>
            <a:ext cx="292100" cy="249238"/>
          </a:xfrm>
          <a:prstGeom prst="rect">
            <a:avLst/>
          </a:prstGeom>
          <a:noFill/>
          <a:ln w="9525">
            <a:noFill/>
            <a:miter lim="800000"/>
            <a:headEnd/>
            <a:tailEnd/>
          </a:ln>
          <a:effectLst/>
        </p:spPr>
      </p:pic>
      <p:pic>
        <p:nvPicPr>
          <p:cNvPr id="63502" name="Picture 11"/>
          <p:cNvPicPr>
            <a:picLocks noChangeAspect="1" noChangeArrowheads="1"/>
          </p:cNvPicPr>
          <p:nvPr/>
        </p:nvPicPr>
        <p:blipFill>
          <a:blip r:embed="rId7"/>
          <a:srcRect/>
          <a:stretch>
            <a:fillRect/>
          </a:stretch>
        </p:blipFill>
        <p:spPr bwMode="auto">
          <a:xfrm>
            <a:off x="6022975" y="5029200"/>
            <a:ext cx="682625" cy="249238"/>
          </a:xfrm>
          <a:prstGeom prst="rect">
            <a:avLst/>
          </a:prstGeom>
          <a:noFill/>
          <a:ln w="9525">
            <a:noFill/>
            <a:miter lim="800000"/>
            <a:headEnd/>
            <a:tailEnd/>
          </a:ln>
          <a:effectLst/>
        </p:spPr>
      </p:pic>
      <p:pic>
        <p:nvPicPr>
          <p:cNvPr id="63503" name="Picture 12"/>
          <p:cNvPicPr>
            <a:picLocks noChangeAspect="1" noChangeArrowheads="1"/>
          </p:cNvPicPr>
          <p:nvPr/>
        </p:nvPicPr>
        <p:blipFill>
          <a:blip r:embed="rId8"/>
          <a:srcRect/>
          <a:stretch>
            <a:fillRect/>
          </a:stretch>
        </p:blipFill>
        <p:spPr bwMode="auto">
          <a:xfrm>
            <a:off x="6019800" y="5470525"/>
            <a:ext cx="682625" cy="549275"/>
          </a:xfrm>
          <a:prstGeom prst="rect">
            <a:avLst/>
          </a:prstGeom>
          <a:noFill/>
          <a:ln w="9525">
            <a:noFill/>
            <a:miter lim="800000"/>
            <a:headEnd/>
            <a:tailEnd/>
          </a:ln>
          <a:effectLst/>
        </p:spPr>
      </p:pic>
      <p:pic>
        <p:nvPicPr>
          <p:cNvPr id="63504" name="Picture 13"/>
          <p:cNvPicPr>
            <a:picLocks noChangeAspect="1" noChangeArrowheads="1"/>
          </p:cNvPicPr>
          <p:nvPr/>
        </p:nvPicPr>
        <p:blipFill>
          <a:blip r:embed="rId8"/>
          <a:srcRect/>
          <a:stretch>
            <a:fillRect/>
          </a:stretch>
        </p:blipFill>
        <p:spPr bwMode="auto">
          <a:xfrm>
            <a:off x="6937375" y="4724400"/>
            <a:ext cx="682625" cy="549275"/>
          </a:xfrm>
          <a:prstGeom prst="rect">
            <a:avLst/>
          </a:prstGeom>
          <a:noFill/>
          <a:ln w="9525">
            <a:noFill/>
            <a:miter lim="800000"/>
            <a:headEnd/>
            <a:tailEnd/>
          </a:ln>
          <a:effectLst/>
        </p:spPr>
      </p:pic>
      <p:pic>
        <p:nvPicPr>
          <p:cNvPr id="63505" name="Picture 14"/>
          <p:cNvPicPr>
            <a:picLocks noChangeAspect="1" noChangeArrowheads="1"/>
          </p:cNvPicPr>
          <p:nvPr/>
        </p:nvPicPr>
        <p:blipFill>
          <a:blip r:embed="rId8"/>
          <a:srcRect/>
          <a:stretch>
            <a:fillRect/>
          </a:stretch>
        </p:blipFill>
        <p:spPr bwMode="auto">
          <a:xfrm>
            <a:off x="6937375" y="5486400"/>
            <a:ext cx="682625" cy="549275"/>
          </a:xfrm>
          <a:prstGeom prst="rect">
            <a:avLst/>
          </a:prstGeom>
          <a:noFill/>
          <a:ln w="9525">
            <a:noFill/>
            <a:miter lim="800000"/>
            <a:headEnd/>
            <a:tailEnd/>
          </a:ln>
          <a:effectLst/>
        </p:spPr>
      </p:pic>
      <p:pic>
        <p:nvPicPr>
          <p:cNvPr id="63506" name="Picture 15"/>
          <p:cNvPicPr>
            <a:picLocks noChangeAspect="1" noChangeArrowheads="1"/>
          </p:cNvPicPr>
          <p:nvPr/>
        </p:nvPicPr>
        <p:blipFill>
          <a:blip r:embed="rId9"/>
          <a:srcRect/>
          <a:stretch>
            <a:fillRect/>
          </a:stretch>
        </p:blipFill>
        <p:spPr bwMode="auto">
          <a:xfrm>
            <a:off x="5092700" y="5260975"/>
            <a:ext cx="774700" cy="165100"/>
          </a:xfrm>
          <a:prstGeom prst="rect">
            <a:avLst/>
          </a:prstGeom>
          <a:noFill/>
          <a:ln w="9525">
            <a:noFill/>
            <a:miter lim="800000"/>
            <a:headEnd/>
            <a:tailEnd/>
          </a:ln>
          <a:effectLst/>
        </p:spPr>
      </p:pic>
      <p:sp>
        <p:nvSpPr>
          <p:cNvPr id="63507" name="Rectangle 3"/>
          <p:cNvSpPr>
            <a:spLocks noChangeArrowheads="1"/>
          </p:cNvSpPr>
          <p:nvPr/>
        </p:nvSpPr>
        <p:spPr bwMode="auto">
          <a:xfrm>
            <a:off x="685800" y="6172200"/>
            <a:ext cx="7772400" cy="6461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Modularity facilitates adaptability in three ways: dissociation, duplication and divergence, and co-option.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solidFill>
                <a:srgbClr val="000000"/>
              </a:solidFill>
            </a:endParaRPr>
          </a:p>
        </p:txBody>
      </p:sp>
      <p:sp>
        <p:nvSpPr>
          <p:cNvPr id="65539" name="Rectangle 2"/>
          <p:cNvSpPr>
            <a:spLocks noGrp="1" noChangeArrowheads="1"/>
          </p:cNvSpPr>
          <p:nvPr>
            <p:ph type="title" idx="4294967295"/>
          </p:nvPr>
        </p:nvSpPr>
        <p:spPr/>
        <p:txBody>
          <a:bodyPr/>
          <a:lstStyle/>
          <a:p>
            <a:pPr eaLnBrk="1" hangingPunct="1"/>
            <a:r>
              <a:rPr lang="en-US" sz="3600" smtClean="0">
                <a:latin typeface="Times New Roman" pitchFamily="18" charset="0"/>
              </a:rPr>
              <a:t>Model System: Motor Learning</a:t>
            </a:r>
          </a:p>
        </p:txBody>
      </p:sp>
      <p:pic>
        <p:nvPicPr>
          <p:cNvPr id="65540" name="Picture 2"/>
          <p:cNvPicPr>
            <a:picLocks noChangeAspect="1" noChangeArrowheads="1"/>
          </p:cNvPicPr>
          <p:nvPr/>
        </p:nvPicPr>
        <p:blipFill>
          <a:blip r:embed="rId3"/>
          <a:srcRect t="23422"/>
          <a:stretch>
            <a:fillRect/>
          </a:stretch>
        </p:blipFill>
        <p:spPr bwMode="auto">
          <a:xfrm>
            <a:off x="1295400" y="1939925"/>
            <a:ext cx="6370638" cy="1641475"/>
          </a:xfrm>
          <a:prstGeom prst="rect">
            <a:avLst/>
          </a:prstGeom>
          <a:noFill/>
          <a:ln w="9525">
            <a:noFill/>
            <a:miter lim="800000"/>
            <a:headEnd/>
            <a:tailEnd/>
          </a:ln>
          <a:effectLst/>
        </p:spPr>
      </p:pic>
      <p:sp>
        <p:nvSpPr>
          <p:cNvPr id="65541" name="TextBox 1"/>
          <p:cNvSpPr txBox="1">
            <a:spLocks noChangeArrowheads="1"/>
          </p:cNvSpPr>
          <p:nvPr/>
        </p:nvSpPr>
        <p:spPr bwMode="auto">
          <a:xfrm>
            <a:off x="1524000" y="1600200"/>
            <a:ext cx="670560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Button Box       Sequence</a:t>
            </a:r>
          </a:p>
        </p:txBody>
      </p:sp>
      <p:pic>
        <p:nvPicPr>
          <p:cNvPr id="65542" name="Picture 6"/>
          <p:cNvPicPr>
            <a:picLocks noChangeAspect="1" noChangeArrowheads="1"/>
          </p:cNvPicPr>
          <p:nvPr/>
        </p:nvPicPr>
        <p:blipFill>
          <a:blip r:embed="rId4"/>
          <a:srcRect/>
          <a:stretch>
            <a:fillRect/>
          </a:stretch>
        </p:blipFill>
        <p:spPr bwMode="auto">
          <a:xfrm>
            <a:off x="2430463" y="3810000"/>
            <a:ext cx="4351337" cy="3027363"/>
          </a:xfrm>
          <a:prstGeom prst="rect">
            <a:avLst/>
          </a:prstGeom>
          <a:noFill/>
          <a:ln w="9525">
            <a:noFill/>
            <a:miter lim="800000"/>
            <a:headEnd/>
            <a:tailEnd/>
          </a:ln>
          <a:effectLst/>
        </p:spPr>
      </p:pic>
      <p:sp>
        <p:nvSpPr>
          <p:cNvPr id="65544" name="Text Box 8"/>
          <p:cNvSpPr txBox="1">
            <a:spLocks noChangeArrowheads="1"/>
          </p:cNvSpPr>
          <p:nvPr/>
        </p:nvSpPr>
        <p:spPr bwMode="auto">
          <a:xfrm>
            <a:off x="152400" y="2286000"/>
            <a:ext cx="1676400" cy="2017713"/>
          </a:xfrm>
          <a:prstGeom prst="rect">
            <a:avLst/>
          </a:prstGeom>
          <a:noFill/>
          <a:ln w="9525">
            <a:noFill/>
            <a:miter lim="800000"/>
            <a:headEnd/>
            <a:tailEnd/>
          </a:ln>
          <a:effectLst/>
        </p:spPr>
        <p:txBody>
          <a:bodyPr>
            <a:spAutoFit/>
          </a:bodyPr>
          <a:lstStyle/>
          <a:p>
            <a:pPr>
              <a:spcBef>
                <a:spcPct val="50000"/>
              </a:spcBef>
            </a:pPr>
            <a:r>
              <a:rPr lang="en-US" u="sng">
                <a:latin typeface="Times New Roman" pitchFamily="18" charset="0"/>
              </a:rPr>
              <a:t>Experiment:</a:t>
            </a:r>
          </a:p>
          <a:p>
            <a:pPr>
              <a:spcBef>
                <a:spcPct val="50000"/>
              </a:spcBef>
            </a:pPr>
            <a:endParaRPr lang="en-US" u="sng">
              <a:latin typeface="Times New Roman" pitchFamily="18" charset="0"/>
            </a:endParaRPr>
          </a:p>
          <a:p>
            <a:pPr>
              <a:spcBef>
                <a:spcPct val="50000"/>
              </a:spcBef>
            </a:pPr>
            <a:endParaRPr lang="en-US" u="sng">
              <a:latin typeface="Times New Roman" pitchFamily="18" charset="0"/>
            </a:endParaRPr>
          </a:p>
          <a:p>
            <a:pPr>
              <a:spcBef>
                <a:spcPct val="50000"/>
              </a:spcBef>
            </a:pPr>
            <a:endParaRPr lang="en-US" u="sng">
              <a:latin typeface="Times New Roman" pitchFamily="18" charset="0"/>
            </a:endParaRPr>
          </a:p>
          <a:p>
            <a:pPr>
              <a:spcBef>
                <a:spcPct val="50000"/>
              </a:spcBef>
            </a:pPr>
            <a:r>
              <a:rPr lang="en-US" u="sng">
                <a:latin typeface="Times New Roman" pitchFamily="18" charset="0"/>
              </a:rPr>
              <a:t>Behavior:</a:t>
            </a:r>
          </a:p>
        </p:txBody>
      </p:sp>
      <p:sp>
        <p:nvSpPr>
          <p:cNvPr id="2" name="Rectangle 1"/>
          <p:cNvSpPr/>
          <p:nvPr/>
        </p:nvSpPr>
        <p:spPr>
          <a:xfrm>
            <a:off x="2430463" y="4495800"/>
            <a:ext cx="388937"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5400000">
            <a:off x="1957000" y="5081200"/>
            <a:ext cx="1447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Movement Time, s</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4"/>
          <p:cNvSpPr>
            <a:spLocks noChangeArrowheads="1"/>
          </p:cNvSpPr>
          <p:nvPr/>
        </p:nvSpPr>
        <p:spPr bwMode="auto">
          <a:xfrm>
            <a:off x="685800" y="304800"/>
            <a:ext cx="77724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solidFill>
                <a:srgbClr val="000000"/>
              </a:solidFill>
            </a:endParaRPr>
          </a:p>
        </p:txBody>
      </p:sp>
      <p:sp>
        <p:nvSpPr>
          <p:cNvPr id="59395" name="Rectangle 2"/>
          <p:cNvSpPr>
            <a:spLocks noGrp="1" noChangeArrowheads="1"/>
          </p:cNvSpPr>
          <p:nvPr>
            <p:ph type="title" idx="4294967295"/>
          </p:nvPr>
        </p:nvSpPr>
        <p:spPr/>
        <p:txBody>
          <a:bodyPr/>
          <a:lstStyle/>
          <a:p>
            <a:pPr eaLnBrk="1" hangingPunct="1"/>
            <a:r>
              <a:rPr lang="en-US" sz="3600" smtClean="0">
                <a:latin typeface="Times New Roman" pitchFamily="18" charset="0"/>
              </a:rPr>
              <a:t>How do we measure modularity?</a:t>
            </a:r>
          </a:p>
        </p:txBody>
      </p:sp>
      <p:pic>
        <p:nvPicPr>
          <p:cNvPr id="59396" name="Picture 3"/>
          <p:cNvPicPr>
            <a:picLocks noChangeAspect="1" noChangeArrowheads="1"/>
          </p:cNvPicPr>
          <p:nvPr/>
        </p:nvPicPr>
        <p:blipFill>
          <a:blip r:embed="rId3"/>
          <a:srcRect l="3499" t="5923" b="55794"/>
          <a:stretch>
            <a:fillRect/>
          </a:stretch>
        </p:blipFill>
        <p:spPr bwMode="auto">
          <a:xfrm>
            <a:off x="60325" y="1898650"/>
            <a:ext cx="5867400" cy="1925638"/>
          </a:xfrm>
          <a:prstGeom prst="rect">
            <a:avLst/>
          </a:prstGeom>
          <a:noFill/>
          <a:ln w="9525">
            <a:noFill/>
            <a:miter lim="800000"/>
            <a:headEnd/>
            <a:tailEnd/>
          </a:ln>
          <a:effectLst/>
        </p:spPr>
      </p:pic>
      <p:sp>
        <p:nvSpPr>
          <p:cNvPr id="59397" name="TextBox 1"/>
          <p:cNvSpPr txBox="1">
            <a:spLocks noChangeArrowheads="1"/>
          </p:cNvSpPr>
          <p:nvPr/>
        </p:nvSpPr>
        <p:spPr bwMode="auto">
          <a:xfrm>
            <a:off x="365125" y="1524000"/>
            <a:ext cx="1736725" cy="369888"/>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fMRI imaging</a:t>
            </a:r>
          </a:p>
        </p:txBody>
      </p:sp>
      <p:sp>
        <p:nvSpPr>
          <p:cNvPr id="59398" name="TextBox 2"/>
          <p:cNvSpPr txBox="1">
            <a:spLocks noChangeArrowheads="1"/>
          </p:cNvSpPr>
          <p:nvPr/>
        </p:nvSpPr>
        <p:spPr bwMode="auto">
          <a:xfrm>
            <a:off x="2955925" y="1524000"/>
            <a:ext cx="2971800" cy="369888"/>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Functional Parcellation</a:t>
            </a:r>
          </a:p>
        </p:txBody>
      </p:sp>
      <p:sp>
        <p:nvSpPr>
          <p:cNvPr id="59399" name="TextBox 3"/>
          <p:cNvSpPr txBox="1">
            <a:spLocks noChangeArrowheads="1"/>
          </p:cNvSpPr>
          <p:nvPr/>
        </p:nvSpPr>
        <p:spPr bwMode="auto">
          <a:xfrm>
            <a:off x="6308725" y="6410325"/>
            <a:ext cx="237807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 Functional Network    </a:t>
            </a:r>
          </a:p>
        </p:txBody>
      </p:sp>
      <p:pic>
        <p:nvPicPr>
          <p:cNvPr id="59400" name="Picture 8"/>
          <p:cNvPicPr>
            <a:picLocks noChangeAspect="1" noChangeArrowheads="1"/>
          </p:cNvPicPr>
          <p:nvPr/>
        </p:nvPicPr>
        <p:blipFill>
          <a:blip r:embed="rId4"/>
          <a:srcRect/>
          <a:stretch>
            <a:fillRect/>
          </a:stretch>
        </p:blipFill>
        <p:spPr bwMode="auto">
          <a:xfrm>
            <a:off x="2813050" y="3994150"/>
            <a:ext cx="2562225" cy="2286000"/>
          </a:xfrm>
          <a:prstGeom prst="rect">
            <a:avLst/>
          </a:prstGeom>
          <a:noFill/>
          <a:ln w="9525">
            <a:noFill/>
            <a:miter lim="800000"/>
            <a:headEnd/>
            <a:tailEnd/>
          </a:ln>
          <a:effectLst/>
        </p:spPr>
      </p:pic>
      <p:pic>
        <p:nvPicPr>
          <p:cNvPr id="59401" name="Picture 9"/>
          <p:cNvPicPr>
            <a:picLocks noChangeAspect="1" noChangeArrowheads="1"/>
          </p:cNvPicPr>
          <p:nvPr/>
        </p:nvPicPr>
        <p:blipFill>
          <a:blip r:embed="rId5"/>
          <a:srcRect l="46281" t="52385" r="1591"/>
          <a:stretch>
            <a:fillRect/>
          </a:stretch>
        </p:blipFill>
        <p:spPr bwMode="auto">
          <a:xfrm>
            <a:off x="5975350" y="1905000"/>
            <a:ext cx="3168650" cy="2078037"/>
          </a:xfrm>
          <a:prstGeom prst="rect">
            <a:avLst/>
          </a:prstGeom>
          <a:noFill/>
          <a:ln w="9525">
            <a:noFill/>
            <a:miter lim="800000"/>
            <a:headEnd/>
            <a:tailEnd/>
          </a:ln>
          <a:effectLst/>
        </p:spPr>
      </p:pic>
      <p:pic>
        <p:nvPicPr>
          <p:cNvPr id="59402" name="Picture 10"/>
          <p:cNvPicPr>
            <a:picLocks noChangeAspect="1" noChangeArrowheads="1"/>
          </p:cNvPicPr>
          <p:nvPr/>
        </p:nvPicPr>
        <p:blipFill>
          <a:blip r:embed="rId5"/>
          <a:srcRect l="3061" t="50000" r="60699"/>
          <a:stretch>
            <a:fillRect/>
          </a:stretch>
        </p:blipFill>
        <p:spPr bwMode="auto">
          <a:xfrm>
            <a:off x="6323013" y="4294188"/>
            <a:ext cx="2201862" cy="2182812"/>
          </a:xfrm>
          <a:prstGeom prst="rect">
            <a:avLst/>
          </a:prstGeom>
          <a:noFill/>
          <a:ln w="9525">
            <a:noFill/>
            <a:miter lim="800000"/>
            <a:headEnd/>
            <a:tailEnd/>
          </a:ln>
          <a:effectLst/>
        </p:spPr>
      </p:pic>
      <p:sp>
        <p:nvSpPr>
          <p:cNvPr id="59403" name="TextBox 3"/>
          <p:cNvSpPr txBox="1">
            <a:spLocks noChangeArrowheads="1"/>
          </p:cNvSpPr>
          <p:nvPr/>
        </p:nvSpPr>
        <p:spPr bwMode="auto">
          <a:xfrm>
            <a:off x="6172200" y="1524000"/>
            <a:ext cx="2819400" cy="369888"/>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 Functional Connectivity</a:t>
            </a:r>
          </a:p>
        </p:txBody>
      </p:sp>
      <p:cxnSp>
        <p:nvCxnSpPr>
          <p:cNvPr id="3" name="Straight Arrow Connector 2"/>
          <p:cNvCxnSpPr/>
          <p:nvPr/>
        </p:nvCxnSpPr>
        <p:spPr>
          <a:xfrm>
            <a:off x="5607050" y="2819400"/>
            <a:ext cx="41275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291387" y="3913188"/>
            <a:ext cx="412750" cy="0"/>
          </a:xfrm>
          <a:prstGeom prst="straightConnector1">
            <a:avLst/>
          </a:prstGeom>
          <a:ln w="50800">
            <a:solidFill>
              <a:schemeClr val="tx1"/>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688013" y="5257800"/>
            <a:ext cx="41275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07" name="TextBox 3"/>
          <p:cNvSpPr txBox="1">
            <a:spLocks noChangeArrowheads="1"/>
          </p:cNvSpPr>
          <p:nvPr/>
        </p:nvSpPr>
        <p:spPr bwMode="auto">
          <a:xfrm>
            <a:off x="3108325" y="6411913"/>
            <a:ext cx="2454275" cy="36988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Network Modularity</a:t>
            </a:r>
          </a:p>
        </p:txBody>
      </p:sp>
      <p:sp>
        <p:nvSpPr>
          <p:cNvPr id="59408" name="TextBox 4"/>
          <p:cNvSpPr txBox="1">
            <a:spLocks noChangeArrowheads="1"/>
          </p:cNvSpPr>
          <p:nvPr/>
        </p:nvSpPr>
        <p:spPr bwMode="auto">
          <a:xfrm>
            <a:off x="360363" y="4495800"/>
            <a:ext cx="1544637" cy="1200150"/>
          </a:xfrm>
          <a:prstGeom prst="rect">
            <a:avLst/>
          </a:prstGeom>
          <a:noFill/>
          <a:ln w="38100">
            <a:solidFill>
              <a:schemeClr val="bg2"/>
            </a:solidFill>
            <a:miter lim="800000"/>
            <a:headEnd/>
            <a:tailEnd/>
          </a:ln>
        </p:spPr>
        <p:txBody>
          <a:bodyPr>
            <a:spAutoFit/>
          </a:bodyPr>
          <a:lstStyle/>
          <a:p>
            <a:pPr algn="ctr"/>
            <a:r>
              <a:rPr lang="en-US" b="1">
                <a:latin typeface="Times New Roman" pitchFamily="18" charset="0"/>
                <a:cs typeface="Times New Roman" pitchFamily="18" charset="0"/>
              </a:rPr>
              <a:t>Schematic of Brain Network Construction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54"/>
          <p:cNvSpPr>
            <a:spLocks noChangeArrowheads="1"/>
          </p:cNvSpPr>
          <p:nvPr/>
        </p:nvSpPr>
        <p:spPr bwMode="auto">
          <a:xfrm>
            <a:off x="457200" y="304800"/>
            <a:ext cx="8305800" cy="1143000"/>
          </a:xfrm>
          <a:prstGeom prst="rect">
            <a:avLst/>
          </a:prstGeom>
          <a:gradFill rotWithShape="1">
            <a:gsLst>
              <a:gs pos="0">
                <a:schemeClr val="bg1"/>
              </a:gs>
              <a:gs pos="100000">
                <a:srgbClr val="F8F8F8"/>
              </a:gs>
            </a:gsLst>
            <a:path path="shape">
              <a:fillToRect l="50000" t="50000" r="50000" b="50000"/>
            </a:path>
          </a:gradFill>
          <a:ln w="28575">
            <a:solidFill>
              <a:schemeClr val="bg2"/>
            </a:solidFill>
            <a:miter lim="800000"/>
            <a:headEnd/>
            <a:tailEnd/>
          </a:ln>
          <a:effectLst/>
        </p:spPr>
        <p:txBody>
          <a:bodyPr wrap="none" anchor="ctr"/>
          <a:lstStyle/>
          <a:p>
            <a:endParaRPr lang="en-US"/>
          </a:p>
        </p:txBody>
      </p:sp>
      <p:sp>
        <p:nvSpPr>
          <p:cNvPr id="67587" name="Rectangle 2"/>
          <p:cNvSpPr>
            <a:spLocks noGrp="1" noChangeArrowheads="1"/>
          </p:cNvSpPr>
          <p:nvPr>
            <p:ph type="title" idx="4294967295"/>
          </p:nvPr>
        </p:nvSpPr>
        <p:spPr/>
        <p:txBody>
          <a:bodyPr/>
          <a:lstStyle/>
          <a:p>
            <a:pPr eaLnBrk="1" hangingPunct="1"/>
            <a:r>
              <a:rPr lang="en-US" sz="3600" smtClean="0">
                <a:latin typeface="Times New Roman" pitchFamily="18" charset="0"/>
              </a:rPr>
              <a:t>Temporal Scales of the Experiment</a:t>
            </a:r>
            <a:endParaRPr lang="en-US" sz="2000" smtClean="0">
              <a:latin typeface="Times New Roman" pitchFamily="18" charset="0"/>
            </a:endParaRPr>
          </a:p>
        </p:txBody>
      </p:sp>
      <p:sp>
        <p:nvSpPr>
          <p:cNvPr id="67588" name="Text Box 78"/>
          <p:cNvSpPr txBox="1">
            <a:spLocks noChangeArrowheads="1"/>
          </p:cNvSpPr>
          <p:nvPr/>
        </p:nvSpPr>
        <p:spPr bwMode="auto">
          <a:xfrm>
            <a:off x="609600" y="1905000"/>
            <a:ext cx="7848600" cy="1190625"/>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Using fMRI, we study the learning of a motor skill over multiple scanning sessions. We expect that we might see functional connectivity modules associated with motor function, visual processing, etc. Since learning occurs over multiple time scales, we decide to use a multiscale analysis:</a:t>
            </a:r>
          </a:p>
        </p:txBody>
      </p:sp>
      <p:sp>
        <p:nvSpPr>
          <p:cNvPr id="67589" name="Rectangle 79"/>
          <p:cNvSpPr>
            <a:spLocks noChangeAspect="1" noChangeArrowheads="1"/>
          </p:cNvSpPr>
          <p:nvPr/>
        </p:nvSpPr>
        <p:spPr bwMode="auto">
          <a:xfrm>
            <a:off x="1662113" y="3871913"/>
            <a:ext cx="5926137" cy="366712"/>
          </a:xfrm>
          <a:prstGeom prst="rect">
            <a:avLst/>
          </a:prstGeom>
          <a:gradFill rotWithShape="1">
            <a:gsLst>
              <a:gs pos="0">
                <a:schemeClr val="bg1"/>
              </a:gs>
              <a:gs pos="100000">
                <a:srgbClr val="EAEAEA"/>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0" name="Rectangle 80"/>
          <p:cNvSpPr>
            <a:spLocks noChangeAspect="1" noChangeArrowheads="1"/>
          </p:cNvSpPr>
          <p:nvPr/>
        </p:nvSpPr>
        <p:spPr bwMode="auto">
          <a:xfrm>
            <a:off x="1601788" y="4727575"/>
            <a:ext cx="1955800" cy="366713"/>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1" name="Rectangle 81"/>
          <p:cNvSpPr>
            <a:spLocks noChangeAspect="1" noChangeArrowheads="1"/>
          </p:cNvSpPr>
          <p:nvPr/>
        </p:nvSpPr>
        <p:spPr bwMode="auto">
          <a:xfrm>
            <a:off x="3676650" y="4727575"/>
            <a:ext cx="1957388" cy="366713"/>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2" name="Rectangle 82"/>
          <p:cNvSpPr>
            <a:spLocks noChangeAspect="1" noChangeArrowheads="1"/>
          </p:cNvSpPr>
          <p:nvPr/>
        </p:nvSpPr>
        <p:spPr bwMode="auto">
          <a:xfrm>
            <a:off x="5754688" y="4727575"/>
            <a:ext cx="1955800" cy="366713"/>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3" name="Rectangle 83"/>
          <p:cNvSpPr>
            <a:spLocks noChangeAspect="1" noChangeArrowheads="1"/>
          </p:cNvSpPr>
          <p:nvPr/>
        </p:nvSpPr>
        <p:spPr bwMode="auto">
          <a:xfrm>
            <a:off x="990600"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4" name="Rectangle 84"/>
          <p:cNvSpPr>
            <a:spLocks noChangeAspect="1" noChangeArrowheads="1"/>
          </p:cNvSpPr>
          <p:nvPr/>
        </p:nvSpPr>
        <p:spPr bwMode="auto">
          <a:xfrm>
            <a:off x="1112838"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5" name="Rectangle 85"/>
          <p:cNvSpPr>
            <a:spLocks noChangeAspect="1" noChangeArrowheads="1"/>
          </p:cNvSpPr>
          <p:nvPr/>
        </p:nvSpPr>
        <p:spPr bwMode="auto">
          <a:xfrm>
            <a:off x="1235075"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6" name="Rectangle 86"/>
          <p:cNvSpPr>
            <a:spLocks noChangeAspect="1" noChangeArrowheads="1"/>
          </p:cNvSpPr>
          <p:nvPr/>
        </p:nvSpPr>
        <p:spPr bwMode="auto">
          <a:xfrm>
            <a:off x="1357313"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7" name="Rectangle 87"/>
          <p:cNvSpPr>
            <a:spLocks noChangeAspect="1" noChangeArrowheads="1"/>
          </p:cNvSpPr>
          <p:nvPr/>
        </p:nvSpPr>
        <p:spPr bwMode="auto">
          <a:xfrm>
            <a:off x="1479550"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8" name="Rectangle 88"/>
          <p:cNvSpPr>
            <a:spLocks noChangeAspect="1" noChangeArrowheads="1"/>
          </p:cNvSpPr>
          <p:nvPr/>
        </p:nvSpPr>
        <p:spPr bwMode="auto">
          <a:xfrm>
            <a:off x="1601788"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599" name="Rectangle 89"/>
          <p:cNvSpPr>
            <a:spLocks noChangeAspect="1" noChangeArrowheads="1"/>
          </p:cNvSpPr>
          <p:nvPr/>
        </p:nvSpPr>
        <p:spPr bwMode="auto">
          <a:xfrm>
            <a:off x="1724025"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0" name="Rectangle 90"/>
          <p:cNvSpPr>
            <a:spLocks noChangeAspect="1" noChangeArrowheads="1"/>
          </p:cNvSpPr>
          <p:nvPr/>
        </p:nvSpPr>
        <p:spPr bwMode="auto">
          <a:xfrm>
            <a:off x="1846263"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1" name="Rectangle 91"/>
          <p:cNvSpPr>
            <a:spLocks noChangeAspect="1" noChangeArrowheads="1"/>
          </p:cNvSpPr>
          <p:nvPr/>
        </p:nvSpPr>
        <p:spPr bwMode="auto">
          <a:xfrm>
            <a:off x="1968500"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2" name="Rectangle 92"/>
          <p:cNvSpPr>
            <a:spLocks noChangeAspect="1" noChangeArrowheads="1"/>
          </p:cNvSpPr>
          <p:nvPr/>
        </p:nvSpPr>
        <p:spPr bwMode="auto">
          <a:xfrm>
            <a:off x="2090738"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3" name="Rectangle 93"/>
          <p:cNvSpPr>
            <a:spLocks noChangeAspect="1" noChangeArrowheads="1"/>
          </p:cNvSpPr>
          <p:nvPr/>
        </p:nvSpPr>
        <p:spPr bwMode="auto">
          <a:xfrm>
            <a:off x="2212975"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4" name="Rectangle 94"/>
          <p:cNvSpPr>
            <a:spLocks noChangeAspect="1" noChangeArrowheads="1"/>
          </p:cNvSpPr>
          <p:nvPr/>
        </p:nvSpPr>
        <p:spPr bwMode="auto">
          <a:xfrm>
            <a:off x="2335213"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5" name="Rectangle 95"/>
          <p:cNvSpPr>
            <a:spLocks noChangeAspect="1" noChangeArrowheads="1"/>
          </p:cNvSpPr>
          <p:nvPr/>
        </p:nvSpPr>
        <p:spPr bwMode="auto">
          <a:xfrm>
            <a:off x="2457450"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6" name="Rectangle 96"/>
          <p:cNvSpPr>
            <a:spLocks noChangeAspect="1" noChangeArrowheads="1"/>
          </p:cNvSpPr>
          <p:nvPr/>
        </p:nvSpPr>
        <p:spPr bwMode="auto">
          <a:xfrm>
            <a:off x="2579688"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7" name="Rectangle 97"/>
          <p:cNvSpPr>
            <a:spLocks noChangeAspect="1" noChangeArrowheads="1"/>
          </p:cNvSpPr>
          <p:nvPr/>
        </p:nvSpPr>
        <p:spPr bwMode="auto">
          <a:xfrm>
            <a:off x="2700338" y="5583238"/>
            <a:ext cx="96837"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8" name="Rectangle 98"/>
          <p:cNvSpPr>
            <a:spLocks noChangeAspect="1" noChangeArrowheads="1"/>
          </p:cNvSpPr>
          <p:nvPr/>
        </p:nvSpPr>
        <p:spPr bwMode="auto">
          <a:xfrm>
            <a:off x="2822575" y="5583238"/>
            <a:ext cx="96838"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09" name="Rectangle 99"/>
          <p:cNvSpPr>
            <a:spLocks noChangeAspect="1" noChangeArrowheads="1"/>
          </p:cNvSpPr>
          <p:nvPr/>
        </p:nvSpPr>
        <p:spPr bwMode="auto">
          <a:xfrm>
            <a:off x="2944813" y="5583238"/>
            <a:ext cx="96837"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0" name="Rectangle 100"/>
          <p:cNvSpPr>
            <a:spLocks noChangeAspect="1" noChangeArrowheads="1"/>
          </p:cNvSpPr>
          <p:nvPr/>
        </p:nvSpPr>
        <p:spPr bwMode="auto">
          <a:xfrm>
            <a:off x="3067050" y="5583238"/>
            <a:ext cx="96838"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1" name="Rectangle 101"/>
          <p:cNvSpPr>
            <a:spLocks noChangeAspect="1" noChangeArrowheads="1"/>
          </p:cNvSpPr>
          <p:nvPr/>
        </p:nvSpPr>
        <p:spPr bwMode="auto">
          <a:xfrm>
            <a:off x="3189288"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2" name="Rectangle 102"/>
          <p:cNvSpPr>
            <a:spLocks noChangeAspect="1" noChangeArrowheads="1"/>
          </p:cNvSpPr>
          <p:nvPr/>
        </p:nvSpPr>
        <p:spPr bwMode="auto">
          <a:xfrm>
            <a:off x="3311525" y="5583238"/>
            <a:ext cx="95250" cy="366712"/>
          </a:xfrm>
          <a:prstGeom prst="rect">
            <a:avLst/>
          </a:prstGeom>
          <a:gradFill rotWithShape="1">
            <a:gsLst>
              <a:gs pos="0">
                <a:schemeClr val="bg1"/>
              </a:gs>
              <a:gs pos="100000">
                <a:srgbClr val="FF0000"/>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3" name="Rectangle 103"/>
          <p:cNvSpPr>
            <a:spLocks noChangeAspect="1" noChangeArrowheads="1"/>
          </p:cNvSpPr>
          <p:nvPr/>
        </p:nvSpPr>
        <p:spPr bwMode="auto">
          <a:xfrm>
            <a:off x="3433763"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4" name="Rectangle 104"/>
          <p:cNvSpPr>
            <a:spLocks noChangeAspect="1" noChangeArrowheads="1"/>
          </p:cNvSpPr>
          <p:nvPr/>
        </p:nvSpPr>
        <p:spPr bwMode="auto">
          <a:xfrm>
            <a:off x="3556000"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5" name="Rectangle 105"/>
          <p:cNvSpPr>
            <a:spLocks noChangeAspect="1" noChangeArrowheads="1"/>
          </p:cNvSpPr>
          <p:nvPr/>
        </p:nvSpPr>
        <p:spPr bwMode="auto">
          <a:xfrm>
            <a:off x="3678238"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6" name="Rectangle 106"/>
          <p:cNvSpPr>
            <a:spLocks noChangeAspect="1" noChangeArrowheads="1"/>
          </p:cNvSpPr>
          <p:nvPr/>
        </p:nvSpPr>
        <p:spPr bwMode="auto">
          <a:xfrm>
            <a:off x="3800475"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7" name="Rectangle 107"/>
          <p:cNvSpPr>
            <a:spLocks noChangeAspect="1" noChangeArrowheads="1"/>
          </p:cNvSpPr>
          <p:nvPr/>
        </p:nvSpPr>
        <p:spPr bwMode="auto">
          <a:xfrm>
            <a:off x="3922713"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8" name="Rectangle 108"/>
          <p:cNvSpPr>
            <a:spLocks noChangeAspect="1" noChangeArrowheads="1"/>
          </p:cNvSpPr>
          <p:nvPr/>
        </p:nvSpPr>
        <p:spPr bwMode="auto">
          <a:xfrm>
            <a:off x="4044950"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19" name="Rectangle 109"/>
          <p:cNvSpPr>
            <a:spLocks noChangeAspect="1" noChangeArrowheads="1"/>
          </p:cNvSpPr>
          <p:nvPr/>
        </p:nvSpPr>
        <p:spPr bwMode="auto">
          <a:xfrm>
            <a:off x="4167188"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0" name="Rectangle 110"/>
          <p:cNvSpPr>
            <a:spLocks noChangeAspect="1" noChangeArrowheads="1"/>
          </p:cNvSpPr>
          <p:nvPr/>
        </p:nvSpPr>
        <p:spPr bwMode="auto">
          <a:xfrm>
            <a:off x="4289425"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1" name="Rectangle 111"/>
          <p:cNvSpPr>
            <a:spLocks noChangeAspect="1" noChangeArrowheads="1"/>
          </p:cNvSpPr>
          <p:nvPr/>
        </p:nvSpPr>
        <p:spPr bwMode="auto">
          <a:xfrm>
            <a:off x="4411663"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2" name="Rectangle 112"/>
          <p:cNvSpPr>
            <a:spLocks noChangeAspect="1" noChangeArrowheads="1"/>
          </p:cNvSpPr>
          <p:nvPr/>
        </p:nvSpPr>
        <p:spPr bwMode="auto">
          <a:xfrm>
            <a:off x="4533900"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3" name="Rectangle 113"/>
          <p:cNvSpPr>
            <a:spLocks noChangeAspect="1" noChangeArrowheads="1"/>
          </p:cNvSpPr>
          <p:nvPr/>
        </p:nvSpPr>
        <p:spPr bwMode="auto">
          <a:xfrm>
            <a:off x="4656138"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4" name="Rectangle 114"/>
          <p:cNvSpPr>
            <a:spLocks noChangeAspect="1" noChangeArrowheads="1"/>
          </p:cNvSpPr>
          <p:nvPr/>
        </p:nvSpPr>
        <p:spPr bwMode="auto">
          <a:xfrm>
            <a:off x="4778375"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5" name="Rectangle 115"/>
          <p:cNvSpPr>
            <a:spLocks noChangeAspect="1" noChangeArrowheads="1"/>
          </p:cNvSpPr>
          <p:nvPr/>
        </p:nvSpPr>
        <p:spPr bwMode="auto">
          <a:xfrm>
            <a:off x="4900613"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6" name="Rectangle 116"/>
          <p:cNvSpPr>
            <a:spLocks noChangeAspect="1" noChangeArrowheads="1"/>
          </p:cNvSpPr>
          <p:nvPr/>
        </p:nvSpPr>
        <p:spPr bwMode="auto">
          <a:xfrm>
            <a:off x="5022850"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7" name="Rectangle 117"/>
          <p:cNvSpPr>
            <a:spLocks noChangeAspect="1" noChangeArrowheads="1"/>
          </p:cNvSpPr>
          <p:nvPr/>
        </p:nvSpPr>
        <p:spPr bwMode="auto">
          <a:xfrm>
            <a:off x="5145088"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8" name="Rectangle 118"/>
          <p:cNvSpPr>
            <a:spLocks noChangeAspect="1" noChangeArrowheads="1"/>
          </p:cNvSpPr>
          <p:nvPr/>
        </p:nvSpPr>
        <p:spPr bwMode="auto">
          <a:xfrm>
            <a:off x="5267325"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29" name="Rectangle 119"/>
          <p:cNvSpPr>
            <a:spLocks noChangeAspect="1" noChangeArrowheads="1"/>
          </p:cNvSpPr>
          <p:nvPr/>
        </p:nvSpPr>
        <p:spPr bwMode="auto">
          <a:xfrm>
            <a:off x="5389563"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0" name="Rectangle 120"/>
          <p:cNvSpPr>
            <a:spLocks noChangeAspect="1" noChangeArrowheads="1"/>
          </p:cNvSpPr>
          <p:nvPr/>
        </p:nvSpPr>
        <p:spPr bwMode="auto">
          <a:xfrm>
            <a:off x="5511800"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1" name="Rectangle 121"/>
          <p:cNvSpPr>
            <a:spLocks noChangeAspect="1" noChangeArrowheads="1"/>
          </p:cNvSpPr>
          <p:nvPr/>
        </p:nvSpPr>
        <p:spPr bwMode="auto">
          <a:xfrm>
            <a:off x="5634038"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2" name="Rectangle 122"/>
          <p:cNvSpPr>
            <a:spLocks noChangeAspect="1" noChangeArrowheads="1"/>
          </p:cNvSpPr>
          <p:nvPr/>
        </p:nvSpPr>
        <p:spPr bwMode="auto">
          <a:xfrm>
            <a:off x="5756275" y="5583238"/>
            <a:ext cx="95250" cy="366712"/>
          </a:xfrm>
          <a:prstGeom prst="rect">
            <a:avLst/>
          </a:prstGeom>
          <a:gradFill rotWithShape="1">
            <a:gsLst>
              <a:gs pos="0">
                <a:schemeClr val="bg1"/>
              </a:gs>
              <a:gs pos="100000">
                <a:srgbClr val="0000FF"/>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3" name="Rectangle 123"/>
          <p:cNvSpPr>
            <a:spLocks noChangeAspect="1" noChangeArrowheads="1"/>
          </p:cNvSpPr>
          <p:nvPr/>
        </p:nvSpPr>
        <p:spPr bwMode="auto">
          <a:xfrm>
            <a:off x="5878513"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4" name="Rectangle 124"/>
          <p:cNvSpPr>
            <a:spLocks noChangeAspect="1" noChangeArrowheads="1"/>
          </p:cNvSpPr>
          <p:nvPr/>
        </p:nvSpPr>
        <p:spPr bwMode="auto">
          <a:xfrm>
            <a:off x="6000750"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5" name="Rectangle 125"/>
          <p:cNvSpPr>
            <a:spLocks noChangeAspect="1" noChangeArrowheads="1"/>
          </p:cNvSpPr>
          <p:nvPr/>
        </p:nvSpPr>
        <p:spPr bwMode="auto">
          <a:xfrm>
            <a:off x="6121400" y="5583238"/>
            <a:ext cx="96838"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6" name="Rectangle 126"/>
          <p:cNvSpPr>
            <a:spLocks noChangeAspect="1" noChangeArrowheads="1"/>
          </p:cNvSpPr>
          <p:nvPr/>
        </p:nvSpPr>
        <p:spPr bwMode="auto">
          <a:xfrm>
            <a:off x="6243638" y="5583238"/>
            <a:ext cx="96837"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7" name="Rectangle 127"/>
          <p:cNvSpPr>
            <a:spLocks noChangeAspect="1" noChangeArrowheads="1"/>
          </p:cNvSpPr>
          <p:nvPr/>
        </p:nvSpPr>
        <p:spPr bwMode="auto">
          <a:xfrm>
            <a:off x="6365875" y="5583238"/>
            <a:ext cx="96838"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8" name="Rectangle 128"/>
          <p:cNvSpPr>
            <a:spLocks noChangeAspect="1" noChangeArrowheads="1"/>
          </p:cNvSpPr>
          <p:nvPr/>
        </p:nvSpPr>
        <p:spPr bwMode="auto">
          <a:xfrm>
            <a:off x="6488113" y="5583238"/>
            <a:ext cx="96837"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39" name="Rectangle 129"/>
          <p:cNvSpPr>
            <a:spLocks noChangeAspect="1" noChangeArrowheads="1"/>
          </p:cNvSpPr>
          <p:nvPr/>
        </p:nvSpPr>
        <p:spPr bwMode="auto">
          <a:xfrm>
            <a:off x="6610350"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0" name="Rectangle 130"/>
          <p:cNvSpPr>
            <a:spLocks noChangeAspect="1" noChangeArrowheads="1"/>
          </p:cNvSpPr>
          <p:nvPr/>
        </p:nvSpPr>
        <p:spPr bwMode="auto">
          <a:xfrm>
            <a:off x="6732588"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1" name="Rectangle 131"/>
          <p:cNvSpPr>
            <a:spLocks noChangeAspect="1" noChangeArrowheads="1"/>
          </p:cNvSpPr>
          <p:nvPr/>
        </p:nvSpPr>
        <p:spPr bwMode="auto">
          <a:xfrm>
            <a:off x="6854825"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2" name="Rectangle 132"/>
          <p:cNvSpPr>
            <a:spLocks noChangeAspect="1" noChangeArrowheads="1"/>
          </p:cNvSpPr>
          <p:nvPr/>
        </p:nvSpPr>
        <p:spPr bwMode="auto">
          <a:xfrm>
            <a:off x="6977063"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3" name="Rectangle 133"/>
          <p:cNvSpPr>
            <a:spLocks noChangeAspect="1" noChangeArrowheads="1"/>
          </p:cNvSpPr>
          <p:nvPr/>
        </p:nvSpPr>
        <p:spPr bwMode="auto">
          <a:xfrm>
            <a:off x="7099300"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4" name="Rectangle 134"/>
          <p:cNvSpPr>
            <a:spLocks noChangeAspect="1" noChangeArrowheads="1"/>
          </p:cNvSpPr>
          <p:nvPr/>
        </p:nvSpPr>
        <p:spPr bwMode="auto">
          <a:xfrm>
            <a:off x="7221538"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5" name="Rectangle 135"/>
          <p:cNvSpPr>
            <a:spLocks noChangeAspect="1" noChangeArrowheads="1"/>
          </p:cNvSpPr>
          <p:nvPr/>
        </p:nvSpPr>
        <p:spPr bwMode="auto">
          <a:xfrm>
            <a:off x="7343775"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6" name="Rectangle 136"/>
          <p:cNvSpPr>
            <a:spLocks noChangeAspect="1" noChangeArrowheads="1"/>
          </p:cNvSpPr>
          <p:nvPr/>
        </p:nvSpPr>
        <p:spPr bwMode="auto">
          <a:xfrm>
            <a:off x="7466013"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7" name="Rectangle 137"/>
          <p:cNvSpPr>
            <a:spLocks noChangeAspect="1" noChangeArrowheads="1"/>
          </p:cNvSpPr>
          <p:nvPr/>
        </p:nvSpPr>
        <p:spPr bwMode="auto">
          <a:xfrm>
            <a:off x="7588250"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8" name="Rectangle 138"/>
          <p:cNvSpPr>
            <a:spLocks noChangeAspect="1" noChangeArrowheads="1"/>
          </p:cNvSpPr>
          <p:nvPr/>
        </p:nvSpPr>
        <p:spPr bwMode="auto">
          <a:xfrm>
            <a:off x="7710488"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49" name="Rectangle 139"/>
          <p:cNvSpPr>
            <a:spLocks noChangeAspect="1" noChangeArrowheads="1"/>
          </p:cNvSpPr>
          <p:nvPr/>
        </p:nvSpPr>
        <p:spPr bwMode="auto">
          <a:xfrm>
            <a:off x="7832725"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50" name="Rectangle 140"/>
          <p:cNvSpPr>
            <a:spLocks noChangeAspect="1" noChangeArrowheads="1"/>
          </p:cNvSpPr>
          <p:nvPr/>
        </p:nvSpPr>
        <p:spPr bwMode="auto">
          <a:xfrm>
            <a:off x="7954963"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51" name="Rectangle 141"/>
          <p:cNvSpPr>
            <a:spLocks noChangeAspect="1" noChangeArrowheads="1"/>
          </p:cNvSpPr>
          <p:nvPr/>
        </p:nvSpPr>
        <p:spPr bwMode="auto">
          <a:xfrm>
            <a:off x="8077200"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52" name="Rectangle 142"/>
          <p:cNvSpPr>
            <a:spLocks noChangeAspect="1" noChangeArrowheads="1"/>
          </p:cNvSpPr>
          <p:nvPr/>
        </p:nvSpPr>
        <p:spPr bwMode="auto">
          <a:xfrm>
            <a:off x="8199438" y="5583238"/>
            <a:ext cx="95250" cy="366712"/>
          </a:xfrm>
          <a:prstGeom prst="rect">
            <a:avLst/>
          </a:prstGeom>
          <a:gradFill rotWithShape="1">
            <a:gsLst>
              <a:gs pos="0">
                <a:schemeClr val="bg1"/>
              </a:gs>
              <a:gs pos="100000">
                <a:srgbClr val="339966"/>
              </a:gs>
            </a:gsLst>
            <a:path path="shape">
              <a:fillToRect l="50000" t="50000" r="50000" b="50000"/>
            </a:path>
          </a:gradFill>
          <a:ln w="12700">
            <a:solidFill>
              <a:schemeClr val="tx1"/>
            </a:solidFill>
            <a:miter lim="800000"/>
            <a:headEnd/>
            <a:tailEnd/>
          </a:ln>
          <a:effectLst/>
        </p:spPr>
        <p:txBody>
          <a:bodyPr wrap="none" anchor="ctr"/>
          <a:lstStyle/>
          <a:p>
            <a:endParaRPr lang="en-US"/>
          </a:p>
        </p:txBody>
      </p:sp>
      <p:sp>
        <p:nvSpPr>
          <p:cNvPr id="67653" name="Line 143"/>
          <p:cNvSpPr>
            <a:spLocks noChangeAspect="1" noChangeShapeType="1"/>
          </p:cNvSpPr>
          <p:nvPr/>
        </p:nvSpPr>
        <p:spPr bwMode="auto">
          <a:xfrm>
            <a:off x="1173163" y="3749675"/>
            <a:ext cx="7026275" cy="0"/>
          </a:xfrm>
          <a:prstGeom prst="line">
            <a:avLst/>
          </a:prstGeom>
          <a:noFill/>
          <a:ln w="19050">
            <a:solidFill>
              <a:schemeClr val="tx1"/>
            </a:solidFill>
            <a:round/>
            <a:headEnd/>
            <a:tailEnd type="triangle" w="med" len="med"/>
          </a:ln>
          <a:effectLst/>
        </p:spPr>
        <p:txBody>
          <a:bodyPr/>
          <a:lstStyle/>
          <a:p>
            <a:endParaRPr lang="en-US"/>
          </a:p>
        </p:txBody>
      </p:sp>
      <p:sp>
        <p:nvSpPr>
          <p:cNvPr id="67654" name="Text Box 144"/>
          <p:cNvSpPr txBox="1">
            <a:spLocks noChangeAspect="1" noChangeArrowheads="1"/>
          </p:cNvSpPr>
          <p:nvPr/>
        </p:nvSpPr>
        <p:spPr bwMode="auto">
          <a:xfrm>
            <a:off x="7650163" y="3429000"/>
            <a:ext cx="6096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time</a:t>
            </a:r>
          </a:p>
        </p:txBody>
      </p:sp>
      <p:sp>
        <p:nvSpPr>
          <p:cNvPr id="67655" name="Rectangle 145"/>
          <p:cNvSpPr>
            <a:spLocks noChangeAspect="1" noChangeArrowheads="1"/>
          </p:cNvSpPr>
          <p:nvPr/>
        </p:nvSpPr>
        <p:spPr bwMode="auto">
          <a:xfrm>
            <a:off x="1693863" y="3871913"/>
            <a:ext cx="1955800" cy="366712"/>
          </a:xfrm>
          <a:prstGeom prst="rect">
            <a:avLst/>
          </a:prstGeom>
          <a:gradFill rotWithShape="1">
            <a:gsLst>
              <a:gs pos="0">
                <a:schemeClr val="bg1"/>
              </a:gs>
              <a:gs pos="100000">
                <a:srgbClr val="FF0000"/>
              </a:gs>
            </a:gsLst>
            <a:path path="shape">
              <a:fillToRect l="50000" t="50000" r="50000" b="50000"/>
            </a:path>
          </a:gradFill>
          <a:ln w="12700">
            <a:noFill/>
            <a:miter lim="800000"/>
            <a:headEnd/>
            <a:tailEnd/>
          </a:ln>
          <a:effectLst/>
        </p:spPr>
        <p:txBody>
          <a:bodyPr wrap="none" anchor="ctr"/>
          <a:lstStyle/>
          <a:p>
            <a:endParaRPr lang="en-US"/>
          </a:p>
        </p:txBody>
      </p:sp>
      <p:sp>
        <p:nvSpPr>
          <p:cNvPr id="67656" name="Rectangle 146"/>
          <p:cNvSpPr>
            <a:spLocks noChangeAspect="1" noChangeArrowheads="1"/>
          </p:cNvSpPr>
          <p:nvPr/>
        </p:nvSpPr>
        <p:spPr bwMode="auto">
          <a:xfrm>
            <a:off x="3657600" y="3871913"/>
            <a:ext cx="1955800" cy="366712"/>
          </a:xfrm>
          <a:prstGeom prst="rect">
            <a:avLst/>
          </a:prstGeom>
          <a:gradFill rotWithShape="1">
            <a:gsLst>
              <a:gs pos="0">
                <a:schemeClr val="bg1"/>
              </a:gs>
              <a:gs pos="100000">
                <a:srgbClr val="0000FF"/>
              </a:gs>
            </a:gsLst>
            <a:path path="shape">
              <a:fillToRect l="50000" t="50000" r="50000" b="50000"/>
            </a:path>
          </a:gradFill>
          <a:ln w="12700">
            <a:noFill/>
            <a:miter lim="800000"/>
            <a:headEnd/>
            <a:tailEnd/>
          </a:ln>
          <a:effectLst/>
        </p:spPr>
        <p:txBody>
          <a:bodyPr wrap="none" anchor="ctr"/>
          <a:lstStyle/>
          <a:p>
            <a:endParaRPr lang="en-US"/>
          </a:p>
        </p:txBody>
      </p:sp>
      <p:sp>
        <p:nvSpPr>
          <p:cNvPr id="67657" name="Rectangle 147"/>
          <p:cNvSpPr>
            <a:spLocks noChangeAspect="1" noChangeArrowheads="1"/>
          </p:cNvSpPr>
          <p:nvPr/>
        </p:nvSpPr>
        <p:spPr bwMode="auto">
          <a:xfrm>
            <a:off x="5614988" y="3871913"/>
            <a:ext cx="1955800" cy="366712"/>
          </a:xfrm>
          <a:prstGeom prst="rect">
            <a:avLst/>
          </a:prstGeom>
          <a:gradFill rotWithShape="1">
            <a:gsLst>
              <a:gs pos="0">
                <a:schemeClr val="bg1"/>
              </a:gs>
              <a:gs pos="100000">
                <a:srgbClr val="339966"/>
              </a:gs>
            </a:gsLst>
            <a:path path="shape">
              <a:fillToRect l="50000" t="50000" r="50000" b="50000"/>
            </a:path>
          </a:gradFill>
          <a:ln w="12700">
            <a:noFill/>
            <a:miter lim="800000"/>
            <a:headEnd/>
            <a:tailEnd/>
          </a:ln>
          <a:effectLst/>
        </p:spPr>
        <p:txBody>
          <a:bodyPr wrap="none" anchor="ctr"/>
          <a:lstStyle/>
          <a:p>
            <a:endParaRPr lang="en-US"/>
          </a:p>
        </p:txBody>
      </p:sp>
      <p:sp>
        <p:nvSpPr>
          <p:cNvPr id="67658" name="Text Box 148"/>
          <p:cNvSpPr txBox="1">
            <a:spLocks noChangeAspect="1" noChangeArrowheads="1"/>
          </p:cNvSpPr>
          <p:nvPr/>
        </p:nvSpPr>
        <p:spPr bwMode="auto">
          <a:xfrm>
            <a:off x="3052763" y="4311650"/>
            <a:ext cx="3195637" cy="366713"/>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Complete Experiment (3.45hr)</a:t>
            </a:r>
          </a:p>
        </p:txBody>
      </p:sp>
      <p:sp>
        <p:nvSpPr>
          <p:cNvPr id="67659" name="Text Box 149"/>
          <p:cNvSpPr txBox="1">
            <a:spLocks noChangeAspect="1" noChangeArrowheads="1"/>
          </p:cNvSpPr>
          <p:nvPr/>
        </p:nvSpPr>
        <p:spPr bwMode="auto">
          <a:xfrm>
            <a:off x="1473200" y="5154613"/>
            <a:ext cx="22606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One (69min)</a:t>
            </a:r>
          </a:p>
        </p:txBody>
      </p:sp>
      <p:sp>
        <p:nvSpPr>
          <p:cNvPr id="67660" name="Text Box 150"/>
          <p:cNvSpPr txBox="1">
            <a:spLocks noChangeAspect="1" noChangeArrowheads="1"/>
          </p:cNvSpPr>
          <p:nvPr/>
        </p:nvSpPr>
        <p:spPr bwMode="auto">
          <a:xfrm>
            <a:off x="3586163" y="5154613"/>
            <a:ext cx="2205037"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Two (69min)</a:t>
            </a:r>
          </a:p>
        </p:txBody>
      </p:sp>
      <p:sp>
        <p:nvSpPr>
          <p:cNvPr id="67661" name="Text Box 151"/>
          <p:cNvSpPr txBox="1">
            <a:spLocks noChangeAspect="1" noChangeArrowheads="1"/>
          </p:cNvSpPr>
          <p:nvPr/>
        </p:nvSpPr>
        <p:spPr bwMode="auto">
          <a:xfrm>
            <a:off x="5624513" y="5154613"/>
            <a:ext cx="2376487"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Session Three (69min)</a:t>
            </a:r>
          </a:p>
        </p:txBody>
      </p:sp>
      <p:sp>
        <p:nvSpPr>
          <p:cNvPr id="67662" name="Text Box 152"/>
          <p:cNvSpPr txBox="1">
            <a:spLocks noChangeAspect="1" noChangeArrowheads="1"/>
          </p:cNvSpPr>
          <p:nvPr/>
        </p:nvSpPr>
        <p:spPr bwMode="auto">
          <a:xfrm>
            <a:off x="1417638" y="6010275"/>
            <a:ext cx="6415087" cy="366713"/>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Twenty-Five Intra-Session Windows, Each ~3.45min Long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2451</Words>
  <Application>Microsoft Office PowerPoint</Application>
  <PresentationFormat>On-screen Show (4:3)</PresentationFormat>
  <Paragraphs>243</Paragraphs>
  <Slides>34</Slides>
  <Notes>16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Default Design</vt:lpstr>
      <vt:lpstr>1_Default Design</vt:lpstr>
      <vt:lpstr>Dynamic Community Structure in Adaptive Systems</vt:lpstr>
      <vt:lpstr>Dynamics of Adaptive Systems</vt:lpstr>
      <vt:lpstr>The Human as an Adaptive System</vt:lpstr>
      <vt:lpstr>Brain and Behavior</vt:lpstr>
      <vt:lpstr>Human Brain Functional Networks</vt:lpstr>
      <vt:lpstr>Learning and Modularity</vt:lpstr>
      <vt:lpstr>Model System: Motor Learning</vt:lpstr>
      <vt:lpstr>How do we measure modularity?</vt:lpstr>
      <vt:lpstr>Temporal Scales of the Experiment</vt:lpstr>
      <vt:lpstr>Long Time Scales</vt:lpstr>
      <vt:lpstr>Intermediate Time Scales</vt:lpstr>
      <vt:lpstr>Short Time Scales</vt:lpstr>
      <vt:lpstr>Temporal Evolution of Modular Architecture</vt:lpstr>
      <vt:lpstr>Temporal Evolution of Modular Architecture Statistical Testing</vt:lpstr>
      <vt:lpstr>Temporal Evolution of Modular Architecture Statistical Testing</vt:lpstr>
      <vt:lpstr>Characterizing the Dynamics During Learning</vt:lpstr>
      <vt:lpstr>Flexibility of Module Composition</vt:lpstr>
      <vt:lpstr>Flexibility and Learning</vt:lpstr>
      <vt:lpstr>Flexibility and Learning: Anatomy</vt:lpstr>
      <vt:lpstr>Neurophysiological Correlates of Flexibility</vt:lpstr>
      <vt:lpstr>Brain and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Acknowledgements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Community Structure in Adaptive Systems</dc:title>
  <dc:creator>Dani</dc:creator>
  <cp:lastModifiedBy>Dani</cp:lastModifiedBy>
  <cp:revision>32</cp:revision>
  <dcterms:created xsi:type="dcterms:W3CDTF">2011-01-06T23:56:45Z</dcterms:created>
  <dcterms:modified xsi:type="dcterms:W3CDTF">2011-01-11T19:38:40Z</dcterms:modified>
</cp:coreProperties>
</file>