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slideLayouts/slideLayout4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6.xml" ContentType="application/vnd.openxmlformats-officedocument.theme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33.xml" ContentType="application/vnd.openxmlformats-officedocument.theme+xml"/>
  <Default Extension="vml" ContentType="application/vnd.openxmlformats-officedocument.vmlDrawing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theme/theme35.xml" ContentType="application/vnd.openxmlformats-officedocument.theme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  <p:sldMasterId id="2147483808" r:id="rId5"/>
    <p:sldMasterId id="2147483818" r:id="rId6"/>
    <p:sldMasterId id="2147483822" r:id="rId7"/>
    <p:sldMasterId id="2147483824" r:id="rId8"/>
    <p:sldMasterId id="2147483826" r:id="rId9"/>
    <p:sldMasterId id="2147483830" r:id="rId10"/>
    <p:sldMasterId id="2147483832" r:id="rId11"/>
    <p:sldMasterId id="2147483834" r:id="rId12"/>
    <p:sldMasterId id="2147483836" r:id="rId13"/>
    <p:sldMasterId id="2147483850" r:id="rId14"/>
    <p:sldMasterId id="2147483852" r:id="rId15"/>
    <p:sldMasterId id="2147483856" r:id="rId16"/>
    <p:sldMasterId id="2147483858" r:id="rId17"/>
    <p:sldMasterId id="2147483860" r:id="rId18"/>
    <p:sldMasterId id="2147483884" r:id="rId19"/>
    <p:sldMasterId id="2147483890" r:id="rId20"/>
    <p:sldMasterId id="2147483892" r:id="rId21"/>
    <p:sldMasterId id="2147483896" r:id="rId22"/>
    <p:sldMasterId id="2147483898" r:id="rId23"/>
    <p:sldMasterId id="2147483973" r:id="rId24"/>
    <p:sldMasterId id="2147483975" r:id="rId25"/>
    <p:sldMasterId id="2147483977" r:id="rId26"/>
    <p:sldMasterId id="2147483979" r:id="rId27"/>
    <p:sldMasterId id="2147483989" r:id="rId28"/>
    <p:sldMasterId id="2147483991" r:id="rId29"/>
    <p:sldMasterId id="2147483993" r:id="rId30"/>
    <p:sldMasterId id="2147483995" r:id="rId31"/>
    <p:sldMasterId id="2147483997" r:id="rId32"/>
    <p:sldMasterId id="2147483999" r:id="rId33"/>
    <p:sldMasterId id="2147484001" r:id="rId34"/>
    <p:sldMasterId id="2147484003" r:id="rId35"/>
    <p:sldMasterId id="2147484005" r:id="rId36"/>
    <p:sldMasterId id="2147484007" r:id="rId37"/>
    <p:sldMasterId id="2147484009" r:id="rId38"/>
  </p:sldMasterIdLst>
  <p:notesMasterIdLst>
    <p:notesMasterId r:id="rId87"/>
  </p:notesMasterIdLst>
  <p:sldIdLst>
    <p:sldId id="256" r:id="rId39"/>
    <p:sldId id="347" r:id="rId40"/>
    <p:sldId id="387" r:id="rId41"/>
    <p:sldId id="406" r:id="rId42"/>
    <p:sldId id="388" r:id="rId43"/>
    <p:sldId id="408" r:id="rId44"/>
    <p:sldId id="299" r:id="rId45"/>
    <p:sldId id="407" r:id="rId46"/>
    <p:sldId id="304" r:id="rId47"/>
    <p:sldId id="306" r:id="rId48"/>
    <p:sldId id="307" r:id="rId49"/>
    <p:sldId id="310" r:id="rId50"/>
    <p:sldId id="311" r:id="rId51"/>
    <p:sldId id="312" r:id="rId52"/>
    <p:sldId id="313" r:id="rId53"/>
    <p:sldId id="367" r:id="rId54"/>
    <p:sldId id="373" r:id="rId55"/>
    <p:sldId id="390" r:id="rId56"/>
    <p:sldId id="391" r:id="rId57"/>
    <p:sldId id="375" r:id="rId58"/>
    <p:sldId id="400" r:id="rId59"/>
    <p:sldId id="410" r:id="rId60"/>
    <p:sldId id="409" r:id="rId61"/>
    <p:sldId id="376" r:id="rId62"/>
    <p:sldId id="308" r:id="rId63"/>
    <p:sldId id="368" r:id="rId64"/>
    <p:sldId id="324" r:id="rId65"/>
    <p:sldId id="393" r:id="rId66"/>
    <p:sldId id="379" r:id="rId67"/>
    <p:sldId id="325" r:id="rId68"/>
    <p:sldId id="389" r:id="rId69"/>
    <p:sldId id="321" r:id="rId70"/>
    <p:sldId id="323" r:id="rId71"/>
    <p:sldId id="357" r:id="rId72"/>
    <p:sldId id="365" r:id="rId73"/>
    <p:sldId id="370" r:id="rId74"/>
    <p:sldId id="398" r:id="rId75"/>
    <p:sldId id="399" r:id="rId76"/>
    <p:sldId id="402" r:id="rId77"/>
    <p:sldId id="403" r:id="rId78"/>
    <p:sldId id="404" r:id="rId79"/>
    <p:sldId id="411" r:id="rId80"/>
    <p:sldId id="412" r:id="rId81"/>
    <p:sldId id="413" r:id="rId82"/>
    <p:sldId id="405" r:id="rId83"/>
    <p:sldId id="414" r:id="rId84"/>
    <p:sldId id="340" r:id="rId85"/>
    <p:sldId id="364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660"/>
  </p:normalViewPr>
  <p:slideViewPr>
    <p:cSldViewPr>
      <p:cViewPr varScale="1">
        <p:scale>
          <a:sx n="86" d="100"/>
          <a:sy n="86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63" Type="http://schemas.openxmlformats.org/officeDocument/2006/relationships/slide" Target="slides/slide25.xml"/><Relationship Id="rId68" Type="http://schemas.openxmlformats.org/officeDocument/2006/relationships/slide" Target="slides/slide30.xml"/><Relationship Id="rId76" Type="http://schemas.openxmlformats.org/officeDocument/2006/relationships/slide" Target="slides/slide38.xml"/><Relationship Id="rId84" Type="http://schemas.openxmlformats.org/officeDocument/2006/relationships/slide" Target="slides/slide46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Master" Target="slideMasters/slideMaster34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slide" Target="slides/slide20.xml"/><Relationship Id="rId66" Type="http://schemas.openxmlformats.org/officeDocument/2006/relationships/slide" Target="slides/slide28.xml"/><Relationship Id="rId74" Type="http://schemas.openxmlformats.org/officeDocument/2006/relationships/slide" Target="slides/slide36.xml"/><Relationship Id="rId79" Type="http://schemas.openxmlformats.org/officeDocument/2006/relationships/slide" Target="slides/slide41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23.xml"/><Relationship Id="rId82" Type="http://schemas.openxmlformats.org/officeDocument/2006/relationships/slide" Target="slides/slide44.xml"/><Relationship Id="rId90" Type="http://schemas.openxmlformats.org/officeDocument/2006/relationships/theme" Target="theme/theme1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64" Type="http://schemas.openxmlformats.org/officeDocument/2006/relationships/slide" Target="slides/slide26.xml"/><Relationship Id="rId69" Type="http://schemas.openxmlformats.org/officeDocument/2006/relationships/slide" Target="slides/slide31.xml"/><Relationship Id="rId77" Type="http://schemas.openxmlformats.org/officeDocument/2006/relationships/slide" Target="slides/slide39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13.xml"/><Relationship Id="rId72" Type="http://schemas.openxmlformats.org/officeDocument/2006/relationships/slide" Target="slides/slide34.xml"/><Relationship Id="rId80" Type="http://schemas.openxmlformats.org/officeDocument/2006/relationships/slide" Target="slides/slide42.xml"/><Relationship Id="rId85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Master" Target="slideMasters/slideMaster35.xml"/><Relationship Id="rId46" Type="http://schemas.openxmlformats.org/officeDocument/2006/relationships/slide" Target="slides/slide8.xml"/><Relationship Id="rId59" Type="http://schemas.openxmlformats.org/officeDocument/2006/relationships/slide" Target="slides/slide21.xml"/><Relationship Id="rId67" Type="http://schemas.openxmlformats.org/officeDocument/2006/relationships/slide" Target="slides/slide29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slide" Target="slides/slide24.xml"/><Relationship Id="rId70" Type="http://schemas.openxmlformats.org/officeDocument/2006/relationships/slide" Target="slides/slide32.xml"/><Relationship Id="rId75" Type="http://schemas.openxmlformats.org/officeDocument/2006/relationships/slide" Target="slides/slide37.xml"/><Relationship Id="rId83" Type="http://schemas.openxmlformats.org/officeDocument/2006/relationships/slide" Target="slides/slide45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10" Type="http://schemas.openxmlformats.org/officeDocument/2006/relationships/slideMaster" Target="slideMasters/slideMaster7.xml"/><Relationship Id="rId31" Type="http://schemas.openxmlformats.org/officeDocument/2006/relationships/slideMaster" Target="slideMasters/slideMaster28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slide" Target="slides/slide22.xml"/><Relationship Id="rId65" Type="http://schemas.openxmlformats.org/officeDocument/2006/relationships/slide" Target="slides/slide27.xml"/><Relationship Id="rId73" Type="http://schemas.openxmlformats.org/officeDocument/2006/relationships/slide" Target="slides/slide35.xml"/><Relationship Id="rId78" Type="http://schemas.openxmlformats.org/officeDocument/2006/relationships/slide" Target="slides/slide40.xml"/><Relationship Id="rId81" Type="http://schemas.openxmlformats.org/officeDocument/2006/relationships/slide" Target="slides/slide43.xml"/><Relationship Id="rId86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56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55.wmf"/><Relationship Id="rId4" Type="http://schemas.openxmlformats.org/officeDocument/2006/relationships/image" Target="../media/image46.wmf"/><Relationship Id="rId9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5.wmf"/><Relationship Id="rId1" Type="http://schemas.openxmlformats.org/officeDocument/2006/relationships/image" Target="../media/image72.wmf"/><Relationship Id="rId4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5.wmf"/><Relationship Id="rId1" Type="http://schemas.openxmlformats.org/officeDocument/2006/relationships/image" Target="../media/image72.wmf"/><Relationship Id="rId4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9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068A05-1F0F-496D-9B2B-E6647832FB31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0F2C04-F95F-45D0-A3DE-2BB624A9D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54864D-E9A2-4EE0-BBD1-8BC5F59E4A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1966-9B8D-45F2-B166-E727656399A9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2CC1-1F4C-4768-9501-4BA4F6FC0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15103-04FA-4ED2-8808-433069333F50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B749-9978-4888-8CC3-31D0B5A64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3F3B-62BA-4A21-AA65-7A10A99ADDEB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A658-0C0B-4C01-92DA-F287785C5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D033-3CA9-4DCA-964C-A15B65C4A9D4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5D3A-9E09-4906-B6FD-9F531271A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10FE-9175-4755-868B-55A6E9758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0227E-C8CB-41F0-925D-DAF260B8D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EB7E-9F9C-4DAD-BCF6-C96331A677FC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9021-8269-44C7-9F6B-3B2B7A8F4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73897-79F8-46B9-AA2A-0366FA005F7E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BADB-8A13-4D81-AD53-8EBC29691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807C-C891-4733-A308-D42F6EDF4643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4D11-F20B-4EE0-9703-0F611D30D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4001-102B-44A7-A3FB-98FCFC8BEC66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E752-80DD-437A-A720-9985AB51E0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A2F574-79B7-4C47-9762-DB514933F65D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041C1D-583F-4635-8E85-5EE75FD8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C626-BC40-4644-BEBC-E3819AA30E25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F50-D552-4906-ABCE-5BF19754A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8AEBF-F0BA-49BD-996F-FCEDA3860B41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5D415-E3AC-4981-A9D8-71A512DA8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4D77-B2EC-435F-B2C7-F3E3929B582F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1064-B62C-4DE1-9F26-0DB0D1F8B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6F54-15DE-48FB-B70A-0805A5926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097B-29E3-43A1-B788-C5EC172C4A62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3473-C15C-4650-A964-7AF0D4926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3E59A-4542-4703-9626-06C4C0B2E366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EE19-F1D1-428E-AB92-6717A6805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BED7-AA6D-431D-9257-98BCD3E22CCF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F2468-65E5-43DA-90BF-3BCEB66E8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BC01D9-6D11-4FD5-8FFD-105BE10E050B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651B22-DA40-4184-A5CF-0325557B9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832968-0BB7-40F2-8EED-AF248273C74B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50467C-4C34-42C7-AC5E-1A8122AB9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C256FA-226D-474C-92C8-A35076565C9A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6F6803-35C5-4790-A14D-A1ACB71CE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16121-E0F4-419E-8E20-2C0E2BD5E42B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17DAA-4DA7-416B-BF06-A9F9786B8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6194-FA4E-4B38-9010-701F1F565A06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0F51-B834-4307-9F4E-5B02176E9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>
                <a:solidFill>
                  <a:srgbClr val="575F6D"/>
                </a:solidFill>
              </a:rPr>
              <a:pPr/>
              <a:t>9/20/2011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147-FBC4-4DD6-ACDC-65AF9374C7FF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BB8C-F7C0-496E-92B4-2BCC00159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B07F7C-96EC-4839-9683-9E8B3E9F5701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64EE60-C7DE-49C2-B014-EC375A436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E3A5-0975-4167-A94C-EF20652AF274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D1BE-D40A-4BFE-AEB7-44BFAC2CE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05C810-19EB-4434-807E-C14E876A3D41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504FC0-3859-40B8-ADBA-6106DB5C3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EC1486-83F0-410D-81F3-90F35DAEBD35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AA838B-366A-4000-BF7A-D73B3AAD4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6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7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9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0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1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2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3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4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5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6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7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9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0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1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2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3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58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84A078-5691-425B-8355-5C316BCE44F6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890184-2AC2-4ED2-BD87-0F8A3DFCA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24" r:id="rId4"/>
    <p:sldLayoutId id="2147483925" r:id="rId5"/>
    <p:sldLayoutId id="2147483962" r:id="rId6"/>
    <p:sldLayoutId id="2147483926" r:id="rId7"/>
    <p:sldLayoutId id="2147483963" r:id="rId8"/>
    <p:sldLayoutId id="2147483964" r:id="rId9"/>
    <p:sldLayoutId id="2147483927" r:id="rId10"/>
    <p:sldLayoutId id="21474839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01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E7D704-D6E8-437D-9E3F-B49BD289ECEF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DAFE029-412E-46B9-A915-3F6212DA9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060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6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093E08-03B5-4535-A1CE-EFE5099539D5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7F0E14E-36A3-47C0-BC8B-74037828E8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084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8E694C-DCDC-4B9F-BE6B-681E4B8693B4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5E2448A-3182-436B-80C2-A7935AF32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AA2CDE-5629-48E9-9365-0C0D61D56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13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72694B-E19A-49A0-8DF4-8391FFB8D0E9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0FE7268-44F1-4864-8131-16B44510E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9156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9BEDF6-D415-48F9-B09C-747C344B6757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ACBD145-0F08-4F7D-A0FE-1C8030610C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72612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201738"/>
            <a:ext cx="8001000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609600" y="104775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7225" y="62706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E22132-BF98-47CE-B1FA-7D6490C4E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5303" name="Picture 7" descr="nelogo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5694363"/>
            <a:ext cx="9842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324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DACDA5-2FB2-4F51-ADC2-68906842CA45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46145D4-D81E-4E42-A9CB-12844DBE9D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4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9944D6-D93F-4283-8E0F-2AD8073E958B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4C1E6F-2761-490B-9BD2-38FE40519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939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20BD8-55C5-4105-81BB-573BD8529780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C4C7A4-8118-4521-8307-F657B3482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796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2EE589-652D-4DB1-AEE6-0346CF8C3EF4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48C8639-CB8C-4112-B631-57E142B13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042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FAD93C-D89F-485B-B24A-EE088065599F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97D6B6-7313-450F-9D07-785AD3066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1736E9-B859-4DD3-933C-05CDAA904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94363-E339-4C09-9D26-73FFF6C9C878}" type="datetimeFigureOut">
              <a:rPr lang="en-US" smtClean="0">
                <a:solidFill>
                  <a:srgbClr val="575F6D"/>
                </a:solidFill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9/20/2011</a:t>
            </a:fld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B29783-867A-4058-AC56-F2E869C57910}" type="slidenum">
              <a:rPr lang="en-US" smtClean="0">
                <a:latin typeface="Century School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5D864-3823-4394-B00E-2CCB02F8F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Test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463" y="990600"/>
            <a:ext cx="8897937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69863" y="304800"/>
            <a:ext cx="228600" cy="640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 rot="2576070">
            <a:off x="228600" y="762000"/>
            <a:ext cx="17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89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1EA62E-D25E-4EFE-8419-B98FED3FBF49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4CBD7D7-8553-481F-8EC6-6335097DC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40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4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17319B-3997-4A3B-A53E-0E5FFB7CCA5E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DDC8D3F-D03F-4A3F-B7F0-2B5786C39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964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94369D-88FB-40DB-925B-6EFC3BA1F86E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C1F3512-F023-4DE1-8262-CE50194A7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D0926-5EBB-4193-93EA-2F3E8C14575D}" type="datetimeFigureOut">
              <a:rPr lang="en-US"/>
              <a:pPr>
                <a:defRPr/>
              </a:pPr>
              <a:t>9/20/2011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BF84C75-9128-4175-9B19-3DB717BAC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5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6.v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oleObject" Target="../embeddings/oleObject89.bin"/><Relationship Id="rId3" Type="http://schemas.openxmlformats.org/officeDocument/2006/relationships/image" Target="../media/image85.png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8.png"/><Relationship Id="rId11" Type="http://schemas.openxmlformats.org/officeDocument/2006/relationships/oleObject" Target="../embeddings/oleObject87.bin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86.bin"/><Relationship Id="rId4" Type="http://schemas.openxmlformats.org/officeDocument/2006/relationships/image" Target="../media/image86.wmf"/><Relationship Id="rId9" Type="http://schemas.openxmlformats.org/officeDocument/2006/relationships/oleObject" Target="../embeddings/oleObject8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abdelkhalik@ncsu.edu" TargetMode="Externa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9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934200" cy="28194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dirty="0" smtClean="0"/>
              <a:t>Uncertainty Management In Nuclear Engineering</a:t>
            </a:r>
            <a:br>
              <a:rPr lang="en-US" sz="3600" dirty="0" smtClean="0"/>
            </a:br>
            <a:r>
              <a:rPr lang="en-US" sz="2000" dirty="0" smtClean="0"/>
              <a:t>Hybrid Framework for </a:t>
            </a:r>
            <a:br>
              <a:rPr lang="en-US" sz="2000" dirty="0" smtClean="0"/>
            </a:br>
            <a:r>
              <a:rPr lang="en-US" sz="2000" dirty="0" smtClean="0"/>
              <a:t>Variational and Sampling Methods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410200"/>
            <a:ext cx="6172200" cy="965200"/>
          </a:xfrm>
        </p:spPr>
        <p:txBody>
          <a:bodyPr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Hany S. Abdel-Khalik, Assistant Professor</a:t>
            </a:r>
          </a:p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PI, CASL VUQ Focus Area</a:t>
            </a:r>
          </a:p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North Carolina State University</a:t>
            </a:r>
            <a:endParaRPr lang="en-US" dirty="0"/>
          </a:p>
        </p:txBody>
      </p:sp>
      <p:sp>
        <p:nvSpPr>
          <p:cNvPr id="79876" name="Subtitle 2"/>
          <p:cNvSpPr txBox="1">
            <a:spLocks/>
          </p:cNvSpPr>
          <p:nvPr/>
        </p:nvSpPr>
        <p:spPr bwMode="auto">
          <a:xfrm>
            <a:off x="2133600" y="3810000"/>
            <a:ext cx="685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Century Schoolbook" pitchFamily="18" charset="0"/>
              </a:rPr>
              <a:t>SAMSI Program on Uncertainty Quantification: 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Century Schoolbook" pitchFamily="18" charset="0"/>
              </a:rPr>
              <a:t>Engineering and Renewable Energy</a:t>
            </a:r>
            <a:br>
              <a:rPr lang="en-US" sz="2000" b="1" dirty="0" smtClean="0">
                <a:solidFill>
                  <a:schemeClr val="tx2"/>
                </a:solidFill>
                <a:latin typeface="Century Schoolbook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Century Schoolbook" pitchFamily="18" charset="0"/>
              </a:rPr>
              <a:t>RTP, NC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Century Schoolbook" pitchFamily="18" charset="0"/>
              </a:rPr>
              <a:t>September 20</a:t>
            </a:r>
            <a:r>
              <a:rPr lang="en-US" sz="1600" b="1" baseline="30000" dirty="0" smtClean="0">
                <a:solidFill>
                  <a:schemeClr val="tx2"/>
                </a:solidFill>
                <a:latin typeface="Century Schoolbook" pitchFamily="18" charset="0"/>
              </a:rPr>
              <a:t>th</a:t>
            </a:r>
            <a:r>
              <a:rPr lang="en-US" sz="1600" b="1" dirty="0" smtClean="0">
                <a:solidFill>
                  <a:schemeClr val="tx2"/>
                </a:solidFill>
                <a:latin typeface="Century Schoolbook" pitchFamily="18" charset="0"/>
              </a:rPr>
              <a:t>, 2011</a:t>
            </a:r>
            <a:endParaRPr lang="en-US" sz="1600" b="1" dirty="0">
              <a:solidFill>
                <a:schemeClr val="tx2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Cross-Section Resonances </a:t>
            </a:r>
            <a:r>
              <a:rPr lang="en-US" sz="2800" i="1" smtClean="0"/>
              <a:t>(Example)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800" smtClean="0"/>
              <a:t>U</a:t>
            </a:r>
            <a:r>
              <a:rPr lang="en-US" sz="2800" baseline="30000" smtClean="0"/>
              <a:t>238</a:t>
            </a:r>
            <a:r>
              <a:rPr lang="en-US" sz="2800" smtClean="0"/>
              <a:t> cross-section uncertainty in resonance region leads to </a:t>
            </a:r>
            <a:r>
              <a:rPr lang="en-US" sz="2800" b="1" smtClean="0"/>
              <a:t>0.15%</a:t>
            </a:r>
            <a:r>
              <a:rPr lang="en-US" sz="2800" smtClean="0"/>
              <a:t> uncertainty in neutron multiplication </a:t>
            </a:r>
            <a:br>
              <a:rPr lang="en-US" sz="2800" smtClean="0"/>
            </a:br>
            <a:r>
              <a:rPr lang="en-US" sz="2800" b="1" smtClean="0"/>
              <a:t>($600K in  Fuel Cycle Cost)</a:t>
            </a:r>
          </a:p>
          <a:p>
            <a:endParaRPr lang="en-US" smtClean="0"/>
          </a:p>
        </p:txBody>
      </p:sp>
      <p:grpSp>
        <p:nvGrpSpPr>
          <p:cNvPr id="92164" name="Group 20"/>
          <p:cNvGrpSpPr>
            <a:grpSpLocks/>
          </p:cNvGrpSpPr>
          <p:nvPr/>
        </p:nvGrpSpPr>
        <p:grpSpPr bwMode="auto">
          <a:xfrm>
            <a:off x="1828800" y="2971800"/>
            <a:ext cx="5638800" cy="3886200"/>
            <a:chOff x="461" y="1628"/>
            <a:chExt cx="3411" cy="2558"/>
          </a:xfrm>
        </p:grpSpPr>
        <p:grpSp>
          <p:nvGrpSpPr>
            <p:cNvPr id="92165" name="Group 10"/>
            <p:cNvGrpSpPr>
              <a:grpSpLocks/>
            </p:cNvGrpSpPr>
            <p:nvPr/>
          </p:nvGrpSpPr>
          <p:grpSpPr bwMode="auto">
            <a:xfrm>
              <a:off x="461" y="1628"/>
              <a:ext cx="3411" cy="2558"/>
              <a:chOff x="1211" y="1628"/>
              <a:chExt cx="3411" cy="2558"/>
            </a:xfrm>
          </p:grpSpPr>
          <p:pic>
            <p:nvPicPr>
              <p:cNvPr id="92169" name="Picture 4" descr="plot_endf_u238_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11" y="1628"/>
                <a:ext cx="3411" cy="2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170" name="Oval 5"/>
              <p:cNvSpPr>
                <a:spLocks noChangeArrowheads="1"/>
              </p:cNvSpPr>
              <p:nvPr/>
            </p:nvSpPr>
            <p:spPr bwMode="auto">
              <a:xfrm>
                <a:off x="2614" y="2039"/>
                <a:ext cx="97" cy="97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w Cen MT" pitchFamily="34" charset="0"/>
                </a:endParaRPr>
              </a:p>
            </p:txBody>
          </p:sp>
          <p:sp>
            <p:nvSpPr>
              <p:cNvPr id="92171" name="Oval 8"/>
              <p:cNvSpPr>
                <a:spLocks noChangeArrowheads="1"/>
              </p:cNvSpPr>
              <p:nvPr/>
            </p:nvSpPr>
            <p:spPr bwMode="auto">
              <a:xfrm>
                <a:off x="2727" y="2072"/>
                <a:ext cx="97" cy="97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w Cen MT" pitchFamily="34" charset="0"/>
                </a:endParaRPr>
              </a:p>
            </p:txBody>
          </p:sp>
          <p:sp>
            <p:nvSpPr>
              <p:cNvPr id="92172" name="Oval 9"/>
              <p:cNvSpPr>
                <a:spLocks noChangeArrowheads="1"/>
              </p:cNvSpPr>
              <p:nvPr/>
            </p:nvSpPr>
            <p:spPr bwMode="auto">
              <a:xfrm>
                <a:off x="2848" y="2168"/>
                <a:ext cx="97" cy="97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w Cen MT" pitchFamily="34" charset="0"/>
                </a:endParaRPr>
              </a:p>
            </p:txBody>
          </p:sp>
        </p:grpSp>
        <p:sp>
          <p:nvSpPr>
            <p:cNvPr id="92166" name="Text Box 11"/>
            <p:cNvSpPr txBox="1">
              <a:spLocks noChangeArrowheads="1"/>
            </p:cNvSpPr>
            <p:nvPr/>
          </p:nvSpPr>
          <p:spPr bwMode="auto">
            <a:xfrm>
              <a:off x="1719" y="1845"/>
              <a:ext cx="147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w Cen MT" pitchFamily="34" charset="0"/>
                </a:rPr>
                <a:t>21 eV</a:t>
              </a:r>
              <a:endParaRPr lang="en-US" b="1">
                <a:solidFill>
                  <a:srgbClr val="000000"/>
                </a:solidFill>
                <a:latin typeface="Tw Cen MT" pitchFamily="34" charset="0"/>
              </a:endParaRPr>
            </a:p>
          </p:txBody>
        </p:sp>
        <p:sp>
          <p:nvSpPr>
            <p:cNvPr id="92167" name="Text Box 18"/>
            <p:cNvSpPr txBox="1">
              <a:spLocks noChangeArrowheads="1"/>
            </p:cNvSpPr>
            <p:nvPr/>
          </p:nvSpPr>
          <p:spPr bwMode="auto">
            <a:xfrm>
              <a:off x="2009" y="1942"/>
              <a:ext cx="147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w Cen MT" pitchFamily="34" charset="0"/>
                </a:rPr>
                <a:t>37 eV</a:t>
              </a:r>
              <a:endParaRPr lang="en-US" b="1">
                <a:solidFill>
                  <a:srgbClr val="000000"/>
                </a:solidFill>
                <a:latin typeface="Tw Cen MT" pitchFamily="34" charset="0"/>
              </a:endParaRPr>
            </a:p>
          </p:txBody>
        </p:sp>
        <p:sp>
          <p:nvSpPr>
            <p:cNvPr id="92168" name="Text Box 19"/>
            <p:cNvSpPr txBox="1">
              <a:spLocks noChangeArrowheads="1"/>
            </p:cNvSpPr>
            <p:nvPr/>
          </p:nvSpPr>
          <p:spPr bwMode="auto">
            <a:xfrm>
              <a:off x="2202" y="2084"/>
              <a:ext cx="147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w Cen MT" pitchFamily="34" charset="0"/>
                </a:rPr>
                <a:t>66 eV</a:t>
              </a:r>
              <a:endParaRPr lang="en-US" b="1">
                <a:solidFill>
                  <a:srgbClr val="000000"/>
                </a:solidFill>
                <a:latin typeface="Tw Cen MT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Core Design Heterogeneity</a:t>
            </a:r>
          </a:p>
        </p:txBody>
      </p:sp>
      <p:sp>
        <p:nvSpPr>
          <p:cNvPr id="93187" name="Text Box 15"/>
          <p:cNvSpPr txBox="1">
            <a:spLocks noChangeArrowheads="1"/>
          </p:cNvSpPr>
          <p:nvPr/>
        </p:nvSpPr>
        <p:spPr bwMode="auto">
          <a:xfrm>
            <a:off x="533400" y="6583363"/>
            <a:ext cx="3581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Source: http://www.nei.org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1982788"/>
            <a:ext cx="76676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0"/>
            <a:ext cx="10223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1900" y="1570038"/>
            <a:ext cx="604838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5663" y="1708150"/>
            <a:ext cx="728662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57200" y="1570038"/>
            <a:ext cx="217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Uranium is contained in Ceramic fuel pellet</a:t>
            </a:r>
          </a:p>
        </p:txBody>
      </p:sp>
      <p:pic>
        <p:nvPicPr>
          <p:cNvPr id="9319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9425" y="1433513"/>
            <a:ext cx="1481138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1295400"/>
            <a:ext cx="3449637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5" name="Text Box 10"/>
          <p:cNvSpPr txBox="1">
            <a:spLocks noChangeArrowheads="1"/>
          </p:cNvSpPr>
          <p:nvPr/>
        </p:nvSpPr>
        <p:spPr bwMode="auto">
          <a:xfrm>
            <a:off x="2628900" y="4595813"/>
            <a:ext cx="1916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Stack is contained in metal rod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3778250" y="5695950"/>
            <a:ext cx="2300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Rods are bundled together in an assembly</a:t>
            </a:r>
          </a:p>
        </p:txBody>
      </p:sp>
      <p:sp>
        <p:nvSpPr>
          <p:cNvPr id="93197" name="Text Box 9"/>
          <p:cNvSpPr txBox="1">
            <a:spLocks noChangeArrowheads="1"/>
          </p:cNvSpPr>
          <p:nvPr/>
        </p:nvSpPr>
        <p:spPr bwMode="auto">
          <a:xfrm>
            <a:off x="1606550" y="3908425"/>
            <a:ext cx="2044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Fuel pellets are stacked together</a:t>
            </a:r>
          </a:p>
        </p:txBody>
      </p:sp>
      <p:sp>
        <p:nvSpPr>
          <p:cNvPr id="93198" name="Text Box 18"/>
          <p:cNvSpPr txBox="1">
            <a:spLocks noChangeArrowheads="1"/>
          </p:cNvSpPr>
          <p:nvPr/>
        </p:nvSpPr>
        <p:spPr bwMode="auto">
          <a:xfrm>
            <a:off x="6205538" y="6246813"/>
            <a:ext cx="255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Assemblies are combined to create the reactor 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Model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ensemble average of neutron distribution in a reactor can be described by Boltzmann Equation: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928688" y="2667000"/>
          <a:ext cx="7835900" cy="3749675"/>
        </p:xfrm>
        <a:graphic>
          <a:graphicData uri="http://schemas.openxmlformats.org/presentationml/2006/ole">
            <p:oleObj spid="_x0000_s5122" name="Equation" r:id="rId3" imgW="3340080" imgH="1600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Nuclear Reactors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3657600" cy="52578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Wide range of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scales</a:t>
            </a:r>
            <a:r>
              <a:rPr lang="en-US" sz="2800" dirty="0" smtClean="0"/>
              <a:t>: energy, length, and time, varying by several orders in magnitude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Wide range of </a:t>
            </a:r>
            <a:r>
              <a:rPr lang="en-US" sz="2800" b="1" dirty="0" smtClean="0">
                <a:solidFill>
                  <a:srgbClr val="C00000"/>
                </a:solidFill>
              </a:rPr>
              <a:t>physics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Fully resolved description of reactor is not practical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Physical Model Reduction</a:t>
            </a:r>
            <a:r>
              <a:rPr lang="en-US" sz="2800" dirty="0" smtClean="0"/>
              <a:t> adopted to render calculations in practical run times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grpSp>
        <p:nvGrpSpPr>
          <p:cNvPr id="95236" name="Group 16"/>
          <p:cNvGrpSpPr>
            <a:grpSpLocks/>
          </p:cNvGrpSpPr>
          <p:nvPr/>
        </p:nvGrpSpPr>
        <p:grpSpPr bwMode="auto">
          <a:xfrm>
            <a:off x="3962400" y="1524000"/>
            <a:ext cx="5181600" cy="3081338"/>
            <a:chOff x="304800" y="1981200"/>
            <a:chExt cx="5181600" cy="3081754"/>
          </a:xfrm>
        </p:grpSpPr>
        <p:pic>
          <p:nvPicPr>
            <p:cNvPr id="952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2362200"/>
              <a:ext cx="457200" cy="619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4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971800"/>
              <a:ext cx="609600" cy="53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4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0" y="2133600"/>
              <a:ext cx="361633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4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2209800"/>
              <a:ext cx="43446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44" name="Text Box 8"/>
            <p:cNvSpPr txBox="1">
              <a:spLocks noChangeArrowheads="1"/>
            </p:cNvSpPr>
            <p:nvPr/>
          </p:nvSpPr>
          <p:spPr bwMode="auto">
            <a:xfrm>
              <a:off x="304800" y="2133600"/>
              <a:ext cx="1295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800" b="1">
                  <a:solidFill>
                    <a:srgbClr val="000000"/>
                  </a:solidFill>
                  <a:latin typeface="Perpetua" pitchFamily="18" charset="0"/>
                </a:rPr>
                <a:t>Uranium is contained in Ceramic fuel pellet</a:t>
              </a:r>
            </a:p>
          </p:txBody>
        </p:sp>
        <p:pic>
          <p:nvPicPr>
            <p:cNvPr id="95245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0800" y="2057400"/>
              <a:ext cx="883536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46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9000" y="1981200"/>
              <a:ext cx="20574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47" name="Text Box 10"/>
            <p:cNvSpPr txBox="1">
              <a:spLocks noChangeArrowheads="1"/>
            </p:cNvSpPr>
            <p:nvPr/>
          </p:nvSpPr>
          <p:spPr bwMode="auto">
            <a:xfrm>
              <a:off x="1600200" y="3810000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800" b="1">
                  <a:solidFill>
                    <a:srgbClr val="000000"/>
                  </a:solidFill>
                  <a:latin typeface="Perpetua" pitchFamily="18" charset="0"/>
                </a:rPr>
                <a:t>Stack is contained in metal rod</a:t>
              </a:r>
            </a:p>
          </p:txBody>
        </p:sp>
        <p:sp>
          <p:nvSpPr>
            <p:cNvPr id="95248" name="Text Box 12"/>
            <p:cNvSpPr txBox="1">
              <a:spLocks noChangeArrowheads="1"/>
            </p:cNvSpPr>
            <p:nvPr/>
          </p:nvSpPr>
          <p:spPr bwMode="auto">
            <a:xfrm>
              <a:off x="2286000" y="4419600"/>
              <a:ext cx="1371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800" b="1">
                  <a:solidFill>
                    <a:srgbClr val="000000"/>
                  </a:solidFill>
                  <a:latin typeface="Perpetua" pitchFamily="18" charset="0"/>
                </a:rPr>
                <a:t>Rods are bundled together in an assembly</a:t>
              </a:r>
            </a:p>
          </p:txBody>
        </p:sp>
        <p:sp>
          <p:nvSpPr>
            <p:cNvPr id="95249" name="Text Box 9"/>
            <p:cNvSpPr txBox="1">
              <a:spLocks noChangeArrowheads="1"/>
            </p:cNvSpPr>
            <p:nvPr/>
          </p:nvSpPr>
          <p:spPr bwMode="auto">
            <a:xfrm>
              <a:off x="990600" y="34290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800" b="1">
                  <a:solidFill>
                    <a:srgbClr val="000000"/>
                  </a:solidFill>
                  <a:latin typeface="Perpetua" pitchFamily="18" charset="0"/>
                </a:rPr>
                <a:t>Fuel pellets are stacked together</a:t>
              </a:r>
            </a:p>
          </p:txBody>
        </p:sp>
        <p:sp>
          <p:nvSpPr>
            <p:cNvPr id="95250" name="Text Box 18"/>
            <p:cNvSpPr txBox="1">
              <a:spLocks noChangeArrowheads="1"/>
            </p:cNvSpPr>
            <p:nvPr/>
          </p:nvSpPr>
          <p:spPr bwMode="auto">
            <a:xfrm>
              <a:off x="3733800" y="4724400"/>
              <a:ext cx="1524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800" b="1">
                  <a:solidFill>
                    <a:srgbClr val="000000"/>
                  </a:solidFill>
                  <a:latin typeface="Perpetua" pitchFamily="18" charset="0"/>
                </a:rPr>
                <a:t>Assemblies are combined to create the reactor core</a:t>
              </a:r>
            </a:p>
          </p:txBody>
        </p:sp>
      </p:grpSp>
      <p:sp>
        <p:nvSpPr>
          <p:cNvPr id="95237" name="TextBox 17"/>
          <p:cNvSpPr txBox="1">
            <a:spLocks noChangeArrowheads="1"/>
          </p:cNvSpPr>
          <p:nvPr/>
        </p:nvSpPr>
        <p:spPr bwMode="auto">
          <a:xfrm>
            <a:off x="4800600" y="4572000"/>
            <a:ext cx="3733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Perpetua" pitchFamily="18" charset="0"/>
              </a:rPr>
              <a:t>Spatial Heterogeneity of nuclear reactor core Design</a:t>
            </a:r>
          </a:p>
        </p:txBody>
      </p:sp>
      <p:sp>
        <p:nvSpPr>
          <p:cNvPr id="95238" name="TextBox 18"/>
          <p:cNvSpPr txBox="1">
            <a:spLocks noChangeArrowheads="1"/>
          </p:cNvSpPr>
          <p:nvPr/>
        </p:nvSpPr>
        <p:spPr bwMode="auto">
          <a:xfrm>
            <a:off x="5029200" y="6581775"/>
            <a:ext cx="3657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Perpetua" pitchFamily="18" charset="0"/>
              </a:rPr>
              <a:t>Cross-Sections dependence on neutron energy</a:t>
            </a:r>
          </a:p>
        </p:txBody>
      </p:sp>
      <p:pic>
        <p:nvPicPr>
          <p:cNvPr id="95239" name="Picture 4" descr="plot_endf_u238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4981575"/>
            <a:ext cx="27432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ROM via Multi-Scale Modeling</a:t>
            </a:r>
          </a:p>
        </p:txBody>
      </p:sp>
      <p:sp>
        <p:nvSpPr>
          <p:cNvPr id="615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Given problem complexity, subdivide problem domain into sub-domains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685800" y="3276600"/>
            <a:ext cx="3657600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447925" y="5721350"/>
          <a:ext cx="433388" cy="433388"/>
        </p:xfrm>
        <a:graphic>
          <a:graphicData uri="http://schemas.openxmlformats.org/presentationml/2006/ole">
            <p:oleObj spid="_x0000_s6146" name="Equation" r:id="rId3" imgW="164880" imgH="164880" progId="Equation.DSMT4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828800" y="4191000"/>
            <a:ext cx="3810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4191000"/>
            <a:ext cx="3810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191000"/>
            <a:ext cx="3810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4191000"/>
            <a:ext cx="3810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4572000"/>
            <a:ext cx="3810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667000"/>
            <a:ext cx="3733800" cy="1828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334000" y="3352800"/>
          <a:ext cx="3405188" cy="506413"/>
        </p:xfrm>
        <a:graphic>
          <a:graphicData uri="http://schemas.openxmlformats.org/presentationml/2006/ole">
            <p:oleObj spid="_x0000_s6147" name="Equation" r:id="rId4" imgW="1701720" imgH="253800" progId="Equation.DSMT4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858000" y="4011613"/>
          <a:ext cx="390525" cy="468312"/>
        </p:xfrm>
        <a:graphic>
          <a:graphicData uri="http://schemas.openxmlformats.org/presentationml/2006/ole">
            <p:oleObj spid="_x0000_s6148" name="Equation" r:id="rId5" imgW="190440" imgH="228600" progId="Equation.DSMT4">
              <p:embed/>
            </p:oleObj>
          </a:graphicData>
        </a:graphic>
      </p:graphicFrame>
      <p:sp>
        <p:nvSpPr>
          <p:cNvPr id="6170" name="TextBox 44"/>
          <p:cNvSpPr txBox="1">
            <a:spLocks noChangeArrowheads="1"/>
          </p:cNvSpPr>
          <p:nvPr/>
        </p:nvSpPr>
        <p:spPr bwMode="auto">
          <a:xfrm>
            <a:off x="5257800" y="4724400"/>
            <a:ext cx="3581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Perpetua" pitchFamily="18" charset="0"/>
              </a:rPr>
              <a:t>Sub-domain, generally involving different physics, scale, and mathematical representation, and based on </a:t>
            </a:r>
            <a:r>
              <a:rPr lang="en-US" b="1">
                <a:solidFill>
                  <a:srgbClr val="000000"/>
                </a:solidFill>
                <a:latin typeface="Perpetua" pitchFamily="18" charset="0"/>
              </a:rPr>
              <a:t>assumed boundary conditions.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6600" y="4953000"/>
            <a:ext cx="3810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505200" y="3886200"/>
            <a:ext cx="15240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352800" y="5334000"/>
          <a:ext cx="304800" cy="365125"/>
        </p:xfrm>
        <a:graphic>
          <a:graphicData uri="http://schemas.openxmlformats.org/presentationml/2006/ole">
            <p:oleObj spid="_x0000_s6149" name="Equation" r:id="rId6" imgW="190440" imgH="228600" progId="Equation.DSMT4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914400" y="3444875"/>
          <a:ext cx="3268663" cy="633413"/>
        </p:xfrm>
        <a:graphic>
          <a:graphicData uri="http://schemas.openxmlformats.org/presentationml/2006/ole">
            <p:oleObj spid="_x0000_s6150" name="Equation" r:id="rId7" imgW="124452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ROM via Multi-Scale Modeling (Cont.)</a:t>
            </a:r>
            <a:endParaRPr lang="en-US" dirty="0"/>
          </a:p>
        </p:txBody>
      </p:sp>
      <p:sp>
        <p:nvSpPr>
          <p:cNvPr id="717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Coarse-scale model describes macroscopic system behavior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276600"/>
            <a:ext cx="3657600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447925" y="5721350"/>
          <a:ext cx="433388" cy="433388"/>
        </p:xfrm>
        <a:graphic>
          <a:graphicData uri="http://schemas.openxmlformats.org/presentationml/2006/ole">
            <p:oleObj spid="_x0000_s7170" name="Equation" r:id="rId3" imgW="164880" imgH="164880" progId="Equation.DSMT4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066800" y="3368675"/>
          <a:ext cx="3001963" cy="600075"/>
        </p:xfrm>
        <a:graphic>
          <a:graphicData uri="http://schemas.openxmlformats.org/presentationml/2006/ole">
            <p:oleObj spid="_x0000_s7171" name="Equation" r:id="rId4" imgW="1143000" imgH="22860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105400" y="2667000"/>
            <a:ext cx="3733800" cy="1828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045200" y="3352800"/>
          <a:ext cx="1981200" cy="506413"/>
        </p:xfrm>
        <a:graphic>
          <a:graphicData uri="http://schemas.openxmlformats.org/presentationml/2006/ole">
            <p:oleObj spid="_x0000_s7172" name="Equation" r:id="rId5" imgW="990360" imgH="253800" progId="Equation.DSMT4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858000" y="4011613"/>
          <a:ext cx="390525" cy="468312"/>
        </p:xfrm>
        <a:graphic>
          <a:graphicData uri="http://schemas.openxmlformats.org/presentationml/2006/ole">
            <p:oleObj spid="_x0000_s7173" name="Equation" r:id="rId6" imgW="190440" imgH="228600" progId="Equation.DSMT4">
              <p:embed/>
            </p:oleObj>
          </a:graphicData>
        </a:graphic>
      </p:graphicFrame>
      <p:sp>
        <p:nvSpPr>
          <p:cNvPr id="7183" name="TextBox 33"/>
          <p:cNvSpPr txBox="1">
            <a:spLocks noChangeArrowheads="1"/>
          </p:cNvSpPr>
          <p:nvPr/>
        </p:nvSpPr>
        <p:spPr bwMode="auto">
          <a:xfrm>
            <a:off x="5257800" y="4724400"/>
            <a:ext cx="358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Perpetua" pitchFamily="18" charset="0"/>
              </a:rPr>
              <a:t>Sub-domain solutions are integrated to calculate coarse-scale parameters for the coarse-scale model.</a:t>
            </a:r>
            <a:endParaRPr lang="en-US" b="1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4191000"/>
            <a:ext cx="3810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4191000"/>
            <a:ext cx="3810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191000"/>
            <a:ext cx="3810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4191000"/>
            <a:ext cx="3810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4572000"/>
            <a:ext cx="3810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4953000"/>
            <a:ext cx="3810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352800" y="5334000"/>
          <a:ext cx="304800" cy="365125"/>
        </p:xfrm>
        <a:graphic>
          <a:graphicData uri="http://schemas.openxmlformats.org/presentationml/2006/ole">
            <p:oleObj spid="_x0000_s7174" name="Equation" r:id="rId7" imgW="190440" imgH="228600" progId="Equation.DSMT4">
              <p:embed/>
            </p:oleObj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10800000" flipV="1">
            <a:off x="3505200" y="3810000"/>
            <a:ext cx="2057400" cy="1370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2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625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r>
              <a:rPr lang="en-US" sz="4400" dirty="0" smtClean="0"/>
              <a:t>Uncertainty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Mathematical Description</a:t>
            </a:r>
            <a:endParaRPr lang="en-US" dirty="0"/>
          </a:p>
        </p:txBody>
      </p:sp>
      <p:sp>
        <p:nvSpPr>
          <p:cNvPr id="820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Most real-world models consist of two stages: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Constraints: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Response:</a:t>
            </a:r>
          </a:p>
          <a:p>
            <a:endParaRPr lang="en-US" smtClean="0"/>
          </a:p>
          <a:p>
            <a:r>
              <a:rPr lang="en-US" smtClean="0"/>
              <a:t>Example: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200400" y="2286000"/>
          <a:ext cx="2133600" cy="723900"/>
        </p:xfrm>
        <a:graphic>
          <a:graphicData uri="http://schemas.openxmlformats.org/presentationml/2006/ole">
            <p:oleObj spid="_x0000_s8194" name="Equation" r:id="rId3" imgW="749160" imgH="253800" progId="Equation.DSMT4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200400" y="3429000"/>
          <a:ext cx="2205038" cy="723900"/>
        </p:xfrm>
        <a:graphic>
          <a:graphicData uri="http://schemas.openxmlformats.org/presentationml/2006/ole">
            <p:oleObj spid="_x0000_s8195" name="Equation" r:id="rId4" imgW="774360" imgH="253800" progId="Equation.DSMT4">
              <p:embed/>
            </p:oleObj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2362200" y="4419600"/>
          <a:ext cx="5006975" cy="569913"/>
        </p:xfrm>
        <a:graphic>
          <a:graphicData uri="http://schemas.openxmlformats.org/presentationml/2006/ole">
            <p:oleObj spid="_x0000_s8196" name="Equation" r:id="rId5" imgW="2234880" imgH="253800" progId="Equation.DSMT4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447800" y="5867400"/>
          <a:ext cx="3556000" cy="627063"/>
        </p:xfrm>
        <a:graphic>
          <a:graphicData uri="http://schemas.openxmlformats.org/presentationml/2006/ole">
            <p:oleObj spid="_x0000_s8197" name="Equation" r:id="rId6" imgW="1587240" imgH="279360" progId="Equation.DSMT4">
              <p:embed/>
            </p:oleObj>
          </a:graphicData>
        </a:graphic>
      </p:graphicFrame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1108075" y="5105400"/>
          <a:ext cx="5951538" cy="609600"/>
        </p:xfrm>
        <a:graphic>
          <a:graphicData uri="http://schemas.openxmlformats.org/presentationml/2006/ole">
            <p:oleObj spid="_x0000_s8198" name="Equation" r:id="rId7" imgW="2730240" imgH="2793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419600" y="4778375"/>
            <a:ext cx="3810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9425" y="4752975"/>
            <a:ext cx="35052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52600" y="4038600"/>
            <a:ext cx="17526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7050" y="2797175"/>
            <a:ext cx="68580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00600" y="4114800"/>
            <a:ext cx="220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57650" y="2720975"/>
            <a:ext cx="1600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Management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estimate uncertainty and sensitivities to enable UQ/SA/DA, one must calculate: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828800" y="2743200"/>
          <a:ext cx="4879975" cy="1301750"/>
        </p:xfrm>
        <a:graphic>
          <a:graphicData uri="http://schemas.openxmlformats.org/presentationml/2006/ole">
            <p:oleObj spid="_x0000_s168962" name="Equation" r:id="rId3" imgW="1714320" imgH="4572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4191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entury Schoolbook"/>
                <a:cs typeface="+mn-cs"/>
              </a:rPr>
              <a:t>Indirect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41148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entury Schoolbook"/>
                <a:cs typeface="+mn-cs"/>
              </a:rPr>
              <a:t>Direct Effect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552450" y="4778375"/>
          <a:ext cx="3335338" cy="971550"/>
        </p:xfrm>
        <a:graphic>
          <a:graphicData uri="http://schemas.openxmlformats.org/presentationml/2006/ole">
            <p:oleObj spid="_x0000_s168963" name="Equation" r:id="rId4" imgW="1828800" imgH="533160" progId="Equation.DSMT4">
              <p:embed/>
            </p:oleObj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4535488" y="4778375"/>
          <a:ext cx="3608387" cy="1025525"/>
        </p:xfrm>
        <a:graphic>
          <a:graphicData uri="http://schemas.openxmlformats.org/presentationml/2006/ole">
            <p:oleObj spid="_x0000_s168964" name="Equation" r:id="rId5" imgW="1879560" imgH="533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7" grpId="0" animBg="1"/>
      <p:bldP spid="16" grpId="0" animBg="1"/>
      <p:bldP spid="15" grpId="0" animBg="1"/>
      <p:bldP spid="14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048000" y="152400"/>
            <a:ext cx="2733675" cy="9090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determined by user-defined ranges for </a:t>
            </a:r>
          </a:p>
          <a:p>
            <a:pPr>
              <a:spcAft>
                <a:spcPts val="2000"/>
              </a:spcAft>
              <a:buNone/>
            </a:pPr>
            <a:r>
              <a:rPr lang="en-US" dirty="0" smtClean="0"/>
              <a:t>              possible parameters variations</a:t>
            </a:r>
          </a:p>
          <a:p>
            <a:pPr>
              <a:buNone/>
            </a:pPr>
            <a:r>
              <a:rPr lang="en-US" dirty="0" smtClean="0"/>
              <a:t>              variation in state due to parameters variations; </a:t>
            </a:r>
          </a:p>
          <a:p>
            <a:pPr>
              <a:spcAft>
                <a:spcPts val="2000"/>
              </a:spcAft>
              <a:buNone/>
            </a:pPr>
            <a:r>
              <a:rPr lang="en-US" dirty="0" smtClean="0"/>
              <a:t>              requires solution of forward model</a:t>
            </a:r>
          </a:p>
          <a:p>
            <a:pPr>
              <a:buNone/>
            </a:pPr>
            <a:r>
              <a:rPr lang="en-US" dirty="0" smtClean="0"/>
              <a:t>              describes how responses of interest depend on </a:t>
            </a:r>
          </a:p>
          <a:p>
            <a:pPr>
              <a:buNone/>
            </a:pPr>
            <a:r>
              <a:rPr lang="en-US" dirty="0" smtClean="0"/>
              <a:t>              the state; easiest to determine for a given </a:t>
            </a:r>
          </a:p>
          <a:p>
            <a:pPr>
              <a:spcAft>
                <a:spcPts val="2000"/>
              </a:spcAft>
              <a:buNone/>
            </a:pPr>
            <a:r>
              <a:rPr lang="en-US" dirty="0" smtClean="0"/>
              <a:t>              response function</a:t>
            </a:r>
          </a:p>
          <a:p>
            <a:pPr>
              <a:spcAft>
                <a:spcPts val="2000"/>
              </a:spcAft>
              <a:buNone/>
            </a:pPr>
            <a:r>
              <a:rPr lang="en-US" dirty="0" smtClean="0"/>
              <a:t>              only quantity needed by UQ</a:t>
            </a:r>
          </a:p>
          <a:p>
            <a:pPr>
              <a:buNone/>
            </a:pPr>
            <a:r>
              <a:rPr lang="en-US" dirty="0" smtClean="0"/>
              <a:t>              must be available for SA and DA</a:t>
            </a:r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124200" y="152400"/>
          <a:ext cx="2667000" cy="917467"/>
        </p:xfrm>
        <a:graphic>
          <a:graphicData uri="http://schemas.openxmlformats.org/presentationml/2006/ole">
            <p:oleObj spid="_x0000_s169986" name="Equation" r:id="rId3" imgW="1218960" imgH="419040" progId="Equation.DSMT4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762000" y="1371600"/>
          <a:ext cx="614362" cy="506413"/>
        </p:xfrm>
        <a:graphic>
          <a:graphicData uri="http://schemas.openxmlformats.org/presentationml/2006/ole">
            <p:oleObj spid="_x0000_s169987" name="Equation" r:id="rId4" imgW="215640" imgH="177480" progId="Equation.DSMT4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22313" y="2339975"/>
          <a:ext cx="649287" cy="1011238"/>
        </p:xfrm>
        <a:graphic>
          <a:graphicData uri="http://schemas.openxmlformats.org/presentationml/2006/ole">
            <p:oleObj spid="_x0000_s169988" name="Equation" r:id="rId5" imgW="228600" imgH="355320" progId="Equation.DSMT4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85800" y="3657600"/>
          <a:ext cx="650875" cy="1049337"/>
        </p:xfrm>
        <a:graphic>
          <a:graphicData uri="http://schemas.openxmlformats.org/presentationml/2006/ole">
            <p:oleObj spid="_x0000_s169989" name="Equation" r:id="rId6" imgW="228600" imgH="368280" progId="Equation.DSMT4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62000" y="5181600"/>
          <a:ext cx="577850" cy="398462"/>
        </p:xfrm>
        <a:graphic>
          <a:graphicData uri="http://schemas.openxmlformats.org/presentationml/2006/ole">
            <p:oleObj spid="_x0000_s169990" name="Equation" r:id="rId7" imgW="203040" imgH="139680" progId="Equation.DSMT4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85800" y="5715000"/>
          <a:ext cx="650875" cy="1012825"/>
        </p:xfrm>
        <a:graphic>
          <a:graphicData uri="http://schemas.openxmlformats.org/presentationml/2006/ole">
            <p:oleObj spid="_x0000_s169991" name="Equation" r:id="rId8" imgW="228600" imgH="355320" progId="Equation.DSMT4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85800" y="3429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" y="2286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4953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5715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333500" y="4000500"/>
            <a:ext cx="5715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1143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Motivation:</a:t>
            </a:r>
            <a:r>
              <a:rPr lang="en-US" sz="2400" dirty="0" smtClean="0"/>
              <a:t> Role of Modeling and Simulation</a:t>
            </a:r>
            <a:endParaRPr lang="en-US" sz="2400" dirty="0"/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Science-based modeling and simulation is poised to have great impact on decision making process for the upkeep of existing systems, and optimizing design of future systems</a:t>
            </a:r>
          </a:p>
          <a:p>
            <a:endParaRPr lang="en-US" dirty="0" smtClean="0"/>
          </a:p>
          <a:p>
            <a:r>
              <a:rPr lang="en-US" dirty="0" smtClean="0"/>
              <a:t>Two main challenges persist:</a:t>
            </a:r>
          </a:p>
          <a:p>
            <a:pPr lvl="1"/>
            <a:r>
              <a:rPr lang="en-US" dirty="0" smtClean="0"/>
              <a:t>Why should decision makers believe M&amp;S results?</a:t>
            </a:r>
          </a:p>
          <a:p>
            <a:pPr lvl="1"/>
            <a:r>
              <a:rPr lang="en-US" dirty="0" smtClean="0"/>
              <a:t>How to be computationally efficient?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4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Sampling approach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Sample </a:t>
            </a:r>
            <a:r>
              <a:rPr lang="en-US" i="1" dirty="0" smtClean="0"/>
              <a:t>x</a:t>
            </a:r>
            <a:r>
              <a:rPr lang="en-US" dirty="0" smtClean="0"/>
              <a:t> and determine </a:t>
            </a:r>
            <a:r>
              <a:rPr lang="en-US" i="1" dirty="0" smtClean="0">
                <a:latin typeface="Symbol" pitchFamily="18" charset="2"/>
              </a:rPr>
              <a:t>f</a:t>
            </a:r>
            <a:r>
              <a:rPr lang="en-US" dirty="0" smtClean="0"/>
              <a:t> and </a:t>
            </a:r>
            <a:r>
              <a:rPr lang="en-US" i="1" dirty="0" smtClean="0"/>
              <a:t>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Perform statistical analysis on </a:t>
            </a:r>
            <a:r>
              <a:rPr lang="en-US" i="1" dirty="0" smtClean="0"/>
              <a:t>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Employ (</a:t>
            </a:r>
            <a:r>
              <a:rPr lang="en-US" i="1" dirty="0" smtClean="0"/>
              <a:t>x</a:t>
            </a:r>
            <a:r>
              <a:rPr lang="en-US" dirty="0" smtClean="0"/>
              <a:t>,</a:t>
            </a:r>
            <a:r>
              <a:rPr lang="en-US" i="1" dirty="0" smtClean="0"/>
              <a:t> R</a:t>
            </a:r>
            <a:r>
              <a:rPr lang="en-US" dirty="0" smtClean="0"/>
              <a:t>) samples to estimate sensitivities of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Surrogate (ROM) </a:t>
            </a:r>
            <a:r>
              <a:rPr lang="en-US" dirty="0" smtClean="0"/>
              <a:t>approach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Response Surface Methods (RSM)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Use limited samples to find a ROM relating </a:t>
            </a:r>
            <a:r>
              <a:rPr lang="en-US" i="1" dirty="0" smtClean="0"/>
              <a:t>R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Sample the ROM many more times to get UQ results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Variational</a:t>
            </a:r>
            <a:r>
              <a:rPr lang="en-US" dirty="0" smtClean="0"/>
              <a:t> Methods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Bypass the evaluation of </a:t>
            </a:r>
            <a:r>
              <a:rPr lang="en-US" i="1" dirty="0" smtClean="0">
                <a:latin typeface="Symbol" pitchFamily="18" charset="2"/>
              </a:rPr>
              <a:t>f</a:t>
            </a:r>
            <a:r>
              <a:rPr lang="en-US" dirty="0" smtClean="0"/>
              <a:t>, and directly find a ROM relating </a:t>
            </a:r>
            <a:br>
              <a:rPr lang="en-US" dirty="0" smtClean="0"/>
            </a:br>
            <a:r>
              <a:rPr lang="en-US" i="1" dirty="0" smtClean="0"/>
              <a:t>R</a:t>
            </a:r>
            <a:r>
              <a:rPr lang="en-US" dirty="0" smtClean="0"/>
              <a:t>’s first order variations 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Use deterministic formula to get UQ; no further samples required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Hybrid Subspace Methods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Employ </a:t>
            </a:r>
            <a:r>
              <a:rPr lang="en-US" dirty="0" err="1" smtClean="0"/>
              <a:t>variational</a:t>
            </a:r>
            <a:r>
              <a:rPr lang="en-US" dirty="0" smtClean="0"/>
              <a:t> methods to find first-order ROM</a:t>
            </a:r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Sample ROM to find reduced set of input parameters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r</a:t>
            </a:r>
            <a:endParaRPr lang="en-US" i="1" baseline="30000" dirty="0" smtClean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Use RSM to relate </a:t>
            </a:r>
            <a:r>
              <a:rPr lang="en-US" i="1" dirty="0" smtClean="0"/>
              <a:t>R</a:t>
            </a:r>
            <a:r>
              <a:rPr lang="en-US" dirty="0" smtClean="0"/>
              <a:t> and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r</a:t>
            </a:r>
            <a:r>
              <a:rPr lang="en-US" i="1" baseline="-25000" dirty="0" smtClean="0"/>
              <a:t>  </a:t>
            </a:r>
            <a:r>
              <a:rPr lang="en-US" dirty="0" smtClean="0"/>
              <a:t>and get UQ results</a:t>
            </a:r>
            <a:endParaRPr lang="en-US" i="1" baseline="300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lvl="2" indent="-18288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0" y="152400"/>
            <a:ext cx="2733675" cy="9090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124200" y="152400"/>
          <a:ext cx="2667000" cy="917575"/>
        </p:xfrm>
        <a:graphic>
          <a:graphicData uri="http://schemas.openxmlformats.org/presentationml/2006/ole">
            <p:oleObj spid="_x0000_s10242" name="Equation" r:id="rId3" imgW="1218960" imgH="419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RSM vs. Variational Approach:</a:t>
            </a:r>
            <a:br>
              <a:rPr lang="en-US" dirty="0" smtClean="0"/>
            </a:br>
            <a:r>
              <a:rPr lang="en-US" dirty="0" smtClean="0"/>
              <a:t>Demo Toy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r>
              <a:rPr lang="en-US" dirty="0" smtClean="0"/>
              <a:t>Constraint: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Response:</a:t>
            </a:r>
          </a:p>
          <a:p>
            <a:endParaRPr lang="en-US" dirty="0" smtClean="0"/>
          </a:p>
          <a:p>
            <a:r>
              <a:rPr lang="en-US" dirty="0" err="1" smtClean="0"/>
              <a:t>Adjoint</a:t>
            </a:r>
            <a:r>
              <a:rPr lang="en-US" dirty="0" smtClean="0"/>
              <a:t> Problem:                   Response: </a:t>
            </a:r>
          </a:p>
          <a:p>
            <a:pPr>
              <a:buNone/>
            </a:pPr>
            <a:r>
              <a:rPr lang="en-US" sz="1800" dirty="0" smtClean="0"/>
              <a:t>    ‘solved once for a given response’         ‘All possible response variations </a:t>
            </a:r>
            <a:br>
              <a:rPr lang="en-US" sz="1800" dirty="0" smtClean="0"/>
            </a:br>
            <a:r>
              <a:rPr lang="en-US" sz="1800" dirty="0" smtClean="0"/>
              <a:t>                                                                can be estimated cheaply’</a:t>
            </a: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24300" y="2336800"/>
          <a:ext cx="914400" cy="198438"/>
        </p:xfrm>
        <a:graphic>
          <a:graphicData uri="http://schemas.openxmlformats.org/presentationml/2006/ole">
            <p:oleObj spid="_x0000_s188418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43200" y="1524000"/>
          <a:ext cx="3006725" cy="1692275"/>
        </p:xfrm>
        <a:graphic>
          <a:graphicData uri="http://schemas.openxmlformats.org/presentationml/2006/ole">
            <p:oleObj spid="_x0000_s188419" name="Equation" r:id="rId4" imgW="812520" imgH="4572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73350" y="3200400"/>
          <a:ext cx="3148013" cy="846138"/>
        </p:xfrm>
        <a:graphic>
          <a:graphicData uri="http://schemas.openxmlformats.org/presentationml/2006/ole">
            <p:oleObj spid="_x0000_s188420" name="Equation" r:id="rId5" imgW="850680" imgH="228600" progId="Equation.DSMT4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667000" y="3200400"/>
            <a:ext cx="3124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38200" y="5181600"/>
          <a:ext cx="3124200" cy="1355473"/>
        </p:xfrm>
        <a:graphic>
          <a:graphicData uri="http://schemas.openxmlformats.org/presentationml/2006/ole">
            <p:oleObj spid="_x0000_s188421" name="Equation" r:id="rId6" imgW="1054080" imgH="4572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953000" y="5410200"/>
          <a:ext cx="3311525" cy="1310351"/>
        </p:xfrm>
        <a:graphic>
          <a:graphicData uri="http://schemas.openxmlformats.org/presentationml/2006/ole">
            <p:oleObj spid="_x0000_s188422" name="Equation" r:id="rId7" imgW="11556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Approach for Uncertainty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/>
          <a:lstStyle/>
          <a:p>
            <a:r>
              <a:rPr lang="en-US" dirty="0" smtClean="0"/>
              <a:t>Given a well-behaved model, Taylor-series expand: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Given first-order derivatives evaluated by VA, </a:t>
            </a:r>
            <a:br>
              <a:rPr lang="en-US" dirty="0" smtClean="0"/>
            </a:br>
            <a:r>
              <a:rPr lang="en-US" dirty="0" smtClean="0"/>
              <a:t>the surrogate is given by: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Employ the surrogate in place of original model for UQ, SA, and DA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066800" y="2133600"/>
          <a:ext cx="6781800" cy="1205136"/>
        </p:xfrm>
        <a:graphic>
          <a:graphicData uri="http://schemas.openxmlformats.org/presentationml/2006/ole">
            <p:oleObj spid="_x0000_s203778" name="Equation" r:id="rId3" imgW="2501640" imgH="444240" progId="Equation.DSMT4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851025" y="4267200"/>
          <a:ext cx="5059363" cy="1204913"/>
        </p:xfrm>
        <a:graphic>
          <a:graphicData uri="http://schemas.openxmlformats.org/presentationml/2006/ole">
            <p:oleObj spid="_x0000_s203779" name="Equation" r:id="rId4" imgW="186660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used to estimate first order variations of a given response with respect to all input parameters using a </a:t>
            </a:r>
            <a:r>
              <a:rPr lang="en-US" dirty="0" smtClean="0">
                <a:solidFill>
                  <a:srgbClr val="C00000"/>
                </a:solidFill>
              </a:rPr>
              <a:t>single </a:t>
            </a:r>
            <a:r>
              <a:rPr lang="en-US" dirty="0" err="1" smtClean="0">
                <a:solidFill>
                  <a:srgbClr val="C00000"/>
                </a:solidFill>
              </a:rPr>
              <a:t>adjoint</a:t>
            </a:r>
            <a:r>
              <a:rPr lang="en-US" dirty="0" smtClean="0">
                <a:solidFill>
                  <a:srgbClr val="C00000"/>
                </a:solidFill>
              </a:rPr>
              <a:t> evaluation</a:t>
            </a:r>
          </a:p>
          <a:p>
            <a:r>
              <a:rPr lang="en-US" dirty="0" smtClean="0"/>
              <a:t>For models with </a:t>
            </a:r>
            <a:r>
              <a:rPr lang="en-US" i="1" dirty="0" smtClean="0"/>
              <a:t>m</a:t>
            </a:r>
            <a:r>
              <a:rPr lang="en-US" dirty="0" smtClean="0"/>
              <a:t> responses, </a:t>
            </a:r>
            <a:r>
              <a:rPr lang="en-US" i="1" dirty="0" smtClean="0"/>
              <a:t>m</a:t>
            </a:r>
            <a:r>
              <a:rPr lang="en-US" dirty="0" smtClean="0"/>
              <a:t> executions of the </a:t>
            </a:r>
            <a:r>
              <a:rPr lang="en-US" dirty="0" err="1" smtClean="0"/>
              <a:t>adjoint</a:t>
            </a:r>
            <a:r>
              <a:rPr lang="en-US" dirty="0" smtClean="0"/>
              <a:t> model are required</a:t>
            </a:r>
          </a:p>
          <a:p>
            <a:r>
              <a:rPr lang="en-US" dirty="0" smtClean="0"/>
              <a:t>For linear models (or quasi-linear models), it is the most efficient approach to build the surrogate</a:t>
            </a:r>
          </a:p>
          <a:p>
            <a:r>
              <a:rPr lang="en-US" dirty="0" smtClean="0"/>
              <a:t>For higher order </a:t>
            </a:r>
            <a:r>
              <a:rPr lang="en-US" dirty="0" err="1" smtClean="0"/>
              <a:t>variational</a:t>
            </a:r>
            <a:r>
              <a:rPr lang="en-US" dirty="0" smtClean="0"/>
              <a:t> estimates (applied to nonlinear models), the number of </a:t>
            </a:r>
            <a:r>
              <a:rPr lang="en-US" dirty="0" err="1" smtClean="0"/>
              <a:t>adjoint</a:t>
            </a:r>
            <a:r>
              <a:rPr lang="en-US" dirty="0" smtClean="0"/>
              <a:t> evaluations becomes dependent on 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Ex. for quadratic models,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adjoints</a:t>
            </a:r>
            <a:r>
              <a:rPr lang="en-US" dirty="0" smtClean="0"/>
              <a:t> are needed.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Challenges of RSM Approach</a:t>
            </a:r>
            <a:endParaRPr lang="en-US" dirty="0"/>
          </a:p>
        </p:txBody>
      </p:sp>
      <p:sp>
        <p:nvSpPr>
          <p:cNvPr id="983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625"/>
          </a:xfrm>
        </p:spPr>
        <p:txBody>
          <a:bodyPr/>
          <a:lstStyle/>
          <a:p>
            <a:r>
              <a:rPr lang="en-US" smtClean="0"/>
              <a:t>Hard to determine quality of predictions at any points not used to generate the surrogate?</a:t>
            </a:r>
          </a:p>
          <a:p>
            <a:r>
              <a:rPr lang="en-US" smtClean="0"/>
              <a:t>Solution: Leave-some-out Approach</a:t>
            </a:r>
          </a:p>
          <a:p>
            <a:pPr lvl="1"/>
            <a:r>
              <a:rPr lang="en-US" smtClean="0"/>
              <a:t>Generate the surrogate with a reduced number of points</a:t>
            </a:r>
          </a:p>
          <a:p>
            <a:pPr lvl="1"/>
            <a:r>
              <a:rPr lang="en-US" smtClean="0"/>
              <a:t>Use the surrogate to predict the left-out points</a:t>
            </a:r>
          </a:p>
          <a:p>
            <a:r>
              <a:rPr lang="en-US" smtClean="0"/>
              <a:t>Determine the surrogate’s functional form (surface)?</a:t>
            </a:r>
          </a:p>
          <a:p>
            <a:r>
              <a:rPr lang="en-US" smtClean="0"/>
              <a:t>How to select the points used to train the surrogate?</a:t>
            </a:r>
          </a:p>
          <a:p>
            <a:pPr lvl="1"/>
            <a:r>
              <a:rPr lang="en-US" smtClean="0"/>
              <a:t>Number of points grow exponentially with number of input parameters</a:t>
            </a:r>
          </a:p>
          <a:p>
            <a:pPr lvl="1"/>
            <a:r>
              <a:rPr lang="en-US" smtClean="0"/>
              <a:t>Great deal of research goes into reducing number of training points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 of UQ in Nuclear Eng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125" indent="-282575" eaLnBrk="1" hangingPunct="1"/>
            <a:r>
              <a:rPr lang="en-US" smtClean="0"/>
              <a:t>Typical reactor models require long execution times rendering their repeated execution computationally impractical:</a:t>
            </a:r>
          </a:p>
          <a:p>
            <a:pPr marL="639763" lvl="1" indent="-236538" eaLnBrk="1" hangingPunct="1">
              <a:buFont typeface="Verdana" pitchFamily="34" charset="0"/>
              <a:buChar char="◦"/>
            </a:pPr>
            <a:r>
              <a:rPr lang="en-US" smtClean="0"/>
              <a:t>Contain millions of inputs and outputs</a:t>
            </a:r>
          </a:p>
          <a:p>
            <a:pPr marL="639763" lvl="1" indent="-236538" eaLnBrk="1" hangingPunct="1">
              <a:buFont typeface="Verdana" pitchFamily="34" charset="0"/>
              <a:buChar char="◦"/>
            </a:pPr>
            <a:r>
              <a:rPr lang="en-US" smtClean="0"/>
              <a:t>Require repeated forward and/or adjoint model executions</a:t>
            </a:r>
          </a:p>
          <a:p>
            <a:pPr marL="639763" lvl="1" indent="-236538" eaLnBrk="1" hangingPunct="1">
              <a:buFont typeface="Verdana" pitchFamily="34" charset="0"/>
              <a:buChar char="◦"/>
            </a:pPr>
            <a:r>
              <a:rPr lang="en-US" smtClean="0"/>
              <a:t>Strongly nonlinear</a:t>
            </a:r>
          </a:p>
          <a:p>
            <a:pPr marL="639763" lvl="1" indent="-236538" eaLnBrk="1" hangingPunct="1">
              <a:buFont typeface="Verdana" pitchFamily="34" charset="0"/>
              <a:buChar char="◦"/>
            </a:pPr>
            <a:r>
              <a:rPr lang="en-US" smtClean="0"/>
              <a:t>Coupled in sequential and/or circular manners</a:t>
            </a:r>
          </a:p>
          <a:p>
            <a:pPr marL="639763" lvl="1" indent="-236538" eaLnBrk="1" hangingPunct="1">
              <a:buFont typeface="Verdana" pitchFamily="34" charset="0"/>
              <a:buChar char="◦"/>
            </a:pPr>
            <a:r>
              <a:rPr lang="en-US" smtClean="0"/>
              <a:t>Based on tightly and/or loosely coupled physics</a:t>
            </a:r>
          </a:p>
          <a:p>
            <a:pPr marL="639763" lvl="1" indent="-236538" eaLnBrk="1" hangingPunct="1">
              <a:buFont typeface="Verdana" pitchFamily="34" charset="0"/>
              <a:buChar char="◦"/>
            </a:pPr>
            <a:r>
              <a:rPr lang="en-US" smtClean="0"/>
              <a:t>Employ multi-scale modeling phenomena</a:t>
            </a:r>
          </a:p>
          <a:p>
            <a:pPr marL="365125" indent="-282575" eaLnBrk="1" hangingPunct="1"/>
            <a:r>
              <a:rPr lang="en-US" smtClean="0"/>
              <a:t>Responses’ PDFs deviate from Gaussian shapes, and must be accurately determined for safety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Efficient Subspace Methods - Philosophy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57800"/>
          </a:xfrm>
        </p:spPr>
        <p:txBody>
          <a:bodyPr/>
          <a:lstStyle/>
          <a:p>
            <a:pPr eaLnBrk="1" hangingPunct="1"/>
            <a:r>
              <a:rPr lang="en-US" sz="2400" smtClean="0"/>
              <a:t>Given the complexity of physics model, multi-scale strategies are employed to render practical execution times</a:t>
            </a:r>
          </a:p>
          <a:p>
            <a:pPr eaLnBrk="1" hangingPunct="1"/>
            <a:r>
              <a:rPr lang="en-US" sz="2400" smtClean="0"/>
              <a:t>Multi-scale strategies are motivated by engineering intuition; designers often interested in capturing macroscopic behavior</a:t>
            </a:r>
          </a:p>
          <a:p>
            <a:pPr eaLnBrk="1" hangingPunct="1"/>
            <a:r>
              <a:rPr lang="en-US" sz="2400" smtClean="0"/>
              <a:t>Multi-scale strategies involve repeated homogenization/averaging of fine-scale information to generate coarser information</a:t>
            </a:r>
          </a:p>
          <a:p>
            <a:pPr eaLnBrk="1" hangingPunct="1"/>
            <a:r>
              <a:rPr lang="en-US" sz="2400" smtClean="0"/>
              <a:t>Averaging = Integration = Lost degrees of Freedom</a:t>
            </a:r>
          </a:p>
          <a:p>
            <a:pPr eaLnBrk="1" hangingPunct="1"/>
            <a:r>
              <a:rPr lang="en-US" sz="2400" smtClean="0"/>
              <a:t>Why not design our solution algorithms to take advantage of lost degrees of freedom?</a:t>
            </a:r>
          </a:p>
          <a:p>
            <a:pPr eaLnBrk="1" hangingPunct="1"/>
            <a:r>
              <a:rPr lang="en-US" sz="2400" smtClean="0"/>
              <a:t>If codes are already written, why not reduce them first before tightly/loosely coupling them, and to perform UQ/SA/DA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ESM: Toy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Consider: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4875213" y="4572000"/>
            <a:ext cx="1982787" cy="1525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105400" y="6324600"/>
            <a:ext cx="28194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4457700" y="5143500"/>
            <a:ext cx="1828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05400" y="5791200"/>
            <a:ext cx="2209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05400" y="4079875"/>
            <a:ext cx="2490788" cy="2244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977188" y="5908675"/>
          <a:ext cx="219075" cy="419100"/>
        </p:xfrm>
        <a:graphic>
          <a:graphicData uri="http://schemas.openxmlformats.org/presentationml/2006/ole">
            <p:oleObj spid="_x0000_s11266" name="Equation" r:id="rId3" imgW="88560" imgH="164880" progId="Equation.DSMT4">
              <p:embed/>
            </p:oleObj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6184900" y="4219575"/>
          <a:ext cx="277813" cy="425450"/>
        </p:xfrm>
        <a:graphic>
          <a:graphicData uri="http://schemas.openxmlformats.org/presentationml/2006/ole">
            <p:oleObj spid="_x0000_s11267" name="Equation" r:id="rId4" imgW="126720" imgH="190440" progId="Equation.DSMT4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7467600" y="5591175"/>
          <a:ext cx="282575" cy="319087"/>
        </p:xfrm>
        <a:graphic>
          <a:graphicData uri="http://schemas.openxmlformats.org/presentationml/2006/ole">
            <p:oleObj spid="_x0000_s11268" name="Equation" r:id="rId5" imgW="126720" imgH="139680" progId="Equation.DSMT4">
              <p:embed/>
            </p:oleObj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5638800" y="4114800"/>
          <a:ext cx="320675" cy="458788"/>
        </p:xfrm>
        <a:graphic>
          <a:graphicData uri="http://schemas.openxmlformats.org/presentationml/2006/ole">
            <p:oleObj spid="_x0000_s11269" name="Equation" r:id="rId6" imgW="126720" imgH="177480" progId="Equation.DSMT4">
              <p:embed/>
            </p:oleObj>
          </a:graphicData>
        </a:graphic>
      </p:graphicFrame>
      <p:graphicFrame>
        <p:nvGraphicFramePr>
          <p:cNvPr id="11270" name="Object 11"/>
          <p:cNvGraphicFramePr>
            <a:graphicFrameLocks noChangeAspect="1"/>
          </p:cNvGraphicFramePr>
          <p:nvPr/>
        </p:nvGraphicFramePr>
        <p:xfrm>
          <a:off x="6324600" y="3657600"/>
          <a:ext cx="2373312" cy="501650"/>
        </p:xfrm>
        <a:graphic>
          <a:graphicData uri="http://schemas.openxmlformats.org/presentationml/2006/ole">
            <p:oleObj spid="_x0000_s11270" name="Equation" r:id="rId7" imgW="1104840" imgH="228600" progId="Equation.DSMT4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16200000" flipV="1">
            <a:off x="3848100" y="5067300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4776788" y="4460875"/>
          <a:ext cx="277813" cy="396875"/>
        </p:xfrm>
        <a:graphic>
          <a:graphicData uri="http://schemas.openxmlformats.org/presentationml/2006/ole">
            <p:oleObj spid="_x0000_s11271" name="Equation" r:id="rId8" imgW="126720" imgH="177480" progId="Equation.DSMT4">
              <p:embed/>
            </p:oleObj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1219200" y="2209800"/>
          <a:ext cx="6551613" cy="1473200"/>
        </p:xfrm>
        <a:graphic>
          <a:graphicData uri="http://schemas.openxmlformats.org/presentationml/2006/ole">
            <p:oleObj spid="_x0000_s11272" name="Equation" r:id="rId9" imgW="2768400" imgH="609480" progId="Equation.DSMT4">
              <p:embed/>
            </p:oleObj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3124200" y="1524000"/>
          <a:ext cx="2733675" cy="554038"/>
        </p:xfrm>
        <a:graphic>
          <a:graphicData uri="http://schemas.openxmlformats.org/presentationml/2006/ole">
            <p:oleObj spid="_x0000_s11274" name="Equation" r:id="rId10" imgW="1155600" imgH="228600" progId="Equation.DSMT4">
              <p:embed/>
            </p:oleObj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1295400" y="4038600"/>
          <a:ext cx="2834856" cy="990600"/>
        </p:xfrm>
        <a:graphic>
          <a:graphicData uri="http://schemas.openxmlformats.org/presentationml/2006/ole">
            <p:oleObj spid="_x0000_s11287" name="Equation" r:id="rId11" imgW="148572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ESM: Toy Problem</a:t>
            </a:r>
            <a:endParaRPr lang="en-US" dirty="0"/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1905000" y="2667000"/>
          <a:ext cx="5628862" cy="2209800"/>
        </p:xfrm>
        <a:graphic>
          <a:graphicData uri="http://schemas.openxmlformats.org/presentationml/2006/ole">
            <p:oleObj spid="_x0000_s172041" name="Equation" r:id="rId3" imgW="2514600" imgH="96516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352800" y="1524000"/>
          <a:ext cx="2884487" cy="736600"/>
        </p:xfrm>
        <a:graphic>
          <a:graphicData uri="http://schemas.openxmlformats.org/presentationml/2006/ole">
            <p:oleObj spid="_x0000_s172044" name="Equation" r:id="rId4" imgW="1218960" imgH="304560" progId="Equation.DSMT4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233488" y="5181600"/>
          <a:ext cx="6761162" cy="1289050"/>
        </p:xfrm>
        <a:graphic>
          <a:graphicData uri="http://schemas.openxmlformats.org/presentationml/2006/ole">
            <p:oleObj spid="_x0000_s172046" name="Equation" r:id="rId5" imgW="2857320" imgH="53316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38200" y="1676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Original Model:</a:t>
            </a:r>
            <a:endParaRPr lang="en-US" sz="2400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4724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Reduced Model:</a:t>
            </a:r>
            <a:endParaRPr lang="en-US" sz="2400" b="1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2438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Reduction Step: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Efficient Subspace Methodology (ESM)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Consider: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Note that:</a:t>
            </a:r>
          </a:p>
          <a:p>
            <a:pPr eaLnBrk="1" hangingPunct="1"/>
            <a:endParaRPr lang="en-US" sz="3200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5332413" y="2516188"/>
            <a:ext cx="1982787" cy="1525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562600" y="4268788"/>
            <a:ext cx="28194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4914900" y="3087688"/>
            <a:ext cx="1828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562600" y="3735388"/>
            <a:ext cx="2209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562600" y="2287588"/>
            <a:ext cx="259080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8032750" y="4376738"/>
          <a:ext cx="219075" cy="419100"/>
        </p:xfrm>
        <a:graphic>
          <a:graphicData uri="http://schemas.openxmlformats.org/presentationml/2006/ole">
            <p:oleObj spid="_x0000_s12290" name="Equation" r:id="rId3" imgW="88560" imgH="164880" progId="Equation.DSMT4">
              <p:embed/>
            </p:oleObj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6642100" y="2163763"/>
          <a:ext cx="277813" cy="425450"/>
        </p:xfrm>
        <a:graphic>
          <a:graphicData uri="http://schemas.openxmlformats.org/presentationml/2006/ole">
            <p:oleObj spid="_x0000_s12291" name="Equation" r:id="rId4" imgW="126720" imgH="190440" progId="Equation.DSMT4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7924800" y="3535363"/>
          <a:ext cx="282575" cy="319087"/>
        </p:xfrm>
        <a:graphic>
          <a:graphicData uri="http://schemas.openxmlformats.org/presentationml/2006/ole">
            <p:oleObj spid="_x0000_s12292" name="Equation" r:id="rId5" imgW="126720" imgH="139680" progId="Equation.DSMT4">
              <p:embed/>
            </p:oleObj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5654675" y="2241550"/>
          <a:ext cx="320675" cy="458788"/>
        </p:xfrm>
        <a:graphic>
          <a:graphicData uri="http://schemas.openxmlformats.org/presentationml/2006/ole">
            <p:oleObj spid="_x0000_s12293" name="Equation" r:id="rId6" imgW="126720" imgH="177480" progId="Equation.DSMT4">
              <p:embed/>
            </p:oleObj>
          </a:graphicData>
        </a:graphic>
      </p:graphicFrame>
      <p:graphicFrame>
        <p:nvGraphicFramePr>
          <p:cNvPr id="12294" name="Object 11"/>
          <p:cNvGraphicFramePr>
            <a:graphicFrameLocks noChangeAspect="1"/>
          </p:cNvGraphicFramePr>
          <p:nvPr/>
        </p:nvGraphicFramePr>
        <p:xfrm>
          <a:off x="7977188" y="1795463"/>
          <a:ext cx="1009650" cy="1506537"/>
        </p:xfrm>
        <a:graphic>
          <a:graphicData uri="http://schemas.openxmlformats.org/presentationml/2006/ole">
            <p:oleObj spid="_x0000_s12294" name="Equation" r:id="rId7" imgW="469800" imgH="685800" progId="Equation.DSMT4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16200000" flipV="1">
            <a:off x="4305300" y="3011488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813300" y="2085975"/>
          <a:ext cx="277813" cy="396875"/>
        </p:xfrm>
        <a:graphic>
          <a:graphicData uri="http://schemas.openxmlformats.org/presentationml/2006/ole">
            <p:oleObj spid="_x0000_s12295" name="Equation" r:id="rId8" imgW="126720" imgH="177480" progId="Equation.DSMT4">
              <p:embed/>
            </p:oleObj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1295400" y="2530475"/>
          <a:ext cx="3486150" cy="2149475"/>
        </p:xfrm>
        <a:graphic>
          <a:graphicData uri="http://schemas.openxmlformats.org/presentationml/2006/ole">
            <p:oleObj spid="_x0000_s12296" name="Equation" r:id="rId9" imgW="1473120" imgH="888840" progId="Equation.DSMT4">
              <p:embed/>
            </p:oleObj>
          </a:graphicData>
        </a:graphic>
      </p:graphicFrame>
      <p:graphicFrame>
        <p:nvGraphicFramePr>
          <p:cNvPr id="12297" name="Object 10"/>
          <p:cNvGraphicFramePr>
            <a:graphicFrameLocks noChangeAspect="1"/>
          </p:cNvGraphicFramePr>
          <p:nvPr/>
        </p:nvGraphicFramePr>
        <p:xfrm>
          <a:off x="1538288" y="1981200"/>
          <a:ext cx="2733675" cy="554038"/>
        </p:xfrm>
        <a:graphic>
          <a:graphicData uri="http://schemas.openxmlformats.org/presentationml/2006/ole">
            <p:oleObj spid="_x0000_s12297" name="Equation" r:id="rId10" imgW="1155600" imgH="228600" progId="Equation.DSMT4">
              <p:embed/>
            </p:oleObj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3127375" y="5272087"/>
            <a:ext cx="55626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/>
        </p:nvGraphicFramePr>
        <p:xfrm>
          <a:off x="3276600" y="5257800"/>
          <a:ext cx="5324475" cy="950913"/>
        </p:xfrm>
        <a:graphic>
          <a:graphicData uri="http://schemas.openxmlformats.org/presentationml/2006/ole">
            <p:oleObj spid="_x0000_s12298" name="Equation" r:id="rId11" imgW="22478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OBJECTIVE: </a:t>
            </a:r>
            <a:r>
              <a:rPr lang="en-US" sz="2400" dirty="0" smtClean="0"/>
              <a:t>Uncertainty Management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Employ </a:t>
            </a:r>
            <a:r>
              <a:rPr lang="en-US" b="1" u="sng" dirty="0" smtClean="0"/>
              <a:t>UQ</a:t>
            </a:r>
            <a:r>
              <a:rPr lang="en-US" dirty="0" smtClean="0"/>
              <a:t> to estimate all possible outcomes and their probabilities</a:t>
            </a:r>
          </a:p>
          <a:p>
            <a:endParaRPr lang="en-US" dirty="0" smtClean="0"/>
          </a:p>
          <a:p>
            <a:r>
              <a:rPr lang="en-US" dirty="0" smtClean="0"/>
              <a:t>Identify key sources of uncertainty and their contribution to total uncertainty</a:t>
            </a:r>
          </a:p>
          <a:p>
            <a:pPr lvl="1"/>
            <a:r>
              <a:rPr lang="en-US" dirty="0" smtClean="0"/>
              <a:t>Must be able to calculate the change in response due to change in sources of uncertainty (sensitivity analysis </a:t>
            </a:r>
            <a:r>
              <a:rPr lang="en-US" b="1" u="sng" dirty="0" smtClean="0"/>
              <a:t>SA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Employ measurements to reduce epistemic uncertainties</a:t>
            </a:r>
          </a:p>
          <a:p>
            <a:pPr lvl="1"/>
            <a:r>
              <a:rPr lang="en-US" dirty="0" smtClean="0"/>
              <a:t>Must be able to correct for epistemic sources of uncertainties to minimize differences between measurements and predictions </a:t>
            </a:r>
            <a:br>
              <a:rPr lang="en-US" dirty="0" smtClean="0"/>
            </a:br>
            <a:r>
              <a:rPr lang="en-US" dirty="0" smtClean="0"/>
              <a:t>(inverse problem, aka data assimilation </a:t>
            </a:r>
            <a:r>
              <a:rPr lang="en-US" b="1" u="sng" dirty="0" smtClean="0"/>
              <a:t>DA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Tensor-Free Taylor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Introduce modified Taylor Series Expansion: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200" dirty="0" smtClean="0"/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200" dirty="0" smtClean="0"/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200" dirty="0" smtClean="0"/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200" dirty="0" smtClean="0"/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This expression implies: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2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200" dirty="0"/>
          </a:p>
        </p:txBody>
      </p:sp>
      <p:graphicFrame>
        <p:nvGraphicFramePr>
          <p:cNvPr id="13314" name="Object 10"/>
          <p:cNvGraphicFramePr>
            <a:graphicFrameLocks noChangeAspect="1"/>
          </p:cNvGraphicFramePr>
          <p:nvPr/>
        </p:nvGraphicFramePr>
        <p:xfrm>
          <a:off x="939800" y="1981200"/>
          <a:ext cx="7305675" cy="2243138"/>
        </p:xfrm>
        <a:graphic>
          <a:graphicData uri="http://schemas.openxmlformats.org/presentationml/2006/ole">
            <p:oleObj spid="_x0000_s13314" name="Equation" r:id="rId3" imgW="2577960" imgH="774360" progId="Equation.DSMT4">
              <p:embed/>
            </p:oleObj>
          </a:graphicData>
        </a:graphic>
      </p:graphicFrame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2743200" y="4953000"/>
          <a:ext cx="3919538" cy="1468438"/>
        </p:xfrm>
        <a:graphic>
          <a:graphicData uri="http://schemas.openxmlformats.org/presentationml/2006/ole">
            <p:oleObj spid="_x0000_s13315" name="Equation" r:id="rId4" imgW="100296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Subspace Reduction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Assume matrix of influential directions is known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One can employ a rank revealing decomposition to find the effective range for </a:t>
            </a:r>
          </a:p>
          <a:p>
            <a:r>
              <a:rPr lang="en-US" dirty="0" smtClean="0"/>
              <a:t>Range finding algorithm may be employed:</a:t>
            </a:r>
          </a:p>
          <a:p>
            <a:pPr lvl="1"/>
            <a:r>
              <a:rPr lang="en-US" dirty="0" smtClean="0"/>
              <a:t>Employ random matrix-vector products of the form: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Find the effective range: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Check the error:</a:t>
            </a:r>
          </a:p>
          <a:p>
            <a:endParaRPr lang="en-US" dirty="0"/>
          </a:p>
        </p:txBody>
      </p:sp>
      <p:graphicFrame>
        <p:nvGraphicFramePr>
          <p:cNvPr id="167938" name="Object 3"/>
          <p:cNvGraphicFramePr>
            <a:graphicFrameLocks noChangeAspect="1"/>
          </p:cNvGraphicFramePr>
          <p:nvPr/>
        </p:nvGraphicFramePr>
        <p:xfrm>
          <a:off x="2362200" y="1905000"/>
          <a:ext cx="4343400" cy="579548"/>
        </p:xfrm>
        <a:graphic>
          <a:graphicData uri="http://schemas.openxmlformats.org/presentationml/2006/ole">
            <p:oleObj spid="_x0000_s167938" name="Equation" r:id="rId3" imgW="1650960" imgH="215640" progId="Equation.DSMT4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048000" y="4191000"/>
          <a:ext cx="2590800" cy="490221"/>
        </p:xfrm>
        <a:graphic>
          <a:graphicData uri="http://schemas.openxmlformats.org/presentationml/2006/ole">
            <p:oleObj spid="_x0000_s167939" name="Equation" r:id="rId4" imgW="1028520" imgH="190440" progId="Equation.DSMT4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971800" y="4953000"/>
          <a:ext cx="3155951" cy="565858"/>
        </p:xfrm>
        <a:graphic>
          <a:graphicData uri="http://schemas.openxmlformats.org/presentationml/2006/ole">
            <p:oleObj spid="_x0000_s167940" name="Equation" r:id="rId5" imgW="1231560" imgH="215640" progId="Equation.DSMT4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905000" y="5791200"/>
          <a:ext cx="5233988" cy="887413"/>
        </p:xfrm>
        <a:graphic>
          <a:graphicData uri="http://schemas.openxmlformats.org/presentationml/2006/ole">
            <p:oleObj spid="_x0000_s167941" name="Equation" r:id="rId6" imgW="2298600" imgH="380880" progId="Equation.DSMT4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505200" y="2895600"/>
          <a:ext cx="315912" cy="294685"/>
        </p:xfrm>
        <a:graphic>
          <a:graphicData uri="http://schemas.openxmlformats.org/presentationml/2006/ole">
            <p:oleObj spid="_x0000_s167942" name="Equation" r:id="rId7" imgW="152280" imgH="1396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/>
          <a:lstStyle/>
          <a:p>
            <a:pPr eaLnBrk="1" hangingPunct="1"/>
            <a:r>
              <a:rPr lang="en-US" smtClean="0"/>
              <a:t>Subspace Methods -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6388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I/O variability can be described by matrix operators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Given large dense operator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, find low rank approximation: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Matrix elements available: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A. Frieze, R. </a:t>
            </a:r>
            <a:r>
              <a:rPr lang="en-US" dirty="0" err="1" smtClean="0"/>
              <a:t>Kannan</a:t>
            </a:r>
            <a:r>
              <a:rPr lang="en-US" dirty="0" smtClean="0"/>
              <a:t>, and S. </a:t>
            </a:r>
            <a:r>
              <a:rPr lang="en-US" dirty="0" err="1" smtClean="0"/>
              <a:t>Vempala</a:t>
            </a:r>
            <a:r>
              <a:rPr lang="en-US" dirty="0" smtClean="0"/>
              <a:t>, Fast Monte Carlo algorithms for finding low rank approximations, in Proc. 39th Ann. IEEE </a:t>
            </a:r>
            <a:r>
              <a:rPr lang="en-US" dirty="0" err="1" smtClean="0"/>
              <a:t>Symp</a:t>
            </a:r>
            <a:r>
              <a:rPr lang="en-US" dirty="0" smtClean="0"/>
              <a:t>. Foundations of Computer Science (FOCS), 1998.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______, Fast Monte Carlo algorithms for finding low-rank approximations, J. Assoc. </a:t>
            </a:r>
            <a:r>
              <a:rPr lang="en-US" dirty="0" err="1" smtClean="0"/>
              <a:t>Comput</a:t>
            </a:r>
            <a:r>
              <a:rPr lang="en-US" dirty="0" smtClean="0"/>
              <a:t>. Mach., 51 (2004)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Only matrix-(transpose)-vector product available: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H. Abdel-Khalik, Adaptive Core Simulation, PhD, NCSU 2004.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P.-G. </a:t>
            </a:r>
            <a:r>
              <a:rPr lang="en-US" dirty="0" err="1" smtClean="0"/>
              <a:t>Martinsson</a:t>
            </a:r>
            <a:r>
              <a:rPr lang="en-US" dirty="0" smtClean="0"/>
              <a:t>, V. </a:t>
            </a:r>
            <a:r>
              <a:rPr lang="en-US" dirty="0" err="1" smtClean="0"/>
              <a:t>Rokhlin</a:t>
            </a:r>
            <a:r>
              <a:rPr lang="en-US" dirty="0" smtClean="0"/>
              <a:t>, and M. </a:t>
            </a:r>
            <a:r>
              <a:rPr lang="en-US" dirty="0" err="1" smtClean="0"/>
              <a:t>Tygert</a:t>
            </a:r>
            <a:r>
              <a:rPr lang="en-US" dirty="0" smtClean="0"/>
              <a:t>, A randomized algorithm for the approximation of matrices, Computer Science Dept. Tech. Report 1361, Yale Univ., New Haven, CT, 2006.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810000" y="1676400"/>
          <a:ext cx="1993900" cy="1016000"/>
        </p:xfrm>
        <a:graphic>
          <a:graphicData uri="http://schemas.openxmlformats.org/presentationml/2006/ole">
            <p:oleObj spid="_x0000_s15362" name="Equation" r:id="rId3" imgW="72360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Singular Values Spectrum</a:t>
            </a:r>
          </a:p>
        </p:txBody>
      </p:sp>
      <p:sp>
        <p:nvSpPr>
          <p:cNvPr id="16393" name="TextBox 54"/>
          <p:cNvSpPr txBox="1">
            <a:spLocks noChangeArrowheads="1"/>
          </p:cNvSpPr>
          <p:nvPr/>
        </p:nvSpPr>
        <p:spPr bwMode="auto">
          <a:xfrm>
            <a:off x="31242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000066"/>
                </a:solidFill>
                <a:latin typeface="Tw Cen MT" pitchFamily="34" charset="0"/>
              </a:rPr>
              <a:t>Singular Value Triplet Index</a:t>
            </a:r>
          </a:p>
        </p:txBody>
      </p:sp>
      <p:sp>
        <p:nvSpPr>
          <p:cNvPr id="16394" name="TextBox 55"/>
          <p:cNvSpPr txBox="1">
            <a:spLocks noChangeArrowheads="1"/>
          </p:cNvSpPr>
          <p:nvPr/>
        </p:nvSpPr>
        <p:spPr bwMode="auto">
          <a:xfrm rot="-5400000">
            <a:off x="51594" y="3377406"/>
            <a:ext cx="1790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000066"/>
                </a:solidFill>
                <a:latin typeface="Tw Cen MT" pitchFamily="34" charset="0"/>
              </a:rPr>
              <a:t>Singular Value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44613" y="5229225"/>
            <a:ext cx="7265987" cy="1588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354806" y="3528219"/>
            <a:ext cx="3400425" cy="1587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675857" y="5228431"/>
            <a:ext cx="1841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280694" y="5228431"/>
            <a:ext cx="184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675857" y="5228431"/>
            <a:ext cx="1841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87119" y="5228431"/>
            <a:ext cx="184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280694" y="5228431"/>
            <a:ext cx="184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491957" y="5228431"/>
            <a:ext cx="1841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87119" y="5228431"/>
            <a:ext cx="184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097588" y="5227637"/>
            <a:ext cx="18415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491957" y="5228431"/>
            <a:ext cx="1841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703219" y="5228431"/>
            <a:ext cx="184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097588" y="5227637"/>
            <a:ext cx="18415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308851" y="5227637"/>
            <a:ext cx="18415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703219" y="5228431"/>
            <a:ext cx="184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7914482" y="5228431"/>
            <a:ext cx="1841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308851" y="5227637"/>
            <a:ext cx="18415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5381625" y="5413375"/>
          <a:ext cx="415925" cy="530225"/>
        </p:xfrm>
        <a:graphic>
          <a:graphicData uri="http://schemas.openxmlformats.org/presentationml/2006/ole">
            <p:oleObj spid="_x0000_s16386" name="Equation" r:id="rId4" imgW="342720" imgH="482400" progId="Equation.DSMT4">
              <p:embed/>
            </p:oleObj>
          </a:graphicData>
        </a:graphic>
      </p:graphicFrame>
      <p:cxnSp>
        <p:nvCxnSpPr>
          <p:cNvPr id="45" name="Straight Connector 44"/>
          <p:cNvCxnSpPr/>
          <p:nvPr/>
        </p:nvCxnSpPr>
        <p:spPr>
          <a:xfrm rot="16200000" flipH="1">
            <a:off x="769938" y="3046413"/>
            <a:ext cx="1654175" cy="5048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849438" y="4125913"/>
            <a:ext cx="706437" cy="55245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555875" y="4678363"/>
            <a:ext cx="604838" cy="27463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160713" y="4953000"/>
            <a:ext cx="2422525" cy="18415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583238" y="5137150"/>
            <a:ext cx="2422525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1344613" y="2087563"/>
          <a:ext cx="303212" cy="450850"/>
        </p:xfrm>
        <a:graphic>
          <a:graphicData uri="http://schemas.openxmlformats.org/presentationml/2006/ole">
            <p:oleObj spid="_x0000_s16387" name="Equation" r:id="rId5" imgW="139680" imgH="228600" progId="Equation.DSMT4">
              <p:embed/>
            </p:oleObj>
          </a:graphicData>
        </a:graphic>
      </p:graphicFrame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1843088" y="3678238"/>
          <a:ext cx="309562" cy="423862"/>
        </p:xfrm>
        <a:graphic>
          <a:graphicData uri="http://schemas.openxmlformats.org/presentationml/2006/ole">
            <p:oleObj spid="_x0000_s16388" name="Equation" r:id="rId6" imgW="152280" imgH="228600" progId="Equation.DSMT4">
              <p:embed/>
            </p:oleObj>
          </a:graphicData>
        </a:graphic>
      </p:graphicFrame>
      <p:graphicFrame>
        <p:nvGraphicFramePr>
          <p:cNvPr id="16389" name="Object 9"/>
          <p:cNvGraphicFramePr>
            <a:graphicFrameLocks noChangeAspect="1"/>
          </p:cNvGraphicFramePr>
          <p:nvPr/>
        </p:nvGraphicFramePr>
        <p:xfrm>
          <a:off x="2549525" y="4229100"/>
          <a:ext cx="309563" cy="423863"/>
        </p:xfrm>
        <a:graphic>
          <a:graphicData uri="http://schemas.openxmlformats.org/presentationml/2006/ole">
            <p:oleObj spid="_x0000_s16389" name="Equation" r:id="rId7" imgW="152280" imgH="228600" progId="Equation.DSMT4">
              <p:embed/>
            </p:oleObj>
          </a:graphicData>
        </a:graphic>
      </p:graphicFrame>
      <p:graphicFrame>
        <p:nvGraphicFramePr>
          <p:cNvPr id="16390" name="Object 10"/>
          <p:cNvGraphicFramePr>
            <a:graphicFrameLocks noChangeAspect="1"/>
          </p:cNvGraphicFramePr>
          <p:nvPr/>
        </p:nvGraphicFramePr>
        <p:xfrm>
          <a:off x="3152775" y="4494213"/>
          <a:ext cx="320675" cy="434975"/>
        </p:xfrm>
        <a:graphic>
          <a:graphicData uri="http://schemas.openxmlformats.org/presentationml/2006/ole">
            <p:oleObj spid="_x0000_s16390" name="Equation" r:id="rId8" imgW="152280" imgH="228600" progId="Equation.DSMT4">
              <p:embed/>
            </p:oleObj>
          </a:graphicData>
        </a:graphic>
      </p:graphicFrame>
      <p:graphicFrame>
        <p:nvGraphicFramePr>
          <p:cNvPr id="16391" name="Object 11"/>
          <p:cNvGraphicFramePr>
            <a:graphicFrameLocks noChangeAspect="1"/>
          </p:cNvGraphicFramePr>
          <p:nvPr/>
        </p:nvGraphicFramePr>
        <p:xfrm>
          <a:off x="5576888" y="4678363"/>
          <a:ext cx="317500" cy="434975"/>
        </p:xfrm>
        <a:graphic>
          <a:graphicData uri="http://schemas.openxmlformats.org/presentationml/2006/ole">
            <p:oleObj spid="_x0000_s16391" name="Equation" r:id="rId9" imgW="152280" imgH="228600" progId="Equation.DSMT4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048000" y="1981200"/>
            <a:ext cx="5334000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</a:rPr>
              <a:t>How to determine a cut-off?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371600" y="2438400"/>
            <a:ext cx="4267200" cy="76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H="1">
            <a:off x="800100" y="2857500"/>
            <a:ext cx="2895600" cy="1905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200400" y="5257800"/>
            <a:ext cx="2362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715000" y="2971800"/>
            <a:ext cx="14478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Well-Posed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486400" y="4343400"/>
            <a:ext cx="14478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Ill-Posed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971800" y="3962400"/>
            <a:ext cx="1905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Ill-Conditioned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2971800" y="3200400"/>
            <a:ext cx="3429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Subspace-Based Hybridization</a:t>
            </a:r>
            <a:br>
              <a:rPr lang="en-US" smtClean="0"/>
            </a:br>
            <a:r>
              <a:rPr lang="en-US" sz="3200" smtClean="0"/>
              <a:t>Approach #1</a:t>
            </a:r>
          </a:p>
        </p:txBody>
      </p:sp>
      <p:sp>
        <p:nvSpPr>
          <p:cNvPr id="1741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 Hybridization inside each components</a:t>
            </a:r>
          </a:p>
          <a:p>
            <a:pPr eaLnBrk="1" hangingPunct="1"/>
            <a:r>
              <a:rPr lang="en-US" smtClean="0"/>
              <a:t>Reduce subspace first, then employ forward method to sample the reduced subspace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352800"/>
            <a:ext cx="12192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2400" y="39624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35713" y="3962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4038600" y="3505200"/>
          <a:ext cx="812800" cy="392113"/>
        </p:xfrm>
        <a:graphic>
          <a:graphicData uri="http://schemas.openxmlformats.org/presentationml/2006/ole">
            <p:oleObj spid="_x0000_s17410" name="Equation" r:id="rId3" imgW="431640" imgH="203040" progId="Equation.DSMT4">
              <p:embed/>
            </p:oleObj>
          </a:graphicData>
        </a:graphic>
      </p:graphicFrame>
      <p:graphicFrame>
        <p:nvGraphicFramePr>
          <p:cNvPr id="17411" name="Object 2"/>
          <p:cNvGraphicFramePr>
            <a:graphicFrameLocks noChangeAspect="1"/>
          </p:cNvGraphicFramePr>
          <p:nvPr/>
        </p:nvGraphicFramePr>
        <p:xfrm>
          <a:off x="6400800" y="3505200"/>
          <a:ext cx="885825" cy="441325"/>
        </p:xfrm>
        <a:graphic>
          <a:graphicData uri="http://schemas.openxmlformats.org/presentationml/2006/ole">
            <p:oleObj spid="_x0000_s17411" name="Equation" r:id="rId4" imgW="469800" imgH="228600" progId="Equation.DSMT4">
              <p:embed/>
            </p:oleObj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91200" y="54102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>
                <a:latin typeface="Perpetua" pitchFamily="18" charset="0"/>
              </a:rPr>
              <a:t>Random Sampling of</a:t>
            </a:r>
          </a:p>
          <a:p>
            <a:pPr algn="ctr"/>
            <a:r>
              <a:rPr lang="en-US" u="sng">
                <a:latin typeface="Perpetua" pitchFamily="18" charset="0"/>
              </a:rPr>
              <a:t>1</a:t>
            </a:r>
            <a:r>
              <a:rPr lang="en-US" u="sng" baseline="30000">
                <a:latin typeface="Perpetua" pitchFamily="18" charset="0"/>
              </a:rPr>
              <a:t>st</a:t>
            </a:r>
            <a:r>
              <a:rPr lang="en-US" u="sng">
                <a:latin typeface="Perpetua" pitchFamily="18" charset="0"/>
              </a:rPr>
              <a:t> Local Derivatives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6097588" y="4648200"/>
            <a:ext cx="13700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895600" y="54864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Perpetua" pitchFamily="18" charset="0"/>
              </a:rPr>
              <a:t>Find Reduced </a:t>
            </a:r>
            <a:br>
              <a:rPr lang="en-US">
                <a:latin typeface="Perpetua" pitchFamily="18" charset="0"/>
              </a:rPr>
            </a:br>
            <a:r>
              <a:rPr lang="en-US">
                <a:latin typeface="Perpetua" pitchFamily="18" charset="0"/>
              </a:rPr>
              <a:t>Input Parameters</a:t>
            </a:r>
          </a:p>
        </p:txBody>
      </p:sp>
      <p:graphicFrame>
        <p:nvGraphicFramePr>
          <p:cNvPr id="39" name="Object 1"/>
          <p:cNvGraphicFramePr>
            <a:graphicFrameLocks noChangeAspect="1"/>
          </p:cNvGraphicFramePr>
          <p:nvPr/>
        </p:nvGraphicFramePr>
        <p:xfrm>
          <a:off x="1905000" y="3505200"/>
          <a:ext cx="1052513" cy="392113"/>
        </p:xfrm>
        <a:graphic>
          <a:graphicData uri="http://schemas.openxmlformats.org/presentationml/2006/ole">
            <p:oleObj spid="_x0000_s17412" name="Equation" r:id="rId5" imgW="558720" imgH="203040" progId="Equation.DSMT4">
              <p:embed/>
            </p:oleObj>
          </a:graphicData>
        </a:graphic>
      </p:graphicFrame>
      <p:sp>
        <p:nvSpPr>
          <p:cNvPr id="49" name="Rectangle 48"/>
          <p:cNvSpPr/>
          <p:nvPr/>
        </p:nvSpPr>
        <p:spPr>
          <a:xfrm>
            <a:off x="3048000" y="37338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295400" y="39624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4648200" y="5715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1981200" y="57912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1066801" y="4876800"/>
            <a:ext cx="1828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1" name="TextBox 61"/>
          <p:cNvSpPr txBox="1">
            <a:spLocks noChangeArrowheads="1"/>
          </p:cNvSpPr>
          <p:nvPr/>
        </p:nvSpPr>
        <p:spPr bwMode="auto">
          <a:xfrm>
            <a:off x="5257800" y="3657600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Perpetua" pitchFamily="18" charset="0"/>
              </a:rPr>
              <a:t>Original Model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124200" y="3733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49" grpId="0" animBg="1"/>
      <p:bldP spid="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Subspace-Based Hybridization</a:t>
            </a:r>
            <a:br>
              <a:rPr lang="en-US" smtClean="0"/>
            </a:br>
            <a:r>
              <a:rPr lang="en-US" sz="3200" smtClean="0"/>
              <a:t>Approach #2</a:t>
            </a:r>
          </a:p>
        </p:txBody>
      </p:sp>
      <p:sp>
        <p:nvSpPr>
          <p:cNvPr id="184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Hybridization across components</a:t>
            </a:r>
          </a:p>
          <a:p>
            <a:pPr eaLnBrk="1" hangingPunct="1"/>
            <a:r>
              <a:rPr lang="en-US" smtClean="0"/>
              <a:t>Employ different method(s) for each components, and perform subspace reduction across components interface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3505200"/>
            <a:ext cx="12192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3505200"/>
            <a:ext cx="12192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8200" y="4114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91400" y="4114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48000" y="41148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927100" y="3657600"/>
          <a:ext cx="812800" cy="392113"/>
        </p:xfrm>
        <a:graphic>
          <a:graphicData uri="http://schemas.openxmlformats.org/presentationml/2006/ole">
            <p:oleObj spid="_x0000_s18434" name="Equation" r:id="rId3" imgW="431640" imgH="203040" progId="Equation.DSMT4">
              <p:embed/>
            </p:oleObj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4202113" y="3657600"/>
          <a:ext cx="838200" cy="441325"/>
        </p:xfrm>
        <a:graphic>
          <a:graphicData uri="http://schemas.openxmlformats.org/presentationml/2006/ole">
            <p:oleObj spid="_x0000_s18435" name="Equation" r:id="rId4" imgW="444240" imgH="228600" progId="Equation.DSMT4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7456488" y="3657600"/>
          <a:ext cx="885825" cy="441325"/>
        </p:xfrm>
        <a:graphic>
          <a:graphicData uri="http://schemas.openxmlformats.org/presentationml/2006/ole">
            <p:oleObj spid="_x0000_s18436" name="Equation" r:id="rId5" imgW="469800" imgH="228600" progId="Equation.DSMT4">
              <p:embed/>
            </p:oleObj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5400000">
            <a:off x="2667001" y="4876800"/>
            <a:ext cx="15240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0" name="TextBox 28"/>
          <p:cNvSpPr txBox="1">
            <a:spLocks noChangeArrowheads="1"/>
          </p:cNvSpPr>
          <p:nvPr/>
        </p:nvSpPr>
        <p:spPr bwMode="auto">
          <a:xfrm>
            <a:off x="3048000" y="57150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Perpetua" pitchFamily="18" charset="0"/>
              </a:rPr>
              <a:t>Find Reduced Parameters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800600" y="5791200"/>
          <a:ext cx="1077913" cy="441325"/>
        </p:xfrm>
        <a:graphic>
          <a:graphicData uri="http://schemas.openxmlformats.org/presentationml/2006/ole">
            <p:oleObj spid="_x0000_s18437" name="Equation" r:id="rId6" imgW="571320" imgH="228600" progId="Equation.DSMT4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4876800" y="50292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52" name="TextBox 32"/>
          <p:cNvSpPr txBox="1">
            <a:spLocks noChangeArrowheads="1"/>
          </p:cNvSpPr>
          <p:nvPr/>
        </p:nvSpPr>
        <p:spPr bwMode="auto">
          <a:xfrm>
            <a:off x="4953000" y="50292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Perpetua" pitchFamily="18" charset="0"/>
              </a:rPr>
              <a:t>Mapping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5400000" flipH="1" flipV="1">
            <a:off x="5067301" y="4533900"/>
            <a:ext cx="838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971800" y="63246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5334001" y="5638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Implementation – Subspace Methods</a:t>
            </a:r>
          </a:p>
        </p:txBody>
      </p:sp>
      <p:sp>
        <p:nvSpPr>
          <p:cNvPr id="1946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Given a chain of codes, one attempts to reduce dimensionality at each I/O hand-shake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200" y="2514600"/>
            <a:ext cx="12192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28800" y="2514600"/>
            <a:ext cx="12192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38200" y="3124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391400" y="3124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48000" y="31242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927100" y="2667000"/>
          <a:ext cx="812800" cy="392113"/>
        </p:xfrm>
        <a:graphic>
          <a:graphicData uri="http://schemas.openxmlformats.org/presentationml/2006/ole">
            <p:oleObj spid="_x0000_s19458" name="Equation" r:id="rId3" imgW="431640" imgH="203040" progId="Equation.DSMT4">
              <p:embed/>
            </p:oleObj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4202113" y="2667000"/>
          <a:ext cx="838200" cy="441325"/>
        </p:xfrm>
        <a:graphic>
          <a:graphicData uri="http://schemas.openxmlformats.org/presentationml/2006/ole">
            <p:oleObj spid="_x0000_s19459" name="Equation" r:id="rId4" imgW="444240" imgH="228600" progId="Equation.DSMT4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7456488" y="2667000"/>
          <a:ext cx="885825" cy="441325"/>
        </p:xfrm>
        <a:graphic>
          <a:graphicData uri="http://schemas.openxmlformats.org/presentationml/2006/ole">
            <p:oleObj spid="_x0000_s19460" name="Equation" r:id="rId5" imgW="469800" imgH="228600" progId="Equation.DSMT4">
              <p:embed/>
            </p:oleObj>
          </a:graphicData>
        </a:graphic>
      </p:graphicFrame>
      <p:sp>
        <p:nvSpPr>
          <p:cNvPr id="40" name="Rectangle 39"/>
          <p:cNvSpPr/>
          <p:nvPr/>
        </p:nvSpPr>
        <p:spPr>
          <a:xfrm>
            <a:off x="6172200" y="4648200"/>
            <a:ext cx="12192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648200"/>
            <a:ext cx="12192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38200" y="5257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391400" y="5257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48000" y="52578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1" name="Object 2"/>
          <p:cNvGraphicFramePr>
            <a:graphicFrameLocks noChangeAspect="1"/>
          </p:cNvGraphicFramePr>
          <p:nvPr/>
        </p:nvGraphicFramePr>
        <p:xfrm>
          <a:off x="927100" y="4800600"/>
          <a:ext cx="812800" cy="392113"/>
        </p:xfrm>
        <a:graphic>
          <a:graphicData uri="http://schemas.openxmlformats.org/presentationml/2006/ole">
            <p:oleObj spid="_x0000_s19461" name="Equation" r:id="rId6" imgW="431640" imgH="203040" progId="Equation.DSMT4">
              <p:embed/>
            </p:oleObj>
          </a:graphicData>
        </a:graphic>
      </p:graphicFrame>
      <p:graphicFrame>
        <p:nvGraphicFramePr>
          <p:cNvPr id="19462" name="Object 7"/>
          <p:cNvGraphicFramePr>
            <a:graphicFrameLocks noChangeAspect="1"/>
          </p:cNvGraphicFramePr>
          <p:nvPr/>
        </p:nvGraphicFramePr>
        <p:xfrm>
          <a:off x="3927475" y="4740275"/>
          <a:ext cx="1387475" cy="563563"/>
        </p:xfrm>
        <a:graphic>
          <a:graphicData uri="http://schemas.openxmlformats.org/presentationml/2006/ole">
            <p:oleObj spid="_x0000_s19462" name="Equation" r:id="rId7" imgW="736560" imgH="291960" progId="Equation.DSMT4">
              <p:embed/>
            </p:oleObj>
          </a:graphicData>
        </a:graphic>
      </p:graphicFrame>
      <p:graphicFrame>
        <p:nvGraphicFramePr>
          <p:cNvPr id="19463" name="Object 4"/>
          <p:cNvGraphicFramePr>
            <a:graphicFrameLocks noChangeAspect="1"/>
          </p:cNvGraphicFramePr>
          <p:nvPr/>
        </p:nvGraphicFramePr>
        <p:xfrm>
          <a:off x="7456488" y="4800600"/>
          <a:ext cx="885825" cy="441325"/>
        </p:xfrm>
        <a:graphic>
          <a:graphicData uri="http://schemas.openxmlformats.org/presentationml/2006/ole">
            <p:oleObj spid="_x0000_s19463" name="Equation" r:id="rId8" imgW="469800" imgH="228600" progId="Equation.DSMT4">
              <p:embed/>
            </p:oleObj>
          </a:graphicData>
        </a:graphic>
      </p:graphicFrame>
      <p:sp>
        <p:nvSpPr>
          <p:cNvPr id="62" name="Rectangle 61"/>
          <p:cNvSpPr/>
          <p:nvPr/>
        </p:nvSpPr>
        <p:spPr>
          <a:xfrm>
            <a:off x="3048000" y="4648200"/>
            <a:ext cx="381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91200" y="4648200"/>
            <a:ext cx="381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86" name="TextBox 67"/>
          <p:cNvSpPr txBox="1">
            <a:spLocks noChangeArrowheads="1"/>
          </p:cNvSpPr>
          <p:nvPr/>
        </p:nvSpPr>
        <p:spPr bwMode="auto">
          <a:xfrm>
            <a:off x="2819400" y="38100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latin typeface="Perpetua" pitchFamily="18" charset="0"/>
              </a:rPr>
              <a:t>ESM Reduction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rot="5400000">
            <a:off x="4229101" y="3924300"/>
            <a:ext cx="8382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BWR Reactor Core Calculations</a:t>
            </a:r>
            <a:br>
              <a:rPr lang="en-US" dirty="0" smtClean="0"/>
            </a:br>
            <a:r>
              <a:rPr lang="en-US" sz="2000" dirty="0" smtClean="0"/>
              <a:t>Hybrid subspace sampling approach, w/ linear approximation</a:t>
            </a:r>
            <a:br>
              <a:rPr lang="en-US" sz="2000" dirty="0" smtClean="0"/>
            </a:br>
            <a:r>
              <a:rPr lang="en-US" sz="1600" dirty="0" smtClean="0"/>
              <a:t>Based on Work by Matthew Jessee, Hany Abdel-Khalik, and Paul Turinsky</a:t>
            </a:r>
            <a:endParaRPr lang="en-US" sz="1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91200" y="2066925"/>
            <a:ext cx="2189163" cy="400050"/>
          </a:xfrm>
          <a:prstGeom prst="rect">
            <a:avLst/>
          </a:prstGeom>
          <a:solidFill>
            <a:srgbClr val="FF0000">
              <a:alpha val="4901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2000">
                <a:solidFill>
                  <a:prstClr val="black"/>
                </a:solidFill>
                <a:latin typeface="Verdana" pitchFamily="34" charset="0"/>
                <a:cs typeface="+mn-cs"/>
              </a:rPr>
              <a:t>MG XS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2905125"/>
            <a:ext cx="2133600" cy="406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2000">
                <a:solidFill>
                  <a:prstClr val="black"/>
                </a:solidFill>
                <a:latin typeface="Verdana" pitchFamily="34" charset="0"/>
                <a:cs typeface="+mn-cs"/>
              </a:rPr>
              <a:t>Lattice Calcs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67400" y="3743325"/>
            <a:ext cx="2133600" cy="400050"/>
          </a:xfrm>
          <a:prstGeom prst="rect">
            <a:avLst/>
          </a:prstGeom>
          <a:solidFill>
            <a:srgbClr val="FF0000">
              <a:alpha val="4901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2000">
                <a:solidFill>
                  <a:prstClr val="black"/>
                </a:solidFill>
                <a:latin typeface="Verdana" pitchFamily="34" charset="0"/>
                <a:cs typeface="+mn-cs"/>
              </a:rPr>
              <a:t>FG XS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867400" y="4581525"/>
            <a:ext cx="2133600" cy="400050"/>
          </a:xfrm>
          <a:prstGeom prst="rect">
            <a:avLst/>
          </a:prstGeom>
          <a:solidFill>
            <a:srgbClr val="0000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2000">
                <a:solidFill>
                  <a:prstClr val="black"/>
                </a:solidFill>
                <a:latin typeface="Verdana" pitchFamily="34" charset="0"/>
                <a:cs typeface="+mn-cs"/>
              </a:rPr>
              <a:t>Core Calcs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67400" y="5419725"/>
            <a:ext cx="2133600" cy="1016000"/>
          </a:xfrm>
          <a:prstGeom prst="rect">
            <a:avLst/>
          </a:prstGeom>
          <a:solidFill>
            <a:srgbClr val="FF0000">
              <a:alpha val="4901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2000">
                <a:solidFill>
                  <a:prstClr val="black"/>
                </a:solidFill>
                <a:latin typeface="Verdana" pitchFamily="34" charset="0"/>
                <a:cs typeface="+mn-cs"/>
              </a:rPr>
              <a:t>k</a:t>
            </a:r>
            <a:r>
              <a:rPr lang="en-US" sz="2000" baseline="-25000">
                <a:solidFill>
                  <a:prstClr val="black"/>
                </a:solidFill>
                <a:latin typeface="Verdana" pitchFamily="34" charset="0"/>
                <a:cs typeface="+mn-cs"/>
              </a:rPr>
              <a:t>eff,</a:t>
            </a:r>
            <a:r>
              <a:rPr lang="en-US" sz="2000">
                <a:solidFill>
                  <a:prstClr val="black"/>
                </a:solidFill>
                <a:latin typeface="Verdana" pitchFamily="34" charset="0"/>
                <a:cs typeface="+mn-cs"/>
              </a:rPr>
              <a:t> power, flux, margins, etc.</a:t>
            </a:r>
            <a:endParaRPr lang="en-US" sz="2000" baseline="-25000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4800" y="2066925"/>
            <a:ext cx="2189163" cy="400050"/>
          </a:xfrm>
          <a:prstGeom prst="rect">
            <a:avLst/>
          </a:prstGeom>
          <a:solidFill>
            <a:srgbClr val="FF0000">
              <a:alpha val="4901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2000">
                <a:solidFill>
                  <a:prstClr val="black"/>
                </a:solidFill>
                <a:latin typeface="Verdana" pitchFamily="34" charset="0"/>
                <a:cs typeface="+mn-cs"/>
              </a:rPr>
              <a:t>ENDF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71800" y="2066925"/>
            <a:ext cx="2362200" cy="400050"/>
          </a:xfrm>
          <a:prstGeom prst="rect">
            <a:avLst/>
          </a:prstGeom>
          <a:solidFill>
            <a:srgbClr val="0000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2000">
                <a:solidFill>
                  <a:prstClr val="black"/>
                </a:solidFill>
                <a:latin typeface="Verdana" pitchFamily="34" charset="0"/>
                <a:cs typeface="+mn-cs"/>
              </a:rPr>
              <a:t>MG Gen Codes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279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752725"/>
            <a:ext cx="1838325" cy="217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200525"/>
            <a:ext cx="1863725" cy="21113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953000"/>
            <a:ext cx="2457450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304800" y="2524125"/>
            <a:ext cx="7772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096794" y="4504531"/>
            <a:ext cx="3962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228600" y="1447800"/>
          <a:ext cx="2432050" cy="512763"/>
        </p:xfrm>
        <a:graphic>
          <a:graphicData uri="http://schemas.openxmlformats.org/presentationml/2006/ole">
            <p:oleObj spid="_x0000_s177154" name="Equation" r:id="rId7" imgW="965160" imgH="203040" progId="Equation.DSMT4">
              <p:embed/>
            </p:oleObj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6553200" y="1524000"/>
          <a:ext cx="576263" cy="512763"/>
        </p:xfrm>
        <a:graphic>
          <a:graphicData uri="http://schemas.openxmlformats.org/presentationml/2006/ole">
            <p:oleObj spid="_x0000_s177155" name="Equation" r:id="rId8" imgW="228600" imgH="203040" progId="Equation.DSMT4">
              <p:embed/>
            </p:oleObj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8229600" y="3657600"/>
          <a:ext cx="576263" cy="512763"/>
        </p:xfrm>
        <a:graphic>
          <a:graphicData uri="http://schemas.openxmlformats.org/presentationml/2006/ole">
            <p:oleObj spid="_x0000_s177156" name="Equation" r:id="rId9" imgW="228600" imgH="203040" progId="Equation.DSMT4">
              <p:embed/>
            </p:oleObj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8229600" y="5562600"/>
          <a:ext cx="576263" cy="512763"/>
        </p:xfrm>
        <a:graphic>
          <a:graphicData uri="http://schemas.openxmlformats.org/presentationml/2006/ole">
            <p:oleObj spid="_x0000_s177157" name="Equation" r:id="rId10" imgW="228600" imgH="203040" progId="Equation.DSMT4">
              <p:embed/>
            </p:oleObj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2895600" y="1524000"/>
          <a:ext cx="2593975" cy="449263"/>
        </p:xfrm>
        <a:graphic>
          <a:graphicData uri="http://schemas.openxmlformats.org/presentationml/2006/ole">
            <p:oleObj spid="_x0000_s177158" name="Equation" r:id="rId11" imgW="1028520" imgH="177480" progId="Equation.DSMT4">
              <p:embed/>
            </p:oleObj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8153400" y="2895600"/>
          <a:ext cx="609600" cy="449263"/>
        </p:xfrm>
        <a:graphic>
          <a:graphicData uri="http://schemas.openxmlformats.org/presentationml/2006/ole">
            <p:oleObj spid="_x0000_s177159" name="Equation" r:id="rId12" imgW="241200" imgH="177480" progId="Equation.DSMT4">
              <p:embed/>
            </p:oleObj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8153400" y="4572000"/>
          <a:ext cx="866775" cy="449263"/>
        </p:xfrm>
        <a:graphic>
          <a:graphicData uri="http://schemas.openxmlformats.org/presentationml/2006/ole">
            <p:oleObj spid="_x0000_s177160" name="Equation" r:id="rId13" imgW="342720" imgH="177480" progId="Equation.DSMT4">
              <p:embed/>
            </p:oleObj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304800" y="25146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71800" y="25146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7201694" y="4609306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430294" y="3161506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700" dirty="0" smtClean="0"/>
              <a:t>UQ and SA results </a:t>
            </a:r>
            <a:br>
              <a:rPr lang="en-US" sz="2700" dirty="0" smtClean="0"/>
            </a:br>
            <a:r>
              <a:rPr lang="en-US" sz="2700" dirty="0" smtClean="0"/>
              <a:t>Core K-Effective &amp; Axial Power Distribution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03899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3719968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600200"/>
            <a:ext cx="4343400" cy="480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 Results w/ Virtual plant data</a:t>
            </a:r>
            <a:br>
              <a:rPr lang="en-US" dirty="0" smtClean="0"/>
            </a:br>
            <a:r>
              <a:rPr lang="en-US" dirty="0" smtClean="0"/>
              <a:t>Power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543800" cy="505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Input parameters</a:t>
            </a:r>
          </a:p>
          <a:p>
            <a:pPr lvl="1"/>
            <a:r>
              <a:rPr lang="en-US" dirty="0" smtClean="0"/>
              <a:t>Parameters input to models are often measured or evaluated </a:t>
            </a:r>
            <a:br>
              <a:rPr lang="en-US" dirty="0" smtClean="0"/>
            </a:br>
            <a:r>
              <a:rPr lang="en-US" dirty="0" smtClean="0"/>
              <a:t>by pre-processor models</a:t>
            </a:r>
          </a:p>
          <a:p>
            <a:pPr lvl="1"/>
            <a:r>
              <a:rPr lang="en-US" dirty="0" smtClean="0"/>
              <a:t>Measurements and/or pre-process introduce uncertainties</a:t>
            </a:r>
          </a:p>
          <a:p>
            <a:pPr lvl="1"/>
            <a:r>
              <a:rPr lang="en-US" dirty="0" smtClean="0"/>
              <a:t>Parameters uncertainties are the easiest to propagate</a:t>
            </a:r>
          </a:p>
          <a:p>
            <a:r>
              <a:rPr lang="en-US" dirty="0" smtClean="0"/>
              <a:t>Numerical </a:t>
            </a:r>
            <a:r>
              <a:rPr lang="en-US" dirty="0" err="1" smtClean="0"/>
              <a:t>Discretization</a:t>
            </a:r>
            <a:endParaRPr lang="en-US" dirty="0" smtClean="0"/>
          </a:p>
          <a:p>
            <a:pPr lvl="1"/>
            <a:r>
              <a:rPr lang="en-US" dirty="0" smtClean="0"/>
              <a:t>Real complex models have no closed form solutions</a:t>
            </a:r>
          </a:p>
          <a:p>
            <a:pPr lvl="1"/>
            <a:r>
              <a:rPr lang="en-US" dirty="0" smtClean="0"/>
              <a:t>Digitized forms of the continuous equations must be prepared</a:t>
            </a:r>
          </a:p>
          <a:p>
            <a:pPr lvl="1"/>
            <a:r>
              <a:rPr lang="en-US" dirty="0" smtClean="0"/>
              <a:t>Numerical schemes vary in their stability and convergence properties</a:t>
            </a:r>
          </a:p>
          <a:p>
            <a:pPr lvl="1"/>
            <a:r>
              <a:rPr lang="en-US" dirty="0" smtClean="0"/>
              <a:t>For well-behaved numerical schemes, numerical errors </a:t>
            </a:r>
            <a:br>
              <a:rPr lang="en-US" dirty="0" smtClean="0"/>
            </a:br>
            <a:r>
              <a:rPr lang="en-US" dirty="0" smtClean="0"/>
              <a:t>can be estimated</a:t>
            </a:r>
          </a:p>
          <a:p>
            <a:r>
              <a:rPr lang="en-US" dirty="0" smtClean="0"/>
              <a:t>Model form</a:t>
            </a:r>
          </a:p>
          <a:p>
            <a:pPr lvl="1"/>
            <a:r>
              <a:rPr lang="en-US" dirty="0" smtClean="0"/>
              <a:t>Models are approximation to reality</a:t>
            </a:r>
          </a:p>
          <a:p>
            <a:pPr lvl="1"/>
            <a:r>
              <a:rPr lang="en-US" dirty="0" smtClean="0"/>
              <a:t>The quality of approximation reflects level of insight into physical phenomena.</a:t>
            </a:r>
          </a:p>
          <a:p>
            <a:pPr lvl="1"/>
            <a:r>
              <a:rPr lang="en-US" dirty="0" smtClean="0"/>
              <a:t>With more measurements, physicists are often able to </a:t>
            </a:r>
            <a:br>
              <a:rPr lang="en-US" dirty="0" smtClean="0"/>
            </a:br>
            <a:r>
              <a:rPr lang="en-US" dirty="0" smtClean="0"/>
              <a:t>formulate better models</a:t>
            </a:r>
          </a:p>
          <a:p>
            <a:pPr lvl="1"/>
            <a:r>
              <a:rPr lang="en-US" dirty="0" smtClean="0"/>
              <a:t>Most difficult to evaluate especially with limited measurements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Results w/ Real Plant Data</a:t>
            </a:r>
            <a:br>
              <a:rPr lang="en-US" dirty="0" smtClean="0"/>
            </a:br>
            <a:r>
              <a:rPr lang="en-US" dirty="0" smtClean="0"/>
              <a:t>Core Reactivity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55971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Values </a:t>
            </a:r>
            <a:br>
              <a:rPr lang="en-US" dirty="0" smtClean="0"/>
            </a:br>
            <a:r>
              <a:rPr lang="en-US" dirty="0" smtClean="0"/>
              <a:t>for Typical Reactor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ingval_re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239000" cy="51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UQ State-of-The-Art:</a:t>
            </a:r>
            <a:br>
              <a:rPr lang="en-US" dirty="0" smtClean="0"/>
            </a:br>
            <a:r>
              <a:rPr lang="en-US" dirty="0" smtClean="0"/>
              <a:t>What we can do!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Linear or quasi-linear models with:</a:t>
            </a:r>
          </a:p>
          <a:p>
            <a:pPr lvl="1"/>
            <a:r>
              <a:rPr lang="en-US" dirty="0" smtClean="0"/>
              <a:t>few inputs and many outputs: </a:t>
            </a:r>
            <a:r>
              <a:rPr lang="en-US" b="1" dirty="0" err="1" smtClean="0"/>
              <a:t>smpl</a:t>
            </a:r>
            <a:endParaRPr lang="en-US" b="1" dirty="0" smtClean="0"/>
          </a:p>
          <a:p>
            <a:pPr lvl="1"/>
            <a:r>
              <a:rPr lang="en-US" dirty="0" smtClean="0"/>
              <a:t>many inputs and few outputs: </a:t>
            </a:r>
            <a:r>
              <a:rPr lang="en-US" b="1" dirty="0" err="1" smtClean="0"/>
              <a:t>var</a:t>
            </a:r>
            <a:endParaRPr lang="en-US" b="1" dirty="0" smtClean="0"/>
          </a:p>
          <a:p>
            <a:pPr lvl="1"/>
            <a:r>
              <a:rPr lang="en-US" dirty="0" smtClean="0"/>
              <a:t>many inputs and many outputs: </a:t>
            </a:r>
            <a:r>
              <a:rPr lang="en-US" b="1" dirty="0" err="1" smtClean="0"/>
              <a:t>hbrd</a:t>
            </a:r>
            <a:r>
              <a:rPr lang="en-US" b="1" dirty="0" smtClean="0"/>
              <a:t> </a:t>
            </a:r>
            <a:r>
              <a:rPr lang="en-US" b="1" dirty="0" err="1" smtClean="0"/>
              <a:t>var</a:t>
            </a:r>
            <a:r>
              <a:rPr lang="en-US" b="1" dirty="0" smtClean="0"/>
              <a:t>-</a:t>
            </a:r>
            <a:r>
              <a:rPr lang="en-US" b="1" dirty="0" err="1" smtClean="0"/>
              <a:t>smpl</a:t>
            </a:r>
            <a:r>
              <a:rPr lang="en-US" b="1" dirty="0" smtClean="0"/>
              <a:t>-sub</a:t>
            </a:r>
          </a:p>
          <a:p>
            <a:endParaRPr lang="en-US" dirty="0" smtClean="0"/>
          </a:p>
          <a:p>
            <a:r>
              <a:rPr lang="en-US" dirty="0" smtClean="0"/>
              <a:t>Nonlinear smooth models with:</a:t>
            </a:r>
          </a:p>
          <a:p>
            <a:pPr lvl="1"/>
            <a:r>
              <a:rPr lang="en-US" dirty="0" smtClean="0"/>
              <a:t>few inputs and many outputs: </a:t>
            </a:r>
            <a:r>
              <a:rPr lang="en-US" b="1" dirty="0" err="1" smtClean="0"/>
              <a:t>smpl</a:t>
            </a:r>
            <a:r>
              <a:rPr lang="en-US" b="1" dirty="0" smtClean="0"/>
              <a:t>, </a:t>
            </a:r>
            <a:r>
              <a:rPr lang="en-US" b="1" dirty="0" err="1" smtClean="0"/>
              <a:t>rsm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smpl</a:t>
            </a:r>
            <a:r>
              <a:rPr lang="en-US" dirty="0" smtClean="0"/>
              <a:t>: sampling methods</a:t>
            </a:r>
          </a:p>
          <a:p>
            <a:r>
              <a:rPr lang="en-US" dirty="0" err="1" smtClean="0"/>
              <a:t>rsm</a:t>
            </a:r>
            <a:r>
              <a:rPr lang="en-US" dirty="0" smtClean="0"/>
              <a:t>: response surface methods</a:t>
            </a:r>
          </a:p>
          <a:p>
            <a:r>
              <a:rPr lang="en-US" dirty="0" err="1" smtClean="0"/>
              <a:t>hbrd</a:t>
            </a:r>
            <a:r>
              <a:rPr lang="en-US" dirty="0" smtClean="0"/>
              <a:t>: </a:t>
            </a:r>
            <a:r>
              <a:rPr lang="en-US" dirty="0" err="1" smtClean="0"/>
              <a:t>hyhrid</a:t>
            </a:r>
            <a:endParaRPr lang="en-US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: </a:t>
            </a:r>
            <a:r>
              <a:rPr lang="en-US" dirty="0" err="1" smtClean="0"/>
              <a:t>variational</a:t>
            </a:r>
            <a:endParaRPr lang="en-US" dirty="0" smtClean="0"/>
          </a:p>
          <a:p>
            <a:r>
              <a:rPr lang="en-US" dirty="0" smtClean="0"/>
              <a:t>sub: subspace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UQ Ongoing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Nonlinear smooth models:</a:t>
            </a:r>
          </a:p>
          <a:p>
            <a:pPr lvl="1"/>
            <a:r>
              <a:rPr lang="en-US" dirty="0" smtClean="0"/>
              <a:t>with many inputs and few/many responses: </a:t>
            </a:r>
            <a:br>
              <a:rPr lang="en-US" dirty="0" smtClean="0"/>
            </a:br>
            <a:r>
              <a:rPr lang="en-US" b="1" dirty="0" err="1" smtClean="0"/>
              <a:t>hbrd</a:t>
            </a:r>
            <a:r>
              <a:rPr lang="en-US" b="1" dirty="0" smtClean="0"/>
              <a:t> </a:t>
            </a:r>
            <a:r>
              <a:rPr lang="en-US" b="1" dirty="0" err="1" smtClean="0"/>
              <a:t>var</a:t>
            </a:r>
            <a:r>
              <a:rPr lang="en-US" b="1" dirty="0" smtClean="0"/>
              <a:t>-</a:t>
            </a:r>
            <a:r>
              <a:rPr lang="en-US" b="1" dirty="0" err="1" smtClean="0"/>
              <a:t>smpl</a:t>
            </a:r>
            <a:r>
              <a:rPr lang="en-US" b="1" dirty="0" smtClean="0"/>
              <a:t>-sub</a:t>
            </a:r>
          </a:p>
          <a:p>
            <a:endParaRPr lang="en-US" dirty="0" smtClean="0"/>
          </a:p>
          <a:p>
            <a:r>
              <a:rPr lang="en-US" dirty="0" smtClean="0"/>
              <a:t>Linear models coupled sequentially:</a:t>
            </a:r>
          </a:p>
          <a:p>
            <a:pPr lvl="1"/>
            <a:r>
              <a:rPr lang="en-US" dirty="0" smtClean="0"/>
              <a:t>Possible to reduce dimensionality of data streams at each code-to-code interface:</a:t>
            </a:r>
            <a:r>
              <a:rPr lang="en-US" b="1" dirty="0" smtClean="0"/>
              <a:t> </a:t>
            </a:r>
            <a:r>
              <a:rPr lang="en-US" b="1" dirty="0" err="1" smtClean="0"/>
              <a:t>hbrd</a:t>
            </a:r>
            <a:r>
              <a:rPr lang="en-US" b="1" dirty="0" smtClean="0"/>
              <a:t>-</a:t>
            </a:r>
            <a:r>
              <a:rPr lang="en-US" b="1" dirty="0" err="1" smtClean="0"/>
              <a:t>var</a:t>
            </a:r>
            <a:r>
              <a:rPr lang="en-US" b="1" dirty="0" smtClean="0"/>
              <a:t>-sub</a:t>
            </a:r>
          </a:p>
          <a:p>
            <a:endParaRPr lang="en-US" dirty="0" smtClean="0"/>
          </a:p>
          <a:p>
            <a:r>
              <a:rPr lang="en-US" dirty="0" smtClean="0"/>
              <a:t>Nonlinear models coupled sequentially:</a:t>
            </a:r>
          </a:p>
          <a:p>
            <a:pPr lvl="1"/>
            <a:r>
              <a:rPr lang="en-US" dirty="0" smtClean="0"/>
              <a:t>Possible: perform reduction at each code-to-code interface using a </a:t>
            </a:r>
            <a:r>
              <a:rPr lang="en-US" b="1" dirty="0" err="1" smtClean="0"/>
              <a:t>hbrd</a:t>
            </a:r>
            <a:r>
              <a:rPr lang="en-US" b="1" dirty="0" smtClean="0"/>
              <a:t> </a:t>
            </a:r>
            <a:r>
              <a:rPr lang="en-US" b="1" dirty="0" err="1" smtClean="0"/>
              <a:t>var</a:t>
            </a:r>
            <a:r>
              <a:rPr lang="en-US" b="1" dirty="0" smtClean="0"/>
              <a:t>-</a:t>
            </a:r>
            <a:r>
              <a:rPr lang="en-US" b="1" dirty="0" err="1" smtClean="0"/>
              <a:t>smpl</a:t>
            </a:r>
            <a:r>
              <a:rPr lang="en-US" b="1" dirty="0" smtClean="0"/>
              <a:t>-sub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UQ Challenges: </a:t>
            </a:r>
            <a:br>
              <a:rPr lang="en-US" dirty="0" smtClean="0"/>
            </a:br>
            <a:r>
              <a:rPr lang="en-US" dirty="0" smtClean="0"/>
              <a:t>Currently Not Addressed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Nonlinear non-smooth models </a:t>
            </a:r>
            <a:br>
              <a:rPr lang="en-US" dirty="0" smtClean="0"/>
            </a:br>
            <a:r>
              <a:rPr lang="en-US" dirty="0" smtClean="0"/>
              <a:t>(e.g. bifurcated models and discrete type events)</a:t>
            </a:r>
          </a:p>
          <a:p>
            <a:r>
              <a:rPr lang="en-US" dirty="0" smtClean="0"/>
              <a:t>Nonlinear models coupled with feedback</a:t>
            </a:r>
          </a:p>
          <a:p>
            <a:r>
              <a:rPr lang="en-US" dirty="0" smtClean="0"/>
              <a:t>How to estimate uncertainties for low-probability events, e.g. tails of probability distributions?</a:t>
            </a:r>
          </a:p>
          <a:p>
            <a:r>
              <a:rPr lang="en-US" dirty="0" smtClean="0"/>
              <a:t>How to evaluate uncertainties on a routine basis for multi-physics multi-scale models?</a:t>
            </a:r>
          </a:p>
          <a:p>
            <a:r>
              <a:rPr lang="en-US" dirty="0" smtClean="0"/>
              <a:t>How to efficiently aggregate all sources of uncertainties, including parameters, numerical, and model form errors?</a:t>
            </a:r>
          </a:p>
          <a:p>
            <a:r>
              <a:rPr lang="en-US" dirty="0" smtClean="0"/>
              <a:t>How to identify validation domain beyond the available experimental data?</a:t>
            </a:r>
          </a:p>
          <a:p>
            <a:r>
              <a:rPr lang="en-US" dirty="0" smtClean="0"/>
              <a:t>How to design experiments that are most sensitive to key sources of uncertainties?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complex models can be </a:t>
            </a:r>
            <a:r>
              <a:rPr lang="en-US" dirty="0" err="1" smtClean="0"/>
              <a:t>ROM’ed</a:t>
            </a:r>
            <a:r>
              <a:rPr lang="en-US" dirty="0" smtClean="0"/>
              <a:t>. This is not coincidental due to the multi-scale strategy often employed.</a:t>
            </a:r>
          </a:p>
          <a:p>
            <a:endParaRPr lang="en-US" dirty="0" smtClean="0"/>
          </a:p>
          <a:p>
            <a:r>
              <a:rPr lang="en-US" dirty="0" smtClean="0"/>
              <a:t>Recent research in engineering and applied mathematics communities has shown that:</a:t>
            </a:r>
          </a:p>
          <a:p>
            <a:pPr lvl="1"/>
            <a:r>
              <a:rPr lang="en-US" dirty="0" smtClean="0"/>
              <a:t>It is possible to find ROM efficiently</a:t>
            </a:r>
          </a:p>
          <a:p>
            <a:pPr lvl="1"/>
            <a:r>
              <a:rPr lang="en-US" dirty="0" smtClean="0"/>
              <a:t>One can preserve accuracy of original complex model</a:t>
            </a:r>
          </a:p>
          <a:p>
            <a:endParaRPr lang="en-US" dirty="0" smtClean="0"/>
          </a:p>
          <a:p>
            <a:r>
              <a:rPr lang="en-US" dirty="0" smtClean="0"/>
              <a:t>Hybrid algorithms appear to have the highest potential of leveraging the benefits of various ROM techniques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UQ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/>
          <a:lstStyle/>
          <a:p>
            <a:r>
              <a:rPr lang="en-US" dirty="0" smtClean="0"/>
              <a:t>Very little focus is given to UQ in </a:t>
            </a:r>
            <a:br>
              <a:rPr lang="en-US" dirty="0" smtClean="0"/>
            </a:br>
            <a:r>
              <a:rPr lang="en-US" dirty="0" smtClean="0"/>
              <a:t>undergraduate and graduate education</a:t>
            </a:r>
          </a:p>
          <a:p>
            <a:r>
              <a:rPr lang="en-US" dirty="0" smtClean="0"/>
              <a:t>Future workforce, expected to rely more on modeling and simulation, should be conversant in UQ methods</a:t>
            </a:r>
          </a:p>
          <a:p>
            <a:r>
              <a:rPr lang="en-US" dirty="0" smtClean="0"/>
              <a:t>Ongoing educational efforts:</a:t>
            </a:r>
          </a:p>
          <a:p>
            <a:pPr lvl="1"/>
            <a:r>
              <a:rPr lang="en-US" dirty="0" smtClean="0"/>
              <a:t>Validation of Computer Models, Francois </a:t>
            </a:r>
            <a:r>
              <a:rPr lang="en-US" dirty="0" err="1" smtClean="0"/>
              <a:t>Hemez</a:t>
            </a:r>
            <a:r>
              <a:rPr lang="en-US" dirty="0" smtClean="0"/>
              <a:t>, LANL</a:t>
            </a:r>
          </a:p>
          <a:p>
            <a:pPr lvl="1"/>
            <a:r>
              <a:rPr lang="en-US" dirty="0" smtClean="0"/>
              <a:t>SA and UQ Methods, Michael Eldred, Sandia</a:t>
            </a:r>
          </a:p>
          <a:p>
            <a:pPr lvl="1"/>
            <a:r>
              <a:rPr lang="en-US" dirty="0" smtClean="0"/>
              <a:t>V&amp;V &amp; UQ, Ralph Smith, NCSU</a:t>
            </a:r>
          </a:p>
          <a:p>
            <a:pPr lvl="1"/>
            <a:r>
              <a:rPr lang="en-US" dirty="0" smtClean="0"/>
              <a:t>V&amp;V&amp;UQ in Nuclear Eng, Hany Abdel-Khalik, NCSU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800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sz="48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4800" dirty="0" smtClean="0"/>
              <a:t>Thank you for your attention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3200" dirty="0" smtClean="0">
                <a:hlinkClick r:id="rId2"/>
              </a:rPr>
              <a:t>abdelkhalik@ncsu.edu</a:t>
            </a:r>
            <a:endParaRPr lang="en-US" sz="3200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Tensor-Free Generalized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Introduce modified Taylor Series Expansion: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200" dirty="0" smtClean="0"/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200" dirty="0" smtClean="0"/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200" dirty="0" smtClean="0"/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200" dirty="0" smtClean="0"/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This expression implies: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200" dirty="0"/>
          </a:p>
        </p:txBody>
      </p:sp>
      <p:graphicFrame>
        <p:nvGraphicFramePr>
          <p:cNvPr id="14338" name="Object 10"/>
          <p:cNvGraphicFramePr>
            <a:graphicFrameLocks noChangeAspect="1"/>
          </p:cNvGraphicFramePr>
          <p:nvPr/>
        </p:nvGraphicFramePr>
        <p:xfrm>
          <a:off x="939800" y="1981200"/>
          <a:ext cx="7305675" cy="2243138"/>
        </p:xfrm>
        <a:graphic>
          <a:graphicData uri="http://schemas.openxmlformats.org/presentationml/2006/ole">
            <p:oleObj spid="_x0000_s14338" name="Equation" r:id="rId3" imgW="2577960" imgH="774360" progId="Equation.DSMT4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743200" y="4953000"/>
          <a:ext cx="3919538" cy="1468438"/>
        </p:xfrm>
        <a:graphic>
          <a:graphicData uri="http://schemas.openxmlformats.org/presentationml/2006/ole">
            <p:oleObj spid="_x0000_s14339" name="Equation" r:id="rId4" imgW="100296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Uncertainty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934200" cy="503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entury Schoolbook"/>
                <a:cs typeface="+mn-cs"/>
              </a:rPr>
              <a:t>Input Parameters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272534" y="35491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entury Schoolbook"/>
                <a:cs typeface="+mn-cs"/>
              </a:rPr>
              <a:t>Output 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UQ Approaches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Applied in Nuclear Engineering Community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Sampling approach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Analysis of variance, Scatter plots, Variance based decomposition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Efficient sampling strategies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Surrogate (ROM) approach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u="sng" dirty="0" smtClean="0"/>
              <a:t>Response Surface Methods</a:t>
            </a:r>
          </a:p>
          <a:p>
            <a:pPr marL="1074420" lvl="2" indent="-342900">
              <a:buFont typeface="+mj-lt"/>
              <a:buAutoNum type="romanUcPeriod"/>
            </a:pPr>
            <a:r>
              <a:rPr lang="en-US" dirty="0" smtClean="0"/>
              <a:t>Employing forward model only</a:t>
            </a:r>
          </a:p>
          <a:p>
            <a:pPr lvl="4"/>
            <a:r>
              <a:rPr lang="en-US" dirty="0" smtClean="0"/>
              <a:t>Polynomial Chaos</a:t>
            </a:r>
          </a:p>
          <a:p>
            <a:pPr lvl="4"/>
            <a:r>
              <a:rPr lang="en-US" dirty="0" smtClean="0"/>
              <a:t>Stochastic Collocation</a:t>
            </a:r>
          </a:p>
          <a:p>
            <a:pPr lvl="4"/>
            <a:r>
              <a:rPr lang="en-US" dirty="0" smtClean="0"/>
              <a:t>MARS</a:t>
            </a:r>
          </a:p>
          <a:p>
            <a:pPr marL="1074420" lvl="2" indent="-342900">
              <a:buFont typeface="+mj-lt"/>
              <a:buAutoNum type="romanUcPeriod"/>
            </a:pPr>
            <a:r>
              <a:rPr lang="en-US" dirty="0" smtClean="0"/>
              <a:t>Employing forward and </a:t>
            </a:r>
            <a:r>
              <a:rPr lang="en-US" dirty="0" err="1" smtClean="0"/>
              <a:t>adjoint</a:t>
            </a:r>
            <a:r>
              <a:rPr lang="en-US" dirty="0" smtClean="0"/>
              <a:t> models</a:t>
            </a:r>
          </a:p>
          <a:p>
            <a:pPr lvl="4"/>
            <a:r>
              <a:rPr lang="en-US" dirty="0" smtClean="0"/>
              <a:t>Gradient Enhanced Polynomial Chaos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u="sng" dirty="0" err="1" smtClean="0"/>
              <a:t>Variational</a:t>
            </a:r>
            <a:r>
              <a:rPr lang="en-US" u="sng" dirty="0" smtClean="0"/>
              <a:t> Methods via </a:t>
            </a:r>
            <a:r>
              <a:rPr lang="en-US" u="sng" dirty="0" err="1" smtClean="0"/>
              <a:t>adjoint</a:t>
            </a:r>
            <a:r>
              <a:rPr lang="en-US" u="sng" dirty="0" smtClean="0"/>
              <a:t> model construction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u="sng" dirty="0" smtClean="0"/>
              <a:t>Hybrid Subspace Methods</a:t>
            </a:r>
          </a:p>
          <a:p>
            <a:pPr marL="1074420" lvl="2" indent="-342900">
              <a:buFont typeface="+mj-lt"/>
              <a:buAutoNum type="alphaLcPeriod"/>
            </a:pPr>
            <a:r>
              <a:rPr lang="en-US" dirty="0" smtClean="0"/>
              <a:t>Response Surface Methods + </a:t>
            </a:r>
            <a:r>
              <a:rPr lang="en-US" dirty="0" err="1" smtClean="0"/>
              <a:t>Variational</a:t>
            </a:r>
            <a:r>
              <a:rPr lang="en-US" dirty="0" smtClean="0"/>
              <a:t>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54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5400" smtClean="0"/>
              <a:t>Nuclear Engineering </a:t>
            </a:r>
            <a:br>
              <a:rPr lang="en-US" sz="5400" smtClean="0"/>
            </a:br>
            <a:r>
              <a:rPr lang="en-US" sz="5400" smtClean="0"/>
              <a:t>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Device that converts nuclear energy into electricity via a thermodynamic cycle.</a:t>
            </a:r>
          </a:p>
          <a:p>
            <a:r>
              <a:rPr lang="en-US" dirty="0" smtClean="0"/>
              <a:t>Nuclear energy is released primarily via fission of nuclear fuel.</a:t>
            </a:r>
          </a:p>
          <a:p>
            <a:r>
              <a:rPr lang="en-US" dirty="0" smtClean="0"/>
              <a:t>Physics governing behavior of nuclear reactor include:</a:t>
            </a:r>
          </a:p>
          <a:p>
            <a:pPr lvl="1"/>
            <a:r>
              <a:rPr lang="en-US" dirty="0" smtClean="0"/>
              <a:t>Radiation transport</a:t>
            </a:r>
          </a:p>
          <a:p>
            <a:pPr lvl="1"/>
            <a:r>
              <a:rPr lang="en-US" dirty="0" smtClean="0"/>
              <a:t>Heat transport through the fuel</a:t>
            </a:r>
          </a:p>
          <a:p>
            <a:pPr lvl="1"/>
            <a:r>
              <a:rPr lang="en-US" dirty="0" smtClean="0"/>
              <a:t>Fluid Dynamics and Thermal analysis (Thermal-Hydraulics)</a:t>
            </a:r>
          </a:p>
          <a:p>
            <a:pPr lvl="1"/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Fuel performance</a:t>
            </a:r>
          </a:p>
          <a:p>
            <a:pPr lvl="1"/>
            <a:r>
              <a:rPr lang="en-US" dirty="0" smtClean="0"/>
              <a:t>Etc.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Nuclear Reactions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Interaction of single nuclear particles cannot be predicted analytically.</a:t>
            </a:r>
          </a:p>
          <a:p>
            <a:r>
              <a:rPr lang="en-US" smtClean="0"/>
              <a:t>However only ensemble average of interactions of many particles can be statistically estimated.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r>
              <a:rPr lang="en-US" smtClean="0"/>
              <a:t>The constant (cross-section) characterizes probability of interaction between many particles of type A and many particles with type B; and are experimentally evaluated.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455738" y="3810000"/>
          <a:ext cx="6110287" cy="665163"/>
        </p:xfrm>
        <a:graphic>
          <a:graphicData uri="http://schemas.openxmlformats.org/presentationml/2006/ole">
            <p:oleObj spid="_x0000_s4098" name="Equation" r:id="rId3" imgW="2095200" imgH="228600" progId="Equation.DSMT4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3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4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5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6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4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4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6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7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8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9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3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4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0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1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12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5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5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6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7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18_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FA03B198-4548-4DB0-A93A-088539C60D8E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2E80E468-A8F7-4B3F-BBBE-7CB2E1D6DB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CD9D57-8356-43B1-A9B8-301B1929B28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TP030004852</Template>
  <TotalTime>1755</TotalTime>
  <Words>1680</Words>
  <Application>Microsoft Office PowerPoint</Application>
  <PresentationFormat>On-screen Show (4:3)</PresentationFormat>
  <Paragraphs>342</Paragraphs>
  <Slides>48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84" baseType="lpstr">
      <vt:lpstr>TP030004852</vt:lpstr>
      <vt:lpstr>8_Equity</vt:lpstr>
      <vt:lpstr>1_Median</vt:lpstr>
      <vt:lpstr>3_Median</vt:lpstr>
      <vt:lpstr>2_Default Design</vt:lpstr>
      <vt:lpstr>11_Equity</vt:lpstr>
      <vt:lpstr>13_Equity</vt:lpstr>
      <vt:lpstr>14_Equity</vt:lpstr>
      <vt:lpstr>15_Equity</vt:lpstr>
      <vt:lpstr>16_Equity</vt:lpstr>
      <vt:lpstr>23_Equity</vt:lpstr>
      <vt:lpstr>24_Equity</vt:lpstr>
      <vt:lpstr>5_Median</vt:lpstr>
      <vt:lpstr>25_Equity</vt:lpstr>
      <vt:lpstr>26_Equity</vt:lpstr>
      <vt:lpstr>1_Profile</vt:lpstr>
      <vt:lpstr>34_Equity</vt:lpstr>
      <vt:lpstr>1_TP030004852</vt:lpstr>
      <vt:lpstr>3_TP030004852</vt:lpstr>
      <vt:lpstr>4_TP030004852</vt:lpstr>
      <vt:lpstr>6_TP030004852</vt:lpstr>
      <vt:lpstr>7_TP030004852</vt:lpstr>
      <vt:lpstr>8_TP030004852</vt:lpstr>
      <vt:lpstr>9_TP030004852</vt:lpstr>
      <vt:lpstr>13_TP030004852</vt:lpstr>
      <vt:lpstr>14_TP030004852</vt:lpstr>
      <vt:lpstr>2_TP030004852</vt:lpstr>
      <vt:lpstr>10_TP030004852</vt:lpstr>
      <vt:lpstr>11_TP030004852</vt:lpstr>
      <vt:lpstr>12_TP030004852</vt:lpstr>
      <vt:lpstr>15_TP030004852</vt:lpstr>
      <vt:lpstr>5_TP030004852</vt:lpstr>
      <vt:lpstr>16_TP030004852</vt:lpstr>
      <vt:lpstr>17_TP030004852</vt:lpstr>
      <vt:lpstr>18_TP030004852</vt:lpstr>
      <vt:lpstr>Equation</vt:lpstr>
      <vt:lpstr>Uncertainty Management In Nuclear Engineering Hybrid Framework for  Variational and Sampling Methods</vt:lpstr>
      <vt:lpstr>Motivation: Role of Modeling and Simulation</vt:lpstr>
      <vt:lpstr>OBJECTIVE: Uncertainty Management</vt:lpstr>
      <vt:lpstr>Sources of Uncertainty</vt:lpstr>
      <vt:lpstr>Uncertainty Management</vt:lpstr>
      <vt:lpstr>UQ Approaches  Applied in Nuclear Engineering Community</vt:lpstr>
      <vt:lpstr>Slide 7</vt:lpstr>
      <vt:lpstr>Nuclear Reactor</vt:lpstr>
      <vt:lpstr>Nuclear Reactions</vt:lpstr>
      <vt:lpstr>Cross-Section Resonances (Example)</vt:lpstr>
      <vt:lpstr>Core Design Heterogeneity</vt:lpstr>
      <vt:lpstr>Physical Model</vt:lpstr>
      <vt:lpstr>Nuclear Reactors Modeling</vt:lpstr>
      <vt:lpstr>ROM via Multi-Scale Modeling</vt:lpstr>
      <vt:lpstr>ROM via Multi-Scale Modeling (Cont.)</vt:lpstr>
      <vt:lpstr>Slide 16</vt:lpstr>
      <vt:lpstr>Mathematical Description</vt:lpstr>
      <vt:lpstr>Uncertainty Management Requirements</vt:lpstr>
      <vt:lpstr>Slide 19</vt:lpstr>
      <vt:lpstr>Slide 20</vt:lpstr>
      <vt:lpstr>RSM vs. Variational Approach: Demo Toy Problem</vt:lpstr>
      <vt:lpstr>Variational Approach for Uncertainty Management</vt:lpstr>
      <vt:lpstr>Variational Approach</vt:lpstr>
      <vt:lpstr>Challenges of RSM Approach</vt:lpstr>
      <vt:lpstr>Challenges of UQ in Nuclear Eng</vt:lpstr>
      <vt:lpstr>Efficient Subspace Methods - Philosophy</vt:lpstr>
      <vt:lpstr>ESM: Toy Problem</vt:lpstr>
      <vt:lpstr>ESM: Toy Problem</vt:lpstr>
      <vt:lpstr>Efficient Subspace Methodology (ESM)</vt:lpstr>
      <vt:lpstr>Tensor-Free Taylor Expansion</vt:lpstr>
      <vt:lpstr>Subspace Reduction Algorithm</vt:lpstr>
      <vt:lpstr>Subspace Methods - Algorithm</vt:lpstr>
      <vt:lpstr>Singular Values Spectrum</vt:lpstr>
      <vt:lpstr>Subspace-Based Hybridization Approach #1</vt:lpstr>
      <vt:lpstr>Subspace-Based Hybridization Approach #2</vt:lpstr>
      <vt:lpstr>Implementation – Subspace Methods</vt:lpstr>
      <vt:lpstr>BWR Reactor Core Calculations Hybrid subspace sampling approach, w/ linear approximation Based on Work by Matthew Jessee, Hany Abdel-Khalik, and Paul Turinsky</vt:lpstr>
      <vt:lpstr> UQ and SA results  Core K-Effective &amp; Axial Power Distribution</vt:lpstr>
      <vt:lpstr>DA Results w/ Virtual plant data Power Distribution</vt:lpstr>
      <vt:lpstr>DA Results w/ Real Plant Data Core Reactivity</vt:lpstr>
      <vt:lpstr>Singular Values  for Typical Reactor Models</vt:lpstr>
      <vt:lpstr>UQ State-of-The-Art: What we can do!</vt:lpstr>
      <vt:lpstr>UQ Ongoing R&amp;D</vt:lpstr>
      <vt:lpstr>UQ Challenges:  Currently Not Addressed</vt:lpstr>
      <vt:lpstr>Concluding Remarks</vt:lpstr>
      <vt:lpstr>UQ Education</vt:lpstr>
      <vt:lpstr>Slide 47</vt:lpstr>
      <vt:lpstr>Tensor-Free Generalized Expansion</vt:lpstr>
    </vt:vector>
  </TitlesOfParts>
  <Company>NCSU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Uncertainty, Sensitivity, and adaptive simulation methodologies for complex computational models</dc:title>
  <dc:creator>AbdelK</dc:creator>
  <cp:lastModifiedBy>AbdelK</cp:lastModifiedBy>
  <cp:revision>103</cp:revision>
  <dcterms:created xsi:type="dcterms:W3CDTF">2011-04-19T01:01:53Z</dcterms:created>
  <dcterms:modified xsi:type="dcterms:W3CDTF">2011-09-20T12:31:45Z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TC300048529990</vt:lpwstr>
  </property>
</Properties>
</file>